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</p:sldIdLst>
  <p:notesMasterIdLst>
    <p:notesMasterId r:id="rId6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notesMaster" Target="notesMasters/notesMaster1.xml"/><Relationship Id="rId7" Type="http://schemas.openxmlformats.org/officeDocument/2006/relationships/presProps" Target="presProps.xml"/><Relationship Id="rId8" Type="http://schemas.openxmlformats.org/officeDocument/2006/relationships/viewProps" Target="viewProps.xml"/><Relationship Id="rId9" Type="http://schemas.openxmlformats.org/officeDocument/2006/relationships/theme" Target="theme/theme1.xml"/><Relationship Id="rId10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EA580C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40080" y="2468880"/>
            <a:ext cx="10972800" cy="10972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4000" b="1" dirty="0">
                <a:solidFill>
                  <a:srgbClr val="FFFFFF"/>
                </a:solidFill>
              </a:rPr>
              <a:t>3-Week Lookahead Schedule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640080" y="356616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1800" dirty="0">
                <a:solidFill>
                  <a:srgbClr val="FFFFFF"/>
                </a:solidFill>
              </a:rPr>
              <a:t>Free Gantt chart template · gantts.app</a:t>
            </a:r>
            <a:endParaRPr lang="en-US" sz="18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14300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3-Week Lookahead Schedule</a:t>
            </a:r>
            <a:endParaRPr lang="en-US" sz="2200" dirty="0"/>
          </a:p>
        </p:txBody>
      </p:sp>
      <p:sp>
        <p:nvSpPr>
          <p:cNvPr id="3" name="Shape 1"/>
          <p:cNvSpPr/>
          <p:nvPr/>
        </p:nvSpPr>
        <p:spPr>
          <a:xfrm>
            <a:off x="384048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4" name="Text 2"/>
          <p:cNvSpPr/>
          <p:nvPr/>
        </p:nvSpPr>
        <p:spPr>
          <a:xfrm>
            <a:off x="347472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3</a:t>
            </a:r>
            <a:endParaRPr lang="en-US" sz="700" dirty="0"/>
          </a:p>
        </p:txBody>
      </p:sp>
      <p:sp>
        <p:nvSpPr>
          <p:cNvPr id="5" name="Shape 3"/>
          <p:cNvSpPr/>
          <p:nvPr/>
        </p:nvSpPr>
        <p:spPr>
          <a:xfrm>
            <a:off x="9144000" y="1051560"/>
            <a:ext cx="0" cy="5212080"/>
          </a:xfrm>
          <a:prstGeom prst="line">
            <a:avLst/>
          </a:prstGeom>
          <a:noFill/>
          <a:ln w="6350">
            <a:solidFill>
              <a:srgbClr val="E2E8F0"/>
            </a:solidFill>
            <a:prstDash val="solid"/>
          </a:ln>
        </p:spPr>
      </p:sp>
      <p:sp>
        <p:nvSpPr>
          <p:cNvPr id="6" name="Text 4"/>
          <p:cNvSpPr/>
          <p:nvPr/>
        </p:nvSpPr>
        <p:spPr>
          <a:xfrm>
            <a:off x="8778240" y="795528"/>
            <a:ext cx="731520" cy="2286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buNone/>
            </a:pPr>
            <a:r>
              <a:rPr lang="en-US" sz="700" dirty="0">
                <a:solidFill>
                  <a:srgbClr val="94A3B8"/>
                </a:solidFill>
              </a:rPr>
              <a:t>Aug 17</a:t>
            </a:r>
            <a:endParaRPr lang="en-US" sz="700" dirty="0"/>
          </a:p>
        </p:txBody>
      </p:sp>
      <p:sp>
        <p:nvSpPr>
          <p:cNvPr id="7" name="Text 5"/>
          <p:cNvSpPr/>
          <p:nvPr/>
        </p:nvSpPr>
        <p:spPr>
          <a:xfrm>
            <a:off x="365760" y="1033272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Week 1 — committed work</a:t>
            </a:r>
            <a:endParaRPr lang="en-US" sz="900" dirty="0"/>
          </a:p>
        </p:txBody>
      </p:sp>
      <p:sp>
        <p:nvSpPr>
          <p:cNvPr id="8" name="Shape 6"/>
          <p:cNvSpPr/>
          <p:nvPr/>
        </p:nvSpPr>
        <p:spPr>
          <a:xfrm>
            <a:off x="3840480" y="1089906"/>
            <a:ext cx="189411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9" name="Text 7"/>
          <p:cNvSpPr/>
          <p:nvPr/>
        </p:nvSpPr>
        <p:spPr>
          <a:xfrm>
            <a:off x="365760" y="1201404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Slab formwork grid A–D</a:t>
            </a:r>
            <a:endParaRPr lang="en-US" sz="900" dirty="0"/>
          </a:p>
        </p:txBody>
      </p:sp>
      <p:sp>
        <p:nvSpPr>
          <p:cNvPr id="10" name="Shape 8"/>
          <p:cNvSpPr/>
          <p:nvPr/>
        </p:nvSpPr>
        <p:spPr>
          <a:xfrm>
            <a:off x="3840480" y="1247124"/>
            <a:ext cx="1136469" cy="76692"/>
          </a:xfrm>
          <a:prstGeom prst="roundRect">
            <a:avLst>
              <a:gd name="adj" fmla="val 35769"/>
            </a:avLst>
          </a:prstGeom>
          <a:solidFill>
            <a:srgbClr val="EA580C"/>
          </a:solidFill>
          <a:ln/>
        </p:spPr>
      </p:sp>
      <p:sp>
        <p:nvSpPr>
          <p:cNvPr id="11" name="Shape 9"/>
          <p:cNvSpPr/>
          <p:nvPr/>
        </p:nvSpPr>
        <p:spPr>
          <a:xfrm>
            <a:off x="3840480" y="1247124"/>
            <a:ext cx="1136469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2" name="Text 10"/>
          <p:cNvSpPr/>
          <p:nvPr/>
        </p:nvSpPr>
        <p:spPr>
          <a:xfrm>
            <a:off x="365760" y="1369535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Underslab MEP rough-in</a:t>
            </a:r>
            <a:endParaRPr lang="en-US" sz="900" dirty="0"/>
          </a:p>
        </p:txBody>
      </p:sp>
      <p:sp>
        <p:nvSpPr>
          <p:cNvPr id="13" name="Shape 11"/>
          <p:cNvSpPr/>
          <p:nvPr/>
        </p:nvSpPr>
        <p:spPr>
          <a:xfrm>
            <a:off x="3840480" y="1415255"/>
            <a:ext cx="757646" cy="76692"/>
          </a:xfrm>
          <a:prstGeom prst="roundRect">
            <a:avLst>
              <a:gd name="adj" fmla="val 35769"/>
            </a:avLst>
          </a:prstGeom>
          <a:solidFill>
            <a:srgbClr val="FB923C"/>
          </a:solidFill>
          <a:ln/>
        </p:spPr>
      </p:sp>
      <p:sp>
        <p:nvSpPr>
          <p:cNvPr id="14" name="Shape 12"/>
          <p:cNvSpPr/>
          <p:nvPr/>
        </p:nvSpPr>
        <p:spPr>
          <a:xfrm>
            <a:off x="3840480" y="1415255"/>
            <a:ext cx="757646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15" name="Text 13"/>
          <p:cNvSpPr/>
          <p:nvPr/>
        </p:nvSpPr>
        <p:spPr>
          <a:xfrm>
            <a:off x="365760" y="1537667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Underground inspection</a:t>
            </a:r>
            <a:endParaRPr lang="en-US" sz="900" dirty="0"/>
          </a:p>
        </p:txBody>
      </p:sp>
      <p:sp>
        <p:nvSpPr>
          <p:cNvPr id="16" name="Shape 14"/>
          <p:cNvSpPr/>
          <p:nvPr/>
        </p:nvSpPr>
        <p:spPr>
          <a:xfrm>
            <a:off x="4515830" y="1557725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17" name="Text 15"/>
          <p:cNvSpPr/>
          <p:nvPr/>
        </p:nvSpPr>
        <p:spPr>
          <a:xfrm>
            <a:off x="365760" y="1705798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Rebar install grid A–D</a:t>
            </a:r>
            <a:endParaRPr lang="en-US" sz="900" dirty="0"/>
          </a:p>
        </p:txBody>
      </p:sp>
      <p:sp>
        <p:nvSpPr>
          <p:cNvPr id="18" name="Shape 16"/>
          <p:cNvSpPr/>
          <p:nvPr/>
        </p:nvSpPr>
        <p:spPr>
          <a:xfrm>
            <a:off x="4598126" y="1751518"/>
            <a:ext cx="757646" cy="76692"/>
          </a:xfrm>
          <a:prstGeom prst="roundRect">
            <a:avLst>
              <a:gd name="adj" fmla="val 35769"/>
            </a:avLst>
          </a:prstGeom>
          <a:solidFill>
            <a:srgbClr val="EA580C"/>
          </a:solidFill>
          <a:ln/>
        </p:spPr>
      </p:sp>
      <p:sp>
        <p:nvSpPr>
          <p:cNvPr id="19" name="Shape 17"/>
          <p:cNvSpPr/>
          <p:nvPr/>
        </p:nvSpPr>
        <p:spPr>
          <a:xfrm>
            <a:off x="4598126" y="1751518"/>
            <a:ext cx="530352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0" name="Text 18"/>
          <p:cNvSpPr/>
          <p:nvPr/>
        </p:nvSpPr>
        <p:spPr>
          <a:xfrm>
            <a:off x="365760" y="1873930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Backfill &amp; compaction</a:t>
            </a:r>
            <a:endParaRPr lang="en-US" sz="900" dirty="0"/>
          </a:p>
        </p:txBody>
      </p:sp>
      <p:sp>
        <p:nvSpPr>
          <p:cNvPr id="21" name="Shape 19"/>
          <p:cNvSpPr/>
          <p:nvPr/>
        </p:nvSpPr>
        <p:spPr>
          <a:xfrm>
            <a:off x="4976949" y="1919650"/>
            <a:ext cx="757646" cy="76692"/>
          </a:xfrm>
          <a:prstGeom prst="roundRect">
            <a:avLst>
              <a:gd name="adj" fmla="val 35769"/>
            </a:avLst>
          </a:prstGeom>
          <a:solidFill>
            <a:srgbClr val="FB923C"/>
          </a:solidFill>
          <a:ln/>
        </p:spPr>
      </p:sp>
      <p:sp>
        <p:nvSpPr>
          <p:cNvPr id="22" name="Shape 20"/>
          <p:cNvSpPr/>
          <p:nvPr/>
        </p:nvSpPr>
        <p:spPr>
          <a:xfrm>
            <a:off x="4976949" y="1919650"/>
            <a:ext cx="303058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23" name="Text 21"/>
          <p:cNvSpPr/>
          <p:nvPr/>
        </p:nvSpPr>
        <p:spPr>
          <a:xfrm>
            <a:off x="365760" y="2042062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Pre-pour rebar inspection</a:t>
            </a:r>
            <a:endParaRPr lang="en-US" sz="900" dirty="0"/>
          </a:p>
        </p:txBody>
      </p:sp>
      <p:sp>
        <p:nvSpPr>
          <p:cNvPr id="24" name="Shape 22"/>
          <p:cNvSpPr/>
          <p:nvPr/>
        </p:nvSpPr>
        <p:spPr>
          <a:xfrm>
            <a:off x="5273475" y="2062119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25" name="Text 23"/>
          <p:cNvSpPr/>
          <p:nvPr/>
        </p:nvSpPr>
        <p:spPr>
          <a:xfrm>
            <a:off x="365760" y="2210193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Week 2 — ready work</a:t>
            </a:r>
            <a:endParaRPr lang="en-US" sz="900" dirty="0"/>
          </a:p>
        </p:txBody>
      </p:sp>
      <p:sp>
        <p:nvSpPr>
          <p:cNvPr id="26" name="Shape 24"/>
          <p:cNvSpPr/>
          <p:nvPr/>
        </p:nvSpPr>
        <p:spPr>
          <a:xfrm>
            <a:off x="6492240" y="2266827"/>
            <a:ext cx="189411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27" name="Text 25"/>
          <p:cNvSpPr/>
          <p:nvPr/>
        </p:nvSpPr>
        <p:spPr>
          <a:xfrm>
            <a:off x="365760" y="2378325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Slab pour grid A–D</a:t>
            </a:r>
            <a:endParaRPr lang="en-US" sz="900" dirty="0"/>
          </a:p>
        </p:txBody>
      </p:sp>
      <p:sp>
        <p:nvSpPr>
          <p:cNvPr id="28" name="Shape 26"/>
          <p:cNvSpPr/>
          <p:nvPr/>
        </p:nvSpPr>
        <p:spPr>
          <a:xfrm>
            <a:off x="6492240" y="2424045"/>
            <a:ext cx="378823" cy="76692"/>
          </a:xfrm>
          <a:prstGeom prst="roundRect">
            <a:avLst>
              <a:gd name="adj" fmla="val 35769"/>
            </a:avLst>
          </a:prstGeom>
          <a:solidFill>
            <a:srgbClr val="2563EB"/>
          </a:solidFill>
          <a:ln/>
        </p:spPr>
      </p:sp>
      <p:sp>
        <p:nvSpPr>
          <p:cNvPr id="29" name="Text 27"/>
          <p:cNvSpPr/>
          <p:nvPr/>
        </p:nvSpPr>
        <p:spPr>
          <a:xfrm>
            <a:off x="365760" y="2546457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Slab cure &amp; strip</a:t>
            </a:r>
            <a:endParaRPr lang="en-US" sz="900" dirty="0"/>
          </a:p>
        </p:txBody>
      </p:sp>
      <p:sp>
        <p:nvSpPr>
          <p:cNvPr id="30" name="Shape 28"/>
          <p:cNvSpPr/>
          <p:nvPr/>
        </p:nvSpPr>
        <p:spPr>
          <a:xfrm>
            <a:off x="6871063" y="2592177"/>
            <a:ext cx="1136469" cy="76692"/>
          </a:xfrm>
          <a:prstGeom prst="roundRect">
            <a:avLst>
              <a:gd name="adj" fmla="val 35769"/>
            </a:avLst>
          </a:prstGeom>
          <a:solidFill>
            <a:srgbClr val="3B82F6"/>
          </a:solidFill>
          <a:ln/>
        </p:spPr>
      </p:sp>
      <p:sp>
        <p:nvSpPr>
          <p:cNvPr id="31" name="Text 29"/>
          <p:cNvSpPr/>
          <p:nvPr/>
        </p:nvSpPr>
        <p:spPr>
          <a:xfrm>
            <a:off x="365760" y="2714588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Formwork grid E–H</a:t>
            </a:r>
            <a:endParaRPr lang="en-US" sz="900" dirty="0"/>
          </a:p>
        </p:txBody>
      </p:sp>
      <p:sp>
        <p:nvSpPr>
          <p:cNvPr id="32" name="Shape 30"/>
          <p:cNvSpPr/>
          <p:nvPr/>
        </p:nvSpPr>
        <p:spPr>
          <a:xfrm>
            <a:off x="6492240" y="2760308"/>
            <a:ext cx="1136469" cy="76692"/>
          </a:xfrm>
          <a:prstGeom prst="roundRect">
            <a:avLst>
              <a:gd name="adj" fmla="val 35769"/>
            </a:avLst>
          </a:prstGeom>
          <a:solidFill>
            <a:srgbClr val="2563EB"/>
          </a:solidFill>
          <a:ln/>
        </p:spPr>
      </p:sp>
      <p:sp>
        <p:nvSpPr>
          <p:cNvPr id="33" name="Text 31"/>
          <p:cNvSpPr/>
          <p:nvPr/>
        </p:nvSpPr>
        <p:spPr>
          <a:xfrm>
            <a:off x="365760" y="2882720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Rebar install grid E–H</a:t>
            </a:r>
            <a:endParaRPr lang="en-US" sz="900" dirty="0"/>
          </a:p>
        </p:txBody>
      </p:sp>
      <p:sp>
        <p:nvSpPr>
          <p:cNvPr id="34" name="Shape 32"/>
          <p:cNvSpPr/>
          <p:nvPr/>
        </p:nvSpPr>
        <p:spPr>
          <a:xfrm>
            <a:off x="7249886" y="2928440"/>
            <a:ext cx="757646" cy="76692"/>
          </a:xfrm>
          <a:prstGeom prst="roundRect">
            <a:avLst>
              <a:gd name="adj" fmla="val 35769"/>
            </a:avLst>
          </a:prstGeom>
          <a:solidFill>
            <a:srgbClr val="3B82F6"/>
          </a:solidFill>
          <a:ln/>
        </p:spPr>
      </p:sp>
      <p:sp>
        <p:nvSpPr>
          <p:cNvPr id="35" name="Text 33"/>
          <p:cNvSpPr/>
          <p:nvPr/>
        </p:nvSpPr>
        <p:spPr>
          <a:xfrm>
            <a:off x="365760" y="3050851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Site electrical trenching</a:t>
            </a:r>
            <a:endParaRPr lang="en-US" sz="900" dirty="0"/>
          </a:p>
        </p:txBody>
      </p:sp>
      <p:sp>
        <p:nvSpPr>
          <p:cNvPr id="36" name="Shape 34"/>
          <p:cNvSpPr/>
          <p:nvPr/>
        </p:nvSpPr>
        <p:spPr>
          <a:xfrm>
            <a:off x="6871063" y="3096571"/>
            <a:ext cx="1515291" cy="76692"/>
          </a:xfrm>
          <a:prstGeom prst="roundRect">
            <a:avLst>
              <a:gd name="adj" fmla="val 35769"/>
            </a:avLst>
          </a:prstGeom>
          <a:solidFill>
            <a:srgbClr val="2563EB"/>
          </a:solidFill>
          <a:ln/>
        </p:spPr>
      </p:sp>
      <p:sp>
        <p:nvSpPr>
          <p:cNvPr id="37" name="Text 35"/>
          <p:cNvSpPr/>
          <p:nvPr/>
        </p:nvSpPr>
        <p:spPr>
          <a:xfrm>
            <a:off x="365760" y="3218983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Pre-pour inspection E–H</a:t>
            </a:r>
            <a:endParaRPr lang="en-US" sz="900" dirty="0"/>
          </a:p>
        </p:txBody>
      </p:sp>
      <p:sp>
        <p:nvSpPr>
          <p:cNvPr id="38" name="Shape 36"/>
          <p:cNvSpPr/>
          <p:nvPr/>
        </p:nvSpPr>
        <p:spPr>
          <a:xfrm>
            <a:off x="7925235" y="3239041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39" name="Text 37"/>
          <p:cNvSpPr/>
          <p:nvPr/>
        </p:nvSpPr>
        <p:spPr>
          <a:xfrm>
            <a:off x="365760" y="3387115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Week 3 — planned work</a:t>
            </a:r>
            <a:endParaRPr lang="en-US" sz="900" dirty="0"/>
          </a:p>
        </p:txBody>
      </p:sp>
      <p:sp>
        <p:nvSpPr>
          <p:cNvPr id="40" name="Shape 38"/>
          <p:cNvSpPr/>
          <p:nvPr/>
        </p:nvSpPr>
        <p:spPr>
          <a:xfrm>
            <a:off x="9144000" y="3443748"/>
            <a:ext cx="1894114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41" name="Text 39"/>
          <p:cNvSpPr/>
          <p:nvPr/>
        </p:nvSpPr>
        <p:spPr>
          <a:xfrm>
            <a:off x="365760" y="3555246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Slab pour grid E–H</a:t>
            </a:r>
            <a:endParaRPr lang="en-US" sz="900" dirty="0"/>
          </a:p>
        </p:txBody>
      </p:sp>
      <p:sp>
        <p:nvSpPr>
          <p:cNvPr id="42" name="Shape 40"/>
          <p:cNvSpPr/>
          <p:nvPr/>
        </p:nvSpPr>
        <p:spPr>
          <a:xfrm>
            <a:off x="9144000" y="3600966"/>
            <a:ext cx="378823" cy="76692"/>
          </a:xfrm>
          <a:prstGeom prst="roundRect">
            <a:avLst>
              <a:gd name="adj" fmla="val 35769"/>
            </a:avLst>
          </a:prstGeom>
          <a:solidFill>
            <a:srgbClr val="A855F7"/>
          </a:solidFill>
          <a:ln/>
        </p:spPr>
      </p:sp>
      <p:sp>
        <p:nvSpPr>
          <p:cNvPr id="43" name="Text 41"/>
          <p:cNvSpPr/>
          <p:nvPr/>
        </p:nvSpPr>
        <p:spPr>
          <a:xfrm>
            <a:off x="365760" y="3723378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Crane mobilization</a:t>
            </a:r>
            <a:endParaRPr lang="en-US" sz="900" dirty="0"/>
          </a:p>
        </p:txBody>
      </p:sp>
      <p:sp>
        <p:nvSpPr>
          <p:cNvPr id="44" name="Shape 42"/>
          <p:cNvSpPr/>
          <p:nvPr/>
        </p:nvSpPr>
        <p:spPr>
          <a:xfrm>
            <a:off x="9144000" y="3769098"/>
            <a:ext cx="378823" cy="76692"/>
          </a:xfrm>
          <a:prstGeom prst="roundRect">
            <a:avLst>
              <a:gd name="adj" fmla="val 35769"/>
            </a:avLst>
          </a:prstGeom>
          <a:solidFill>
            <a:srgbClr val="C084FC"/>
          </a:solidFill>
          <a:ln/>
        </p:spPr>
      </p:sp>
      <p:sp>
        <p:nvSpPr>
          <p:cNvPr id="45" name="Text 43"/>
          <p:cNvSpPr/>
          <p:nvPr/>
        </p:nvSpPr>
        <p:spPr>
          <a:xfrm>
            <a:off x="365760" y="3891509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Steel erection — bay 1</a:t>
            </a:r>
            <a:endParaRPr lang="en-US" sz="900" dirty="0"/>
          </a:p>
        </p:txBody>
      </p:sp>
      <p:sp>
        <p:nvSpPr>
          <p:cNvPr id="46" name="Shape 44"/>
          <p:cNvSpPr/>
          <p:nvPr/>
        </p:nvSpPr>
        <p:spPr>
          <a:xfrm>
            <a:off x="9522823" y="3937229"/>
            <a:ext cx="1515291" cy="76692"/>
          </a:xfrm>
          <a:prstGeom prst="roundRect">
            <a:avLst>
              <a:gd name="adj" fmla="val 35769"/>
            </a:avLst>
          </a:prstGeom>
          <a:solidFill>
            <a:srgbClr val="A855F7"/>
          </a:solidFill>
          <a:ln/>
        </p:spPr>
      </p:sp>
      <p:sp>
        <p:nvSpPr>
          <p:cNvPr id="47" name="Text 45"/>
          <p:cNvSpPr/>
          <p:nvPr/>
        </p:nvSpPr>
        <p:spPr>
          <a:xfrm>
            <a:off x="365760" y="4059641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Column baseplate survey</a:t>
            </a:r>
            <a:endParaRPr lang="en-US" sz="900" dirty="0"/>
          </a:p>
        </p:txBody>
      </p:sp>
      <p:sp>
        <p:nvSpPr>
          <p:cNvPr id="48" name="Shape 46"/>
          <p:cNvSpPr/>
          <p:nvPr/>
        </p:nvSpPr>
        <p:spPr>
          <a:xfrm>
            <a:off x="9144000" y="4105361"/>
            <a:ext cx="757646" cy="76692"/>
          </a:xfrm>
          <a:prstGeom prst="roundRect">
            <a:avLst>
              <a:gd name="adj" fmla="val 35769"/>
            </a:avLst>
          </a:prstGeom>
          <a:solidFill>
            <a:srgbClr val="C084FC"/>
          </a:solidFill>
          <a:ln/>
        </p:spPr>
      </p:sp>
      <p:sp>
        <p:nvSpPr>
          <p:cNvPr id="49" name="Text 47"/>
          <p:cNvSpPr/>
          <p:nvPr/>
        </p:nvSpPr>
        <p:spPr>
          <a:xfrm>
            <a:off x="365760" y="4227773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Structural steel inspection</a:t>
            </a:r>
            <a:endParaRPr lang="en-US" sz="900" dirty="0"/>
          </a:p>
        </p:txBody>
      </p:sp>
      <p:sp>
        <p:nvSpPr>
          <p:cNvPr id="50" name="Shape 48"/>
          <p:cNvSpPr/>
          <p:nvPr/>
        </p:nvSpPr>
        <p:spPr>
          <a:xfrm>
            <a:off x="10955818" y="4247830"/>
            <a:ext cx="164592" cy="164592"/>
          </a:xfrm>
          <a:prstGeom prst="diamond">
            <a:avLst/>
          </a:prstGeom>
          <a:solidFill>
            <a:srgbClr val="10B981"/>
          </a:solidFill>
          <a:ln/>
        </p:spPr>
      </p:sp>
      <p:sp>
        <p:nvSpPr>
          <p:cNvPr id="51" name="Text 49"/>
          <p:cNvSpPr/>
          <p:nvPr/>
        </p:nvSpPr>
        <p:spPr>
          <a:xfrm>
            <a:off x="365760" y="4395904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Constraints &amp; lead times</a:t>
            </a:r>
            <a:endParaRPr lang="en-US" sz="900" dirty="0"/>
          </a:p>
        </p:txBody>
      </p:sp>
      <p:sp>
        <p:nvSpPr>
          <p:cNvPr id="52" name="Shape 50"/>
          <p:cNvSpPr/>
          <p:nvPr/>
        </p:nvSpPr>
        <p:spPr>
          <a:xfrm>
            <a:off x="3840480" y="4452538"/>
            <a:ext cx="6061166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53" name="Text 51"/>
          <p:cNvSpPr/>
          <p:nvPr/>
        </p:nvSpPr>
        <p:spPr>
          <a:xfrm>
            <a:off x="365760" y="4564036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Steel shop drawings approved</a:t>
            </a:r>
            <a:endParaRPr lang="en-US" sz="900" dirty="0"/>
          </a:p>
        </p:txBody>
      </p:sp>
      <p:sp>
        <p:nvSpPr>
          <p:cNvPr id="54" name="Shape 52"/>
          <p:cNvSpPr/>
          <p:nvPr/>
        </p:nvSpPr>
        <p:spPr>
          <a:xfrm>
            <a:off x="3840480" y="4609756"/>
            <a:ext cx="1515291" cy="76692"/>
          </a:xfrm>
          <a:prstGeom prst="roundRect">
            <a:avLst>
              <a:gd name="adj" fmla="val 35769"/>
            </a:avLst>
          </a:prstGeom>
          <a:solidFill>
            <a:srgbClr val="A16207"/>
          </a:solidFill>
          <a:ln/>
        </p:spPr>
      </p:sp>
      <p:sp>
        <p:nvSpPr>
          <p:cNvPr id="55" name="Shape 53"/>
          <p:cNvSpPr/>
          <p:nvPr/>
        </p:nvSpPr>
        <p:spPr>
          <a:xfrm>
            <a:off x="3840480" y="4609756"/>
            <a:ext cx="1515291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56" name="Text 54"/>
          <p:cNvSpPr/>
          <p:nvPr/>
        </p:nvSpPr>
        <p:spPr>
          <a:xfrm>
            <a:off x="365760" y="4732167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Structural steel delivery</a:t>
            </a:r>
            <a:endParaRPr lang="en-US" sz="900" dirty="0"/>
          </a:p>
        </p:txBody>
      </p:sp>
      <p:sp>
        <p:nvSpPr>
          <p:cNvPr id="57" name="Shape 55"/>
          <p:cNvSpPr/>
          <p:nvPr/>
        </p:nvSpPr>
        <p:spPr>
          <a:xfrm>
            <a:off x="7249886" y="4777887"/>
            <a:ext cx="378823" cy="76692"/>
          </a:xfrm>
          <a:prstGeom prst="roundRect">
            <a:avLst>
              <a:gd name="adj" fmla="val 35769"/>
            </a:avLst>
          </a:prstGeom>
          <a:solidFill>
            <a:srgbClr val="CA8A04"/>
          </a:solidFill>
          <a:ln/>
        </p:spPr>
      </p:sp>
      <p:sp>
        <p:nvSpPr>
          <p:cNvPr id="58" name="Text 56"/>
          <p:cNvSpPr/>
          <p:nvPr/>
        </p:nvSpPr>
        <p:spPr>
          <a:xfrm>
            <a:off x="365760" y="4900299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Elevator submittal review</a:t>
            </a:r>
            <a:endParaRPr lang="en-US" sz="900" dirty="0"/>
          </a:p>
        </p:txBody>
      </p:sp>
      <p:sp>
        <p:nvSpPr>
          <p:cNvPr id="59" name="Shape 57"/>
          <p:cNvSpPr/>
          <p:nvPr/>
        </p:nvSpPr>
        <p:spPr>
          <a:xfrm>
            <a:off x="4976949" y="4946019"/>
            <a:ext cx="3030583" cy="76692"/>
          </a:xfrm>
          <a:prstGeom prst="roundRect">
            <a:avLst>
              <a:gd name="adj" fmla="val 35769"/>
            </a:avLst>
          </a:prstGeom>
          <a:solidFill>
            <a:srgbClr val="A16207"/>
          </a:solidFill>
          <a:ln/>
        </p:spPr>
      </p:sp>
      <p:sp>
        <p:nvSpPr>
          <p:cNvPr id="60" name="Shape 58"/>
          <p:cNvSpPr/>
          <p:nvPr/>
        </p:nvSpPr>
        <p:spPr>
          <a:xfrm>
            <a:off x="4976949" y="4946019"/>
            <a:ext cx="1212233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1" name="Text 59"/>
          <p:cNvSpPr/>
          <p:nvPr/>
        </p:nvSpPr>
        <p:spPr>
          <a:xfrm>
            <a:off x="365760" y="5068431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Switchgear order confirmation</a:t>
            </a:r>
            <a:endParaRPr lang="en-US" sz="900" dirty="0"/>
          </a:p>
        </p:txBody>
      </p:sp>
      <p:sp>
        <p:nvSpPr>
          <p:cNvPr id="62" name="Shape 60"/>
          <p:cNvSpPr/>
          <p:nvPr/>
        </p:nvSpPr>
        <p:spPr>
          <a:xfrm>
            <a:off x="5734594" y="5114151"/>
            <a:ext cx="1136469" cy="76692"/>
          </a:xfrm>
          <a:prstGeom prst="roundRect">
            <a:avLst>
              <a:gd name="adj" fmla="val 35769"/>
            </a:avLst>
          </a:prstGeom>
          <a:solidFill>
            <a:srgbClr val="CA8A04"/>
          </a:solidFill>
          <a:ln/>
        </p:spPr>
      </p:sp>
      <p:sp>
        <p:nvSpPr>
          <p:cNvPr id="63" name="Shape 61"/>
          <p:cNvSpPr/>
          <p:nvPr/>
        </p:nvSpPr>
        <p:spPr>
          <a:xfrm>
            <a:off x="5734594" y="5114151"/>
            <a:ext cx="681881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4" name="Text 62"/>
          <p:cNvSpPr/>
          <p:nvPr/>
        </p:nvSpPr>
        <p:spPr>
          <a:xfrm>
            <a:off x="365760" y="5236562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Crane permit — street closure</a:t>
            </a:r>
            <a:endParaRPr lang="en-US" sz="900" dirty="0"/>
          </a:p>
        </p:txBody>
      </p:sp>
      <p:sp>
        <p:nvSpPr>
          <p:cNvPr id="65" name="Shape 63"/>
          <p:cNvSpPr/>
          <p:nvPr/>
        </p:nvSpPr>
        <p:spPr>
          <a:xfrm>
            <a:off x="6492240" y="5282282"/>
            <a:ext cx="2272937" cy="76692"/>
          </a:xfrm>
          <a:prstGeom prst="roundRect">
            <a:avLst>
              <a:gd name="adj" fmla="val 35769"/>
            </a:avLst>
          </a:prstGeom>
          <a:solidFill>
            <a:srgbClr val="A16207"/>
          </a:solidFill>
          <a:ln/>
        </p:spPr>
      </p:sp>
      <p:sp>
        <p:nvSpPr>
          <p:cNvPr id="66" name="Shape 64"/>
          <p:cNvSpPr/>
          <p:nvPr/>
        </p:nvSpPr>
        <p:spPr>
          <a:xfrm>
            <a:off x="6492240" y="5282282"/>
            <a:ext cx="454587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67" name="Text 65"/>
          <p:cNvSpPr/>
          <p:nvPr/>
        </p:nvSpPr>
        <p:spPr>
          <a:xfrm>
            <a:off x="365760" y="5404694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i="1" dirty="0">
                <a:solidFill>
                  <a:srgbClr val="1E293B"/>
                </a:solidFill>
              </a:rPr>
              <a:t>◆ Crane permit issued</a:t>
            </a:r>
            <a:endParaRPr lang="en-US" sz="900" dirty="0"/>
          </a:p>
        </p:txBody>
      </p:sp>
      <p:sp>
        <p:nvSpPr>
          <p:cNvPr id="68" name="Shape 66"/>
          <p:cNvSpPr/>
          <p:nvPr/>
        </p:nvSpPr>
        <p:spPr>
          <a:xfrm>
            <a:off x="8682881" y="5424752"/>
            <a:ext cx="164592" cy="164592"/>
          </a:xfrm>
          <a:prstGeom prst="diamond">
            <a:avLst/>
          </a:prstGeom>
          <a:solidFill>
            <a:srgbClr val="EF4444"/>
          </a:solidFill>
          <a:ln/>
        </p:spPr>
      </p:sp>
      <p:sp>
        <p:nvSpPr>
          <p:cNvPr id="69" name="Text 67"/>
          <p:cNvSpPr/>
          <p:nvPr/>
        </p:nvSpPr>
        <p:spPr>
          <a:xfrm>
            <a:off x="365760" y="5572826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b="1" dirty="0">
                <a:solidFill>
                  <a:srgbClr val="1E293B"/>
                </a:solidFill>
              </a:rPr>
              <a:t>Weekly refresh</a:t>
            </a:r>
            <a:endParaRPr lang="en-US" sz="900" dirty="0"/>
          </a:p>
        </p:txBody>
      </p:sp>
      <p:sp>
        <p:nvSpPr>
          <p:cNvPr id="70" name="Shape 68"/>
          <p:cNvSpPr/>
          <p:nvPr/>
        </p:nvSpPr>
        <p:spPr>
          <a:xfrm>
            <a:off x="3840480" y="5629459"/>
            <a:ext cx="7955280" cy="91440"/>
          </a:xfrm>
          <a:prstGeom prst="rect">
            <a:avLst/>
          </a:prstGeom>
          <a:solidFill>
            <a:srgbClr val="475569"/>
          </a:solidFill>
          <a:ln/>
        </p:spPr>
      </p:sp>
      <p:sp>
        <p:nvSpPr>
          <p:cNvPr id="71" name="Text 69"/>
          <p:cNvSpPr/>
          <p:nvPr/>
        </p:nvSpPr>
        <p:spPr>
          <a:xfrm>
            <a:off x="365760" y="5740957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Monday coordination meeting</a:t>
            </a:r>
            <a:endParaRPr lang="en-US" sz="900" dirty="0"/>
          </a:p>
        </p:txBody>
      </p:sp>
      <p:sp>
        <p:nvSpPr>
          <p:cNvPr id="72" name="Shape 70"/>
          <p:cNvSpPr/>
          <p:nvPr/>
        </p:nvSpPr>
        <p:spPr>
          <a:xfrm>
            <a:off x="3840480" y="5786677"/>
            <a:ext cx="378823" cy="76692"/>
          </a:xfrm>
          <a:prstGeom prst="roundRect">
            <a:avLst>
              <a:gd name="adj" fmla="val 35769"/>
            </a:avLst>
          </a:prstGeom>
          <a:solidFill>
            <a:srgbClr val="0D9488"/>
          </a:solidFill>
          <a:ln/>
        </p:spPr>
      </p:sp>
      <p:sp>
        <p:nvSpPr>
          <p:cNvPr id="73" name="Shape 71"/>
          <p:cNvSpPr/>
          <p:nvPr/>
        </p:nvSpPr>
        <p:spPr>
          <a:xfrm>
            <a:off x="3840480" y="5786677"/>
            <a:ext cx="378823" cy="76692"/>
          </a:xfrm>
          <a:prstGeom prst="rect">
            <a:avLst/>
          </a:prstGeom>
          <a:solidFill>
            <a:srgbClr val="000000">
              <a:alpha val="22000"/>
            </a:srgbClr>
          </a:solidFill>
          <a:ln/>
        </p:spPr>
      </p:sp>
      <p:sp>
        <p:nvSpPr>
          <p:cNvPr id="74" name="Text 72"/>
          <p:cNvSpPr/>
          <p:nvPr/>
        </p:nvSpPr>
        <p:spPr>
          <a:xfrm>
            <a:off x="365760" y="5909089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Constraint log review</a:t>
            </a:r>
            <a:endParaRPr lang="en-US" sz="900" dirty="0"/>
          </a:p>
        </p:txBody>
      </p:sp>
      <p:sp>
        <p:nvSpPr>
          <p:cNvPr id="75" name="Shape 73"/>
          <p:cNvSpPr/>
          <p:nvPr/>
        </p:nvSpPr>
        <p:spPr>
          <a:xfrm>
            <a:off x="6492240" y="5954809"/>
            <a:ext cx="378823" cy="76692"/>
          </a:xfrm>
          <a:prstGeom prst="roundRect">
            <a:avLst>
              <a:gd name="adj" fmla="val 35769"/>
            </a:avLst>
          </a:prstGeom>
          <a:solidFill>
            <a:srgbClr val="14B8A6"/>
          </a:solidFill>
          <a:ln/>
        </p:spPr>
      </p:sp>
      <p:sp>
        <p:nvSpPr>
          <p:cNvPr id="76" name="Text 74"/>
          <p:cNvSpPr/>
          <p:nvPr/>
        </p:nvSpPr>
        <p:spPr>
          <a:xfrm>
            <a:off x="365760" y="6077220"/>
            <a:ext cx="3291840" cy="168132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1E293B"/>
                </a:solidFill>
              </a:rPr>
              <a:t>Roll window forward one week</a:t>
            </a:r>
            <a:endParaRPr lang="en-US" sz="900" dirty="0"/>
          </a:p>
        </p:txBody>
      </p:sp>
      <p:sp>
        <p:nvSpPr>
          <p:cNvPr id="77" name="Shape 75"/>
          <p:cNvSpPr/>
          <p:nvPr/>
        </p:nvSpPr>
        <p:spPr>
          <a:xfrm>
            <a:off x="9144000" y="6122940"/>
            <a:ext cx="378823" cy="76692"/>
          </a:xfrm>
          <a:prstGeom prst="roundRect">
            <a:avLst>
              <a:gd name="adj" fmla="val 35769"/>
            </a:avLst>
          </a:prstGeom>
          <a:solidFill>
            <a:srgbClr val="0D9488"/>
          </a:solidFill>
          <a:ln/>
        </p:spPr>
      </p:sp>
      <p:sp>
        <p:nvSpPr>
          <p:cNvPr id="78" name="Text 76"/>
          <p:cNvSpPr/>
          <p:nvPr/>
        </p:nvSpPr>
        <p:spPr>
          <a:xfrm>
            <a:off x="365760" y="6446520"/>
            <a:ext cx="5486400" cy="27432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900" i="1" dirty="0">
                <a:solidFill>
                  <a:srgbClr val="94A3B8"/>
                </a:solidFill>
              </a:rPr>
              <a:t>Made free at gantts.app</a:t>
            </a:r>
            <a:endParaRPr lang="en-US" sz="9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365760" y="228600"/>
            <a:ext cx="10972800" cy="4572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indent="0" marL="0">
              <a:buNone/>
            </a:pPr>
            <a:r>
              <a:rPr lang="en-US" sz="2200" b="1" dirty="0">
                <a:solidFill>
                  <a:srgbClr val="1E293B"/>
                </a:solidFill>
              </a:rPr>
              <a:t>Task Schedule</a:t>
            </a:r>
            <a:endParaRPr lang="en-US" sz="2200" dirty="0"/>
          </a:p>
        </p:txBody>
      </p:sp>
      <p:graphicFrame>
        <p:nvGraphicFramePr>
          <p:cNvPr id="4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82296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#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Task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Owner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Start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End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Days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b="1" dirty="0">
                          <a:solidFill>
                            <a:srgbClr val="FFFFFF"/>
                          </a:solidFill>
                        </a:rPr>
                        <a:t>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A580C"/>
                    </a:solidFill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committed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Slab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formwork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grid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A–D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Concrete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Underslab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rough-in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Mechanical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Underground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Rebar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grid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A–D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Concrete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Backfill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compaction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Earthworks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Pre-pour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rebar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ready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Slab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pour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grid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A–D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Concrete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Slab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cure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strip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Concrete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Formwork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grid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E–H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Concrete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Rebar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install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grid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E–H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Concrete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trenching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Electrical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Pre-pour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E–H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planned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work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Slab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pour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grid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E–H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Concrete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Crane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mobilization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erection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Column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baseplate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Surveyor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inspection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Constraints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&amp;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lead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times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45%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Table 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579011935"/>
              </p:ext>
            </p:extLst>
          </p:nvPr>
        </p:nvGraphicFramePr>
        <p:xfrm>
          <a:off x="365760" y="457200"/>
          <a:ext cx="11430000" cy="914400"/>
        </p:xfrm>
        <a:graphic>
          <a:graphicData uri="http://schemas.openxmlformats.org/drawingml/2006/table">
            <a:tbl>
              <a:tblPr/>
              <a:tblGrid>
                <a:gridCol w="1632857"/>
                <a:gridCol w="1632857"/>
                <a:gridCol w="1632857"/>
                <a:gridCol w="1632857"/>
                <a:gridCol w="1632857"/>
                <a:gridCol w="1632857"/>
                <a:gridCol w="1632857"/>
              </a:tblGrid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shop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drawings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approved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Engineer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Structural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steel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delivery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Fabricator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Elevator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submittal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Architect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40%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Switchgear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order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confirmation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Procurement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2026-08-07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8.5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Crane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street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closure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Site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manager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2026-08-14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Crane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permit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issued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2026-08-15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—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Weekly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refresh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2026-08-22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30%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Monday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coordination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meeting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Superintendent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10.2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Constraint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log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review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Superintendent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2026-08-09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0"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10.3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Roll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window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forward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one </a:t>
                      </a:r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week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Planner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2026-08-16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1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indent="0" marL="0">
                        <a:buNone/>
                      </a:pPr>
                      <a:r>
                        <a:rPr lang="en-US" sz="1000" dirty="0">
                          <a:solidFill>
                            <a:srgbClr val="1E293B"/>
                          </a:solidFill>
                        </a:rPr>
                        <a:t>0%</a:t>
                      </a:r>
                      <a:endParaRPr lang="en-US" sz="1000" dirty="0"/>
                    </a:p>
                  </a:txBody>
                  <a:tcPr marL="91440" marR="91440" marT="45720" marB="45720">
                    <a:lnL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E2E8F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4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</vt:i4>
      </vt:variant>
    </vt:vector>
  </HeadingPairs>
  <TitlesOfParts>
    <vt:vector size="7" baseType="lpstr">
      <vt:lpstr>Arial</vt:lpstr>
      <vt:lpstr>Calibri</vt:lpstr>
      <vt:lpstr>Office Theme</vt:lpstr>
      <vt:lpstr>Slide 1</vt:lpstr>
      <vt:lpstr>Slide 2</vt:lpstr>
      <vt:lpstr>Slide 3</vt:lpstr>
      <vt:lpstr>Slide 4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2026-07-24T04:16:55Z</dcterms:created>
  <dcterms:modified xsi:type="dcterms:W3CDTF">2026-07-24T04:16:55Z</dcterms:modified>
</cp:coreProperties>
</file>