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B277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Apparel Production Calendar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Apparel Production Calendar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40583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04007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9711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054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553653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17077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61018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7361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66672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014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72325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668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77979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321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83632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9975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89286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5628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94939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1282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1005932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6935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106246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2589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1119002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8242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117553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13896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Text 31"/>
          <p:cNvSpPr/>
          <p:nvPr/>
        </p:nvSpPr>
        <p:spPr>
          <a:xfrm>
            <a:off x="365760" y="1033272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Concept &amp; design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3840480" y="1119146"/>
            <a:ext cx="121146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5" name="Text 33"/>
          <p:cNvSpPr/>
          <p:nvPr/>
        </p:nvSpPr>
        <p:spPr>
          <a:xfrm>
            <a:off x="365760" y="1259884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Range plan &amp; design freeze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3840480" y="1305604"/>
            <a:ext cx="726878" cy="135172"/>
          </a:xfrm>
          <a:prstGeom prst="roundRect">
            <a:avLst>
              <a:gd name="adj" fmla="val 20294"/>
            </a:avLst>
          </a:prstGeom>
          <a:solidFill>
            <a:srgbClr val="64748B"/>
          </a:solidFill>
          <a:ln/>
        </p:spPr>
      </p:sp>
      <p:sp>
        <p:nvSpPr>
          <p:cNvPr id="37" name="Shape 35"/>
          <p:cNvSpPr/>
          <p:nvPr/>
        </p:nvSpPr>
        <p:spPr>
          <a:xfrm>
            <a:off x="3840480" y="1305604"/>
            <a:ext cx="726878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365760" y="1486496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Tech pack issued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4969648" y="153579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40" name="Text 38"/>
          <p:cNvSpPr/>
          <p:nvPr/>
        </p:nvSpPr>
        <p:spPr>
          <a:xfrm>
            <a:off x="365760" y="1713109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Sampling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5051944" y="1798983"/>
            <a:ext cx="302866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2" name="Text 40"/>
          <p:cNvSpPr/>
          <p:nvPr/>
        </p:nvSpPr>
        <p:spPr>
          <a:xfrm>
            <a:off x="365760" y="1939721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Proto sample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5051944" y="1985441"/>
            <a:ext cx="888407" cy="135172"/>
          </a:xfrm>
          <a:prstGeom prst="roundRect">
            <a:avLst>
              <a:gd name="adj" fmla="val 20294"/>
            </a:avLst>
          </a:prstGeom>
          <a:solidFill>
            <a:srgbClr val="DB2777"/>
          </a:solidFill>
          <a:ln/>
        </p:spPr>
      </p:sp>
      <p:sp>
        <p:nvSpPr>
          <p:cNvPr id="44" name="Shape 42"/>
          <p:cNvSpPr/>
          <p:nvPr/>
        </p:nvSpPr>
        <p:spPr>
          <a:xfrm>
            <a:off x="5051944" y="1985441"/>
            <a:ext cx="888407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365760" y="2166333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Fit sample &amp; comments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5940351" y="2212053"/>
            <a:ext cx="1009553" cy="135172"/>
          </a:xfrm>
          <a:prstGeom prst="roundRect">
            <a:avLst>
              <a:gd name="adj" fmla="val 20294"/>
            </a:avLst>
          </a:prstGeom>
          <a:solidFill>
            <a:srgbClr val="EC4899"/>
          </a:solidFill>
          <a:ln/>
        </p:spPr>
      </p:sp>
      <p:sp>
        <p:nvSpPr>
          <p:cNvPr id="47" name="Shape 45"/>
          <p:cNvSpPr/>
          <p:nvPr/>
        </p:nvSpPr>
        <p:spPr>
          <a:xfrm>
            <a:off x="5940351" y="2212053"/>
            <a:ext cx="605732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8" name="Text 46"/>
          <p:cNvSpPr/>
          <p:nvPr/>
        </p:nvSpPr>
        <p:spPr>
          <a:xfrm>
            <a:off x="365760" y="2392945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PP sample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6949904" y="2438665"/>
            <a:ext cx="1130700" cy="135172"/>
          </a:xfrm>
          <a:prstGeom prst="roundRect">
            <a:avLst>
              <a:gd name="adj" fmla="val 20294"/>
            </a:avLst>
          </a:prstGeom>
          <a:solidFill>
            <a:srgbClr val="F472B6"/>
          </a:solidFill>
          <a:ln/>
        </p:spPr>
      </p:sp>
      <p:sp>
        <p:nvSpPr>
          <p:cNvPr id="50" name="Shape 48"/>
          <p:cNvSpPr/>
          <p:nvPr/>
        </p:nvSpPr>
        <p:spPr>
          <a:xfrm>
            <a:off x="6949904" y="2438665"/>
            <a:ext cx="226140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1" name="Text 49"/>
          <p:cNvSpPr/>
          <p:nvPr/>
        </p:nvSpPr>
        <p:spPr>
          <a:xfrm>
            <a:off x="365760" y="2619557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PP sample approved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7998308" y="2668855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2846169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Materials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5253855" y="2932043"/>
            <a:ext cx="323057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3072782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Fabric booking &amp; lab dips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5253855" y="3118502"/>
            <a:ext cx="1413375" cy="135172"/>
          </a:xfrm>
          <a:prstGeom prst="roundRect">
            <a:avLst>
              <a:gd name="adj" fmla="val 20294"/>
            </a:avLst>
          </a:prstGeom>
          <a:solidFill>
            <a:srgbClr val="A855F7"/>
          </a:solidFill>
          <a:ln/>
        </p:spPr>
      </p:sp>
      <p:sp>
        <p:nvSpPr>
          <p:cNvPr id="57" name="Shape 55"/>
          <p:cNvSpPr/>
          <p:nvPr/>
        </p:nvSpPr>
        <p:spPr>
          <a:xfrm>
            <a:off x="5253855" y="3118502"/>
            <a:ext cx="1272037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3299394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Bulk fabric production &amp; transit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6667229" y="3345114"/>
            <a:ext cx="1817196" cy="135172"/>
          </a:xfrm>
          <a:prstGeom prst="roundRect">
            <a:avLst>
              <a:gd name="adj" fmla="val 20294"/>
            </a:avLst>
          </a:prstGeom>
          <a:solidFill>
            <a:srgbClr val="C084FC"/>
          </a:solidFill>
          <a:ln/>
        </p:spPr>
      </p:sp>
      <p:sp>
        <p:nvSpPr>
          <p:cNvPr id="60" name="Shape 58"/>
          <p:cNvSpPr/>
          <p:nvPr/>
        </p:nvSpPr>
        <p:spPr>
          <a:xfrm>
            <a:off x="6667229" y="3345114"/>
            <a:ext cx="545159" cy="13517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3526006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Fabric in-house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8402129" y="357530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3" name="Text 61"/>
          <p:cNvSpPr/>
          <p:nvPr/>
        </p:nvSpPr>
        <p:spPr>
          <a:xfrm>
            <a:off x="365760" y="3752618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Pre-production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8080604" y="3838492"/>
            <a:ext cx="88840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5" name="Text 63"/>
          <p:cNvSpPr/>
          <p:nvPr/>
        </p:nvSpPr>
        <p:spPr>
          <a:xfrm>
            <a:off x="365760" y="3979230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Marker, grading &amp; size set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8080604" y="4024950"/>
            <a:ext cx="605732" cy="135172"/>
          </a:xfrm>
          <a:prstGeom prst="roundRect">
            <a:avLst>
              <a:gd name="adj" fmla="val 20294"/>
            </a:avLst>
          </a:prstGeom>
          <a:solidFill>
            <a:srgbClr val="2563EB"/>
          </a:solidFill>
          <a:ln/>
        </p:spPr>
      </p:sp>
      <p:sp>
        <p:nvSpPr>
          <p:cNvPr id="67" name="Text 65"/>
          <p:cNvSpPr/>
          <p:nvPr/>
        </p:nvSpPr>
        <p:spPr>
          <a:xfrm>
            <a:off x="365760" y="4205842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PP meeting &amp; line release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8686336" y="4251562"/>
            <a:ext cx="282675" cy="135172"/>
          </a:xfrm>
          <a:prstGeom prst="roundRect">
            <a:avLst>
              <a:gd name="adj" fmla="val 20294"/>
            </a:avLst>
          </a:prstGeom>
          <a:solidFill>
            <a:srgbClr val="3B82F6"/>
          </a:solidFill>
          <a:ln/>
        </p:spPr>
      </p:sp>
      <p:sp>
        <p:nvSpPr>
          <p:cNvPr id="69" name="Text 67"/>
          <p:cNvSpPr/>
          <p:nvPr/>
        </p:nvSpPr>
        <p:spPr>
          <a:xfrm>
            <a:off x="365760" y="4432455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Bulk production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8969011" y="4518329"/>
            <a:ext cx="181719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4659067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Cutting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8969011" y="4704787"/>
            <a:ext cx="403821" cy="135172"/>
          </a:xfrm>
          <a:prstGeom prst="roundRect">
            <a:avLst>
              <a:gd name="adj" fmla="val 20294"/>
            </a:avLst>
          </a:prstGeom>
          <a:solidFill>
            <a:srgbClr val="EA580C"/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4885679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Sewing &amp; in-line QC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9372832" y="4931399"/>
            <a:ext cx="1130700" cy="135172"/>
          </a:xfrm>
          <a:prstGeom prst="roundRect">
            <a:avLst>
              <a:gd name="adj" fmla="val 20294"/>
            </a:avLst>
          </a:prstGeom>
          <a:solidFill>
            <a:srgbClr val="F97316"/>
          </a:solidFill>
          <a:ln/>
        </p:spPr>
      </p:sp>
      <p:sp>
        <p:nvSpPr>
          <p:cNvPr id="75" name="Text 73"/>
          <p:cNvSpPr/>
          <p:nvPr/>
        </p:nvSpPr>
        <p:spPr>
          <a:xfrm>
            <a:off x="365760" y="5112291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Finishing &amp; pressing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10301621" y="5158011"/>
            <a:ext cx="484586" cy="135172"/>
          </a:xfrm>
          <a:prstGeom prst="roundRect">
            <a:avLst>
              <a:gd name="adj" fmla="val 20294"/>
            </a:avLst>
          </a:prstGeom>
          <a:solidFill>
            <a:srgbClr val="FB923C"/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5338903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Finishing &amp; shipment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10786207" y="5424777"/>
            <a:ext cx="100955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5565515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 inspection &amp; packing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10786207" y="5611235"/>
            <a:ext cx="403821" cy="135172"/>
          </a:xfrm>
          <a:prstGeom prst="roundRect">
            <a:avLst>
              <a:gd name="adj" fmla="val 20294"/>
            </a:avLst>
          </a:prstGeom>
          <a:solidFill>
            <a:srgbClr val="0D9488"/>
          </a:solidFill>
          <a:ln/>
        </p:spPr>
      </p:sp>
      <p:sp>
        <p:nvSpPr>
          <p:cNvPr id="81" name="Text 79"/>
          <p:cNvSpPr/>
          <p:nvPr/>
        </p:nvSpPr>
        <p:spPr>
          <a:xfrm>
            <a:off x="365760" y="5792128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Ex-factory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11228878" y="5841426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6018740"/>
            <a:ext cx="3291840" cy="226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Transit to delivery window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11311174" y="6064460"/>
            <a:ext cx="484586" cy="135172"/>
          </a:xfrm>
          <a:prstGeom prst="roundRect">
            <a:avLst>
              <a:gd name="adj" fmla="val 20294"/>
            </a:avLst>
          </a:prstGeom>
          <a:solidFill>
            <a:srgbClr val="14B8A6"/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freeze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Sampling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sample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Sampling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sample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Sampling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sample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Sampling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sample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Sourcing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in-house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Pre-production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Marker,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size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Sewing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in-line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Finishing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pressing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Finishing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shipment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Ex-factory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