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56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Battery Gigafactory Construction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Battery Gigafactory Construction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517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5859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0630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972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1742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085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2855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197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3967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310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5080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422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6193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535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7305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648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48418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760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49531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873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0643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986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1756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098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2868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9211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3981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0323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55094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436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56206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2549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57319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3661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58432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4774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59544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5887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60657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6999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61769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8112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62882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9224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63995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0337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65107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1450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66220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2562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67333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3675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68445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4788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69558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5900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70670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7013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71783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8126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72896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9238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74008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70351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75121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71463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76234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72576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77346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3689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78459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4801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79571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5914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80684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77027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81797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78139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82909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9252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84022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80364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85135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81477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86247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82590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87360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3702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88473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4815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89585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85928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90698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87040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91810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88153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92923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89265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94036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90378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95148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91491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96261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92603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97374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93716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98486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94829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Shape 111"/>
          <p:cNvSpPr/>
          <p:nvPr/>
        </p:nvSpPr>
        <p:spPr>
          <a:xfrm>
            <a:off x="99599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95941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11</a:t>
            </a:r>
            <a:endParaRPr lang="en-US" sz="700" dirty="0"/>
          </a:p>
        </p:txBody>
      </p:sp>
      <p:sp>
        <p:nvSpPr>
          <p:cNvPr id="115" name="Shape 113"/>
          <p:cNvSpPr/>
          <p:nvPr/>
        </p:nvSpPr>
        <p:spPr>
          <a:xfrm>
            <a:off x="100711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97054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25</a:t>
            </a:r>
            <a:endParaRPr lang="en-US" sz="700" dirty="0"/>
          </a:p>
        </p:txBody>
      </p:sp>
      <p:sp>
        <p:nvSpPr>
          <p:cNvPr id="117" name="Shape 115"/>
          <p:cNvSpPr/>
          <p:nvPr/>
        </p:nvSpPr>
        <p:spPr>
          <a:xfrm>
            <a:off x="101824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98166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9</a:t>
            </a:r>
            <a:endParaRPr lang="en-US" sz="700" dirty="0"/>
          </a:p>
        </p:txBody>
      </p:sp>
      <p:sp>
        <p:nvSpPr>
          <p:cNvPr id="119" name="Shape 117"/>
          <p:cNvSpPr/>
          <p:nvPr/>
        </p:nvSpPr>
        <p:spPr>
          <a:xfrm>
            <a:off x="102937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99279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23</a:t>
            </a:r>
            <a:endParaRPr lang="en-US" sz="700" dirty="0"/>
          </a:p>
        </p:txBody>
      </p:sp>
      <p:sp>
        <p:nvSpPr>
          <p:cNvPr id="121" name="Shape 119"/>
          <p:cNvSpPr/>
          <p:nvPr/>
        </p:nvSpPr>
        <p:spPr>
          <a:xfrm>
            <a:off x="104049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100392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6</a:t>
            </a:r>
            <a:endParaRPr lang="en-US" sz="700" dirty="0"/>
          </a:p>
        </p:txBody>
      </p:sp>
      <p:sp>
        <p:nvSpPr>
          <p:cNvPr id="123" name="Shape 121"/>
          <p:cNvSpPr/>
          <p:nvPr/>
        </p:nvSpPr>
        <p:spPr>
          <a:xfrm>
            <a:off x="105162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101504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20</a:t>
            </a:r>
            <a:endParaRPr lang="en-US" sz="700" dirty="0"/>
          </a:p>
        </p:txBody>
      </p:sp>
      <p:sp>
        <p:nvSpPr>
          <p:cNvPr id="125" name="Shape 123"/>
          <p:cNvSpPr/>
          <p:nvPr/>
        </p:nvSpPr>
        <p:spPr>
          <a:xfrm>
            <a:off x="106275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102617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4</a:t>
            </a:r>
            <a:endParaRPr lang="en-US" sz="700" dirty="0"/>
          </a:p>
        </p:txBody>
      </p:sp>
      <p:sp>
        <p:nvSpPr>
          <p:cNvPr id="127" name="Shape 125"/>
          <p:cNvSpPr/>
          <p:nvPr/>
        </p:nvSpPr>
        <p:spPr>
          <a:xfrm>
            <a:off x="107387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103730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18</a:t>
            </a:r>
            <a:endParaRPr lang="en-US" sz="700" dirty="0"/>
          </a:p>
        </p:txBody>
      </p:sp>
      <p:sp>
        <p:nvSpPr>
          <p:cNvPr id="129" name="Shape 127"/>
          <p:cNvSpPr/>
          <p:nvPr/>
        </p:nvSpPr>
        <p:spPr>
          <a:xfrm>
            <a:off x="108500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104842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</a:t>
            </a:r>
            <a:endParaRPr lang="en-US" sz="700" dirty="0"/>
          </a:p>
        </p:txBody>
      </p:sp>
      <p:sp>
        <p:nvSpPr>
          <p:cNvPr id="131" name="Shape 129"/>
          <p:cNvSpPr/>
          <p:nvPr/>
        </p:nvSpPr>
        <p:spPr>
          <a:xfrm>
            <a:off x="109612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105955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15</a:t>
            </a:r>
            <a:endParaRPr lang="en-US" sz="700" dirty="0"/>
          </a:p>
        </p:txBody>
      </p:sp>
      <p:sp>
        <p:nvSpPr>
          <p:cNvPr id="133" name="Shape 131"/>
          <p:cNvSpPr/>
          <p:nvPr/>
        </p:nvSpPr>
        <p:spPr>
          <a:xfrm>
            <a:off x="110725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107067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29</a:t>
            </a:r>
            <a:endParaRPr lang="en-US" sz="700" dirty="0"/>
          </a:p>
        </p:txBody>
      </p:sp>
      <p:sp>
        <p:nvSpPr>
          <p:cNvPr id="135" name="Shape 133"/>
          <p:cNvSpPr/>
          <p:nvPr/>
        </p:nvSpPr>
        <p:spPr>
          <a:xfrm>
            <a:off x="111838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108180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12</a:t>
            </a:r>
            <a:endParaRPr lang="en-US" sz="700" dirty="0"/>
          </a:p>
        </p:txBody>
      </p:sp>
      <p:sp>
        <p:nvSpPr>
          <p:cNvPr id="137" name="Shape 135"/>
          <p:cNvSpPr/>
          <p:nvPr/>
        </p:nvSpPr>
        <p:spPr>
          <a:xfrm>
            <a:off x="112950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109293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26</a:t>
            </a:r>
            <a:endParaRPr lang="en-US" sz="700" dirty="0"/>
          </a:p>
        </p:txBody>
      </p:sp>
      <p:sp>
        <p:nvSpPr>
          <p:cNvPr id="139" name="Shape 137"/>
          <p:cNvSpPr/>
          <p:nvPr/>
        </p:nvSpPr>
        <p:spPr>
          <a:xfrm>
            <a:off x="114063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0" name="Text 138"/>
          <p:cNvSpPr/>
          <p:nvPr/>
        </p:nvSpPr>
        <p:spPr>
          <a:xfrm>
            <a:off x="110405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12</a:t>
            </a:r>
            <a:endParaRPr lang="en-US" sz="700" dirty="0"/>
          </a:p>
        </p:txBody>
      </p:sp>
      <p:sp>
        <p:nvSpPr>
          <p:cNvPr id="141" name="Shape 139"/>
          <p:cNvSpPr/>
          <p:nvPr/>
        </p:nvSpPr>
        <p:spPr>
          <a:xfrm>
            <a:off x="115176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111518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26</a:t>
            </a:r>
            <a:endParaRPr lang="en-US" sz="700" dirty="0"/>
          </a:p>
        </p:txBody>
      </p:sp>
      <p:sp>
        <p:nvSpPr>
          <p:cNvPr id="143" name="Shape 141"/>
          <p:cNvSpPr/>
          <p:nvPr/>
        </p:nvSpPr>
        <p:spPr>
          <a:xfrm>
            <a:off x="116288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112631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9</a:t>
            </a:r>
            <a:endParaRPr lang="en-US" sz="700" dirty="0"/>
          </a:p>
        </p:txBody>
      </p:sp>
      <p:sp>
        <p:nvSpPr>
          <p:cNvPr id="145" name="Shape 143"/>
          <p:cNvSpPr/>
          <p:nvPr/>
        </p:nvSpPr>
        <p:spPr>
          <a:xfrm>
            <a:off x="117401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113743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23</a:t>
            </a:r>
            <a:endParaRPr lang="en-US" sz="700" dirty="0"/>
          </a:p>
        </p:txBody>
      </p:sp>
      <p:sp>
        <p:nvSpPr>
          <p:cNvPr id="147" name="Text 145"/>
          <p:cNvSpPr/>
          <p:nvPr/>
        </p:nvSpPr>
        <p:spPr>
          <a:xfrm>
            <a:off x="365760" y="10332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Site, permits &amp; cell process design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3840480" y="1060132"/>
            <a:ext cx="15894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11418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selection &amp; grid connection agreement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3840480" y="1187577"/>
            <a:ext cx="476840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151" name="Shape 149"/>
          <p:cNvSpPr/>
          <p:nvPr/>
        </p:nvSpPr>
        <p:spPr>
          <a:xfrm>
            <a:off x="3840480" y="1187577"/>
            <a:ext cx="476840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12504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Cell format &amp; chemistry freeze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3999427" y="1296162"/>
            <a:ext cx="437103" cy="17145"/>
          </a:xfrm>
          <a:prstGeom prst="roundRect">
            <a:avLst>
              <a:gd name="adj" fmla="val 160000"/>
            </a:avLst>
          </a:prstGeom>
          <a:solidFill>
            <a:srgbClr val="94A3B8"/>
          </a:solidFill>
          <a:ln/>
        </p:spPr>
      </p:sp>
      <p:sp>
        <p:nvSpPr>
          <p:cNvPr id="154" name="Shape 152"/>
          <p:cNvSpPr/>
          <p:nvPr/>
        </p:nvSpPr>
        <p:spPr>
          <a:xfrm>
            <a:off x="3999427" y="1296162"/>
            <a:ext cx="437103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13590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permit &amp; hazardous materials licence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4198110" y="1404747"/>
            <a:ext cx="953680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157" name="Shape 155"/>
          <p:cNvSpPr/>
          <p:nvPr/>
        </p:nvSpPr>
        <p:spPr>
          <a:xfrm>
            <a:off x="4198110" y="1404747"/>
            <a:ext cx="953680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14676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Process flow &amp; line capacity basis of design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4436530" y="1513332"/>
            <a:ext cx="476840" cy="17145"/>
          </a:xfrm>
          <a:prstGeom prst="roundRect">
            <a:avLst>
              <a:gd name="adj" fmla="val 160000"/>
            </a:avLst>
          </a:prstGeom>
          <a:solidFill>
            <a:srgbClr val="94A3B8"/>
          </a:solidFill>
          <a:ln/>
        </p:spPr>
      </p:sp>
      <p:sp>
        <p:nvSpPr>
          <p:cNvPr id="160" name="Shape 158"/>
          <p:cNvSpPr/>
          <p:nvPr/>
        </p:nvSpPr>
        <p:spPr>
          <a:xfrm>
            <a:off x="4436530" y="1513332"/>
            <a:ext cx="476840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15761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Long-lead equipment purchase orders placed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4794160" y="1621917"/>
            <a:ext cx="635787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163" name="Shape 161"/>
          <p:cNvSpPr/>
          <p:nvPr/>
        </p:nvSpPr>
        <p:spPr>
          <a:xfrm>
            <a:off x="4794160" y="1621917"/>
            <a:ext cx="572208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16847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Cell format frozen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4354234" y="167506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17933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Permits granted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5069494" y="178365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19019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Building shell &amp; dry room construction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5151790" y="1928813"/>
            <a:ext cx="206630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20105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Piling, slab &amp; structural steel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5151790" y="2056257"/>
            <a:ext cx="715260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72" name="Shape 170"/>
          <p:cNvSpPr/>
          <p:nvPr/>
        </p:nvSpPr>
        <p:spPr>
          <a:xfrm>
            <a:off x="5151790" y="2056257"/>
            <a:ext cx="715260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3" name="Text 171"/>
          <p:cNvSpPr/>
          <p:nvPr/>
        </p:nvSpPr>
        <p:spPr>
          <a:xfrm>
            <a:off x="365760" y="21191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Envelope, roof &amp; building dry-in</a:t>
            </a:r>
            <a:endParaRPr lang="en-US" sz="900" dirty="0"/>
          </a:p>
        </p:txBody>
      </p:sp>
      <p:sp>
        <p:nvSpPr>
          <p:cNvPr id="174" name="Shape 172"/>
          <p:cNvSpPr/>
          <p:nvPr/>
        </p:nvSpPr>
        <p:spPr>
          <a:xfrm>
            <a:off x="5787577" y="2164842"/>
            <a:ext cx="556313" cy="17145"/>
          </a:xfrm>
          <a:prstGeom prst="roundRect">
            <a:avLst>
              <a:gd name="adj" fmla="val 160000"/>
            </a:avLst>
          </a:prstGeom>
          <a:solidFill>
            <a:srgbClr val="60A5FA"/>
          </a:solidFill>
          <a:ln/>
        </p:spPr>
      </p:sp>
      <p:sp>
        <p:nvSpPr>
          <p:cNvPr id="175" name="Shape 173"/>
          <p:cNvSpPr/>
          <p:nvPr/>
        </p:nvSpPr>
        <p:spPr>
          <a:xfrm>
            <a:off x="5787577" y="2164842"/>
            <a:ext cx="389419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22277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Vapour barrier &amp; dry room envelope sealing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6224680" y="2273427"/>
            <a:ext cx="516577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78" name="Shape 176"/>
          <p:cNvSpPr/>
          <p:nvPr/>
        </p:nvSpPr>
        <p:spPr>
          <a:xfrm>
            <a:off x="6224680" y="2273427"/>
            <a:ext cx="154973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9" name="Text 177"/>
          <p:cNvSpPr/>
          <p:nvPr/>
        </p:nvSpPr>
        <p:spPr>
          <a:xfrm>
            <a:off x="365760" y="23362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Dry room airlocks, gowning &amp; material entry</a:t>
            </a:r>
            <a:endParaRPr lang="en-US" sz="900" dirty="0"/>
          </a:p>
        </p:txBody>
      </p:sp>
      <p:sp>
        <p:nvSpPr>
          <p:cNvPr id="180" name="Shape 178"/>
          <p:cNvSpPr/>
          <p:nvPr/>
        </p:nvSpPr>
        <p:spPr>
          <a:xfrm>
            <a:off x="6622046" y="2382012"/>
            <a:ext cx="357630" cy="17145"/>
          </a:xfrm>
          <a:prstGeom prst="roundRect">
            <a:avLst>
              <a:gd name="adj" fmla="val 160000"/>
            </a:avLst>
          </a:prstGeom>
          <a:solidFill>
            <a:srgbClr val="60A5FA"/>
          </a:solidFill>
          <a:ln/>
        </p:spPr>
      </p:sp>
      <p:sp>
        <p:nvSpPr>
          <p:cNvPr id="181" name="Shape 179"/>
          <p:cNvSpPr/>
          <p:nvPr/>
        </p:nvSpPr>
        <p:spPr>
          <a:xfrm>
            <a:off x="6622046" y="2382012"/>
            <a:ext cx="35763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2" name="Text 180"/>
          <p:cNvSpPr/>
          <p:nvPr/>
        </p:nvSpPr>
        <p:spPr>
          <a:xfrm>
            <a:off x="365760" y="24448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Electrode &amp; assembly hall floor flatness survey</a:t>
            </a:r>
            <a:endParaRPr lang="en-US" sz="900" dirty="0"/>
          </a:p>
        </p:txBody>
      </p:sp>
      <p:sp>
        <p:nvSpPr>
          <p:cNvPr id="183" name="Shape 181"/>
          <p:cNvSpPr/>
          <p:nvPr/>
        </p:nvSpPr>
        <p:spPr>
          <a:xfrm>
            <a:off x="6542573" y="2490597"/>
            <a:ext cx="238420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25534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Building dry-in complete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6261594" y="254374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6" name="Text 184"/>
          <p:cNvSpPr/>
          <p:nvPr/>
        </p:nvSpPr>
        <p:spPr>
          <a:xfrm>
            <a:off x="365760" y="26620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Utilities, dehumidification &amp; dry room qualification</a:t>
            </a:r>
            <a:endParaRPr lang="en-US" sz="900" dirty="0"/>
          </a:p>
        </p:txBody>
      </p:sp>
      <p:sp>
        <p:nvSpPr>
          <p:cNvPr id="187" name="Shape 185"/>
          <p:cNvSpPr/>
          <p:nvPr/>
        </p:nvSpPr>
        <p:spPr>
          <a:xfrm>
            <a:off x="6224680" y="2688908"/>
            <a:ext cx="15894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88" name="Text 186"/>
          <p:cNvSpPr/>
          <p:nvPr/>
        </p:nvSpPr>
        <p:spPr>
          <a:xfrm>
            <a:off x="365760" y="27706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Substation energisation &amp; power distribution</a:t>
            </a:r>
            <a:endParaRPr lang="en-US" sz="900" dirty="0"/>
          </a:p>
        </p:txBody>
      </p:sp>
      <p:sp>
        <p:nvSpPr>
          <p:cNvPr id="189" name="Shape 187"/>
          <p:cNvSpPr/>
          <p:nvPr/>
        </p:nvSpPr>
        <p:spPr>
          <a:xfrm>
            <a:off x="6224680" y="2816352"/>
            <a:ext cx="635787" cy="17145"/>
          </a:xfrm>
          <a:prstGeom prst="roundRect">
            <a:avLst>
              <a:gd name="adj" fmla="val 160000"/>
            </a:avLst>
          </a:prstGeom>
          <a:solidFill>
            <a:srgbClr val="0891B2"/>
          </a:solidFill>
          <a:ln/>
        </p:spPr>
      </p:sp>
      <p:sp>
        <p:nvSpPr>
          <p:cNvPr id="190" name="Shape 188"/>
          <p:cNvSpPr/>
          <p:nvPr/>
        </p:nvSpPr>
        <p:spPr>
          <a:xfrm>
            <a:off x="6224680" y="2816352"/>
            <a:ext cx="127157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1" name="Text 189"/>
          <p:cNvSpPr/>
          <p:nvPr/>
        </p:nvSpPr>
        <p:spPr>
          <a:xfrm>
            <a:off x="365760" y="28792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Desiccant dehumidification plant installation</a:t>
            </a:r>
            <a:endParaRPr lang="en-US" sz="900" dirty="0"/>
          </a:p>
        </p:txBody>
      </p:sp>
      <p:sp>
        <p:nvSpPr>
          <p:cNvPr id="192" name="Shape 190"/>
          <p:cNvSpPr/>
          <p:nvPr/>
        </p:nvSpPr>
        <p:spPr>
          <a:xfrm>
            <a:off x="6463100" y="2924937"/>
            <a:ext cx="675523" cy="17145"/>
          </a:xfrm>
          <a:prstGeom prst="roundRect">
            <a:avLst>
              <a:gd name="adj" fmla="val 160000"/>
            </a:avLst>
          </a:prstGeom>
          <a:solidFill>
            <a:srgbClr val="22D3EE"/>
          </a:solidFill>
          <a:ln/>
        </p:spPr>
      </p:sp>
      <p:sp>
        <p:nvSpPr>
          <p:cNvPr id="193" name="Text 191"/>
          <p:cNvSpPr/>
          <p:nvPr/>
        </p:nvSpPr>
        <p:spPr>
          <a:xfrm>
            <a:off x="365760" y="29878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Compressed dry air, nitrogen &amp; process cooling</a:t>
            </a:r>
            <a:endParaRPr lang="en-US" sz="900" dirty="0"/>
          </a:p>
        </p:txBody>
      </p:sp>
      <p:sp>
        <p:nvSpPr>
          <p:cNvPr id="194" name="Shape 192"/>
          <p:cNvSpPr/>
          <p:nvPr/>
        </p:nvSpPr>
        <p:spPr>
          <a:xfrm>
            <a:off x="6622046" y="3033522"/>
            <a:ext cx="556313" cy="17145"/>
          </a:xfrm>
          <a:prstGeom prst="roundRect">
            <a:avLst>
              <a:gd name="adj" fmla="val 160000"/>
            </a:avLst>
          </a:prstGeom>
          <a:solidFill>
            <a:srgbClr val="0891B2"/>
          </a:solidFill>
          <a:ln/>
        </p:spPr>
      </p:sp>
      <p:sp>
        <p:nvSpPr>
          <p:cNvPr id="195" name="Text 193"/>
          <p:cNvSpPr/>
          <p:nvPr/>
        </p:nvSpPr>
        <p:spPr>
          <a:xfrm>
            <a:off x="365760" y="30963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Solvent recovery &amp; NMP abatement system</a:t>
            </a:r>
            <a:endParaRPr lang="en-US" sz="900" dirty="0"/>
          </a:p>
        </p:txBody>
      </p:sp>
      <p:sp>
        <p:nvSpPr>
          <p:cNvPr id="196" name="Shape 194"/>
          <p:cNvSpPr/>
          <p:nvPr/>
        </p:nvSpPr>
        <p:spPr>
          <a:xfrm>
            <a:off x="6661783" y="3142107"/>
            <a:ext cx="635787" cy="17145"/>
          </a:xfrm>
          <a:prstGeom prst="roundRect">
            <a:avLst>
              <a:gd name="adj" fmla="val 160000"/>
            </a:avLst>
          </a:prstGeom>
          <a:solidFill>
            <a:srgbClr val="22D3EE"/>
          </a:solidFill>
          <a:ln/>
        </p:spPr>
      </p:sp>
      <p:sp>
        <p:nvSpPr>
          <p:cNvPr id="197" name="Text 195"/>
          <p:cNvSpPr/>
          <p:nvPr/>
        </p:nvSpPr>
        <p:spPr>
          <a:xfrm>
            <a:off x="365760" y="32049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Dry room pull-down to target dew point</a:t>
            </a:r>
            <a:endParaRPr lang="en-US" sz="900" dirty="0"/>
          </a:p>
        </p:txBody>
      </p:sp>
      <p:sp>
        <p:nvSpPr>
          <p:cNvPr id="198" name="Shape 196"/>
          <p:cNvSpPr/>
          <p:nvPr/>
        </p:nvSpPr>
        <p:spPr>
          <a:xfrm>
            <a:off x="7138623" y="3250692"/>
            <a:ext cx="278157" cy="17145"/>
          </a:xfrm>
          <a:prstGeom prst="roundRect">
            <a:avLst>
              <a:gd name="adj" fmla="val 160000"/>
            </a:avLst>
          </a:prstGeom>
          <a:solidFill>
            <a:srgbClr val="0891B2"/>
          </a:solidFill>
          <a:ln/>
        </p:spPr>
      </p:sp>
      <p:sp>
        <p:nvSpPr>
          <p:cNvPr id="199" name="Text 197"/>
          <p:cNvSpPr/>
          <p:nvPr/>
        </p:nvSpPr>
        <p:spPr>
          <a:xfrm>
            <a:off x="365760" y="33135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Dew point hold test &amp; envelope leak survey</a:t>
            </a:r>
            <a:endParaRPr lang="en-US" sz="900" dirty="0"/>
          </a:p>
        </p:txBody>
      </p:sp>
      <p:sp>
        <p:nvSpPr>
          <p:cNvPr id="200" name="Shape 198"/>
          <p:cNvSpPr/>
          <p:nvPr/>
        </p:nvSpPr>
        <p:spPr>
          <a:xfrm>
            <a:off x="7416780" y="3359277"/>
            <a:ext cx="238420" cy="17145"/>
          </a:xfrm>
          <a:prstGeom prst="roundRect">
            <a:avLst>
              <a:gd name="adj" fmla="val 160000"/>
            </a:avLst>
          </a:prstGeom>
          <a:solidFill>
            <a:srgbClr val="22D3EE"/>
          </a:solidFill>
          <a:ln/>
        </p:spPr>
      </p:sp>
      <p:sp>
        <p:nvSpPr>
          <p:cNvPr id="201" name="Text 199"/>
          <p:cNvSpPr/>
          <p:nvPr/>
        </p:nvSpPr>
        <p:spPr>
          <a:xfrm>
            <a:off x="365760" y="34221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Dry room qualified at dew point</a:t>
            </a:r>
            <a:endParaRPr lang="en-US" sz="900" dirty="0"/>
          </a:p>
        </p:txBody>
      </p:sp>
      <p:sp>
        <p:nvSpPr>
          <p:cNvPr id="202" name="Shape 200"/>
          <p:cNvSpPr/>
          <p:nvPr/>
        </p:nvSpPr>
        <p:spPr>
          <a:xfrm>
            <a:off x="7572904" y="341242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03" name="Text 201"/>
          <p:cNvSpPr/>
          <p:nvPr/>
        </p:nvSpPr>
        <p:spPr>
          <a:xfrm>
            <a:off x="365760" y="35307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Equipment move-in, install &amp; qualification</a:t>
            </a:r>
            <a:endParaRPr lang="en-US" sz="900" dirty="0"/>
          </a:p>
        </p:txBody>
      </p:sp>
      <p:sp>
        <p:nvSpPr>
          <p:cNvPr id="204" name="Shape 202"/>
          <p:cNvSpPr/>
          <p:nvPr/>
        </p:nvSpPr>
        <p:spPr>
          <a:xfrm>
            <a:off x="7178360" y="3557588"/>
            <a:ext cx="166894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05" name="Text 203"/>
          <p:cNvSpPr/>
          <p:nvPr/>
        </p:nvSpPr>
        <p:spPr>
          <a:xfrm>
            <a:off x="365760" y="36393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Electrode coater &amp; calender move-in</a:t>
            </a:r>
            <a:endParaRPr lang="en-US" sz="900" dirty="0"/>
          </a:p>
        </p:txBody>
      </p:sp>
      <p:sp>
        <p:nvSpPr>
          <p:cNvPr id="206" name="Shape 204"/>
          <p:cNvSpPr/>
          <p:nvPr/>
        </p:nvSpPr>
        <p:spPr>
          <a:xfrm>
            <a:off x="7178360" y="3685032"/>
            <a:ext cx="437103" cy="17145"/>
          </a:xfrm>
          <a:prstGeom prst="roundRect">
            <a:avLst>
              <a:gd name="adj" fmla="val 160000"/>
            </a:avLst>
          </a:prstGeom>
          <a:solidFill>
            <a:srgbClr val="EA580C"/>
          </a:solidFill>
          <a:ln/>
        </p:spPr>
      </p:sp>
      <p:sp>
        <p:nvSpPr>
          <p:cNvPr id="207" name="Text 205"/>
          <p:cNvSpPr/>
          <p:nvPr/>
        </p:nvSpPr>
        <p:spPr>
          <a:xfrm>
            <a:off x="365760" y="37478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Slitting, vacuum drying &amp; winding line install</a:t>
            </a:r>
            <a:endParaRPr lang="en-US" sz="900" dirty="0"/>
          </a:p>
        </p:txBody>
      </p:sp>
      <p:sp>
        <p:nvSpPr>
          <p:cNvPr id="208" name="Shape 206"/>
          <p:cNvSpPr/>
          <p:nvPr/>
        </p:nvSpPr>
        <p:spPr>
          <a:xfrm>
            <a:off x="7496253" y="3793617"/>
            <a:ext cx="476840" cy="17145"/>
          </a:xfrm>
          <a:prstGeom prst="roundRect">
            <a:avLst>
              <a:gd name="adj" fmla="val 160000"/>
            </a:avLst>
          </a:prstGeom>
          <a:solidFill>
            <a:srgbClr val="FB923C"/>
          </a:solidFill>
          <a:ln/>
        </p:spPr>
      </p:sp>
      <p:sp>
        <p:nvSpPr>
          <p:cNvPr id="209" name="Text 207"/>
          <p:cNvSpPr/>
          <p:nvPr/>
        </p:nvSpPr>
        <p:spPr>
          <a:xfrm>
            <a:off x="365760" y="38564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Stacking, tab welding &amp; can sealing line install</a:t>
            </a:r>
            <a:endParaRPr lang="en-US" sz="900" dirty="0"/>
          </a:p>
        </p:txBody>
      </p:sp>
      <p:sp>
        <p:nvSpPr>
          <p:cNvPr id="210" name="Shape 208"/>
          <p:cNvSpPr/>
          <p:nvPr/>
        </p:nvSpPr>
        <p:spPr>
          <a:xfrm>
            <a:off x="7734673" y="3902202"/>
            <a:ext cx="476840" cy="17145"/>
          </a:xfrm>
          <a:prstGeom prst="roundRect">
            <a:avLst>
              <a:gd name="adj" fmla="val 160000"/>
            </a:avLst>
          </a:prstGeom>
          <a:solidFill>
            <a:srgbClr val="EA580C"/>
          </a:solidFill>
          <a:ln/>
        </p:spPr>
      </p:sp>
      <p:sp>
        <p:nvSpPr>
          <p:cNvPr id="211" name="Text 209"/>
          <p:cNvSpPr/>
          <p:nvPr/>
        </p:nvSpPr>
        <p:spPr>
          <a:xfrm>
            <a:off x="365760" y="39650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Electrolyte filling &amp; degassing equipment install</a:t>
            </a:r>
            <a:endParaRPr lang="en-US" sz="900" dirty="0"/>
          </a:p>
        </p:txBody>
      </p:sp>
      <p:sp>
        <p:nvSpPr>
          <p:cNvPr id="212" name="Shape 210"/>
          <p:cNvSpPr/>
          <p:nvPr/>
        </p:nvSpPr>
        <p:spPr>
          <a:xfrm>
            <a:off x="7973093" y="4010787"/>
            <a:ext cx="357630" cy="17145"/>
          </a:xfrm>
          <a:prstGeom prst="roundRect">
            <a:avLst>
              <a:gd name="adj" fmla="val 160000"/>
            </a:avLst>
          </a:prstGeom>
          <a:solidFill>
            <a:srgbClr val="FB923C"/>
          </a:solidFill>
          <a:ln/>
        </p:spPr>
      </p:sp>
      <p:sp>
        <p:nvSpPr>
          <p:cNvPr id="213" name="Text 211"/>
          <p:cNvSpPr/>
          <p:nvPr/>
        </p:nvSpPr>
        <p:spPr>
          <a:xfrm>
            <a:off x="365760" y="40736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Formation &amp; aging rack installation</a:t>
            </a:r>
            <a:endParaRPr lang="en-US" sz="900" dirty="0"/>
          </a:p>
        </p:txBody>
      </p:sp>
      <p:sp>
        <p:nvSpPr>
          <p:cNvPr id="214" name="Shape 212"/>
          <p:cNvSpPr/>
          <p:nvPr/>
        </p:nvSpPr>
        <p:spPr>
          <a:xfrm>
            <a:off x="7853883" y="4119372"/>
            <a:ext cx="556313" cy="17145"/>
          </a:xfrm>
          <a:prstGeom prst="roundRect">
            <a:avLst>
              <a:gd name="adj" fmla="val 160000"/>
            </a:avLst>
          </a:prstGeom>
          <a:solidFill>
            <a:srgbClr val="EA580C"/>
          </a:solidFill>
          <a:ln/>
        </p:spPr>
      </p:sp>
      <p:sp>
        <p:nvSpPr>
          <p:cNvPr id="215" name="Text 213"/>
          <p:cNvSpPr/>
          <p:nvPr/>
        </p:nvSpPr>
        <p:spPr>
          <a:xfrm>
            <a:off x="365760" y="41822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Station-by-station site acceptance testing</a:t>
            </a:r>
            <a:endParaRPr lang="en-US" sz="900" dirty="0"/>
          </a:p>
        </p:txBody>
      </p:sp>
      <p:sp>
        <p:nvSpPr>
          <p:cNvPr id="216" name="Shape 214"/>
          <p:cNvSpPr/>
          <p:nvPr/>
        </p:nvSpPr>
        <p:spPr>
          <a:xfrm>
            <a:off x="8330723" y="4227957"/>
            <a:ext cx="437103" cy="17145"/>
          </a:xfrm>
          <a:prstGeom prst="roundRect">
            <a:avLst>
              <a:gd name="adj" fmla="val 160000"/>
            </a:avLst>
          </a:prstGeom>
          <a:solidFill>
            <a:srgbClr val="FB923C"/>
          </a:solidFill>
          <a:ln/>
        </p:spPr>
      </p:sp>
      <p:sp>
        <p:nvSpPr>
          <p:cNvPr id="217" name="Text 215"/>
          <p:cNvSpPr/>
          <p:nvPr/>
        </p:nvSpPr>
        <p:spPr>
          <a:xfrm>
            <a:off x="365760" y="42908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Equipment qualification complete</a:t>
            </a:r>
            <a:endParaRPr lang="en-US" sz="900" dirty="0"/>
          </a:p>
        </p:txBody>
      </p:sp>
      <p:sp>
        <p:nvSpPr>
          <p:cNvPr id="218" name="Shape 216"/>
          <p:cNvSpPr/>
          <p:nvPr/>
        </p:nvSpPr>
        <p:spPr>
          <a:xfrm>
            <a:off x="8765004" y="428110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19" name="Text 217"/>
          <p:cNvSpPr/>
          <p:nvPr/>
        </p:nvSpPr>
        <p:spPr>
          <a:xfrm>
            <a:off x="365760" y="43994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Line commissioning, first cell &amp; formation</a:t>
            </a:r>
            <a:endParaRPr lang="en-US" sz="900" dirty="0"/>
          </a:p>
        </p:txBody>
      </p:sp>
      <p:sp>
        <p:nvSpPr>
          <p:cNvPr id="220" name="Shape 218"/>
          <p:cNvSpPr/>
          <p:nvPr/>
        </p:nvSpPr>
        <p:spPr>
          <a:xfrm>
            <a:off x="8608880" y="4426268"/>
            <a:ext cx="150999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21" name="Text 219"/>
          <p:cNvSpPr/>
          <p:nvPr/>
        </p:nvSpPr>
        <p:spPr>
          <a:xfrm>
            <a:off x="365760" y="45079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MES, traceability &amp; line control integration</a:t>
            </a:r>
            <a:endParaRPr lang="en-US" sz="900" dirty="0"/>
          </a:p>
        </p:txBody>
      </p:sp>
      <p:sp>
        <p:nvSpPr>
          <p:cNvPr id="222" name="Shape 220"/>
          <p:cNvSpPr/>
          <p:nvPr/>
        </p:nvSpPr>
        <p:spPr>
          <a:xfrm>
            <a:off x="8608880" y="4553712"/>
            <a:ext cx="476840" cy="17145"/>
          </a:xfrm>
          <a:prstGeom prst="roundRect">
            <a:avLst>
              <a:gd name="adj" fmla="val 160000"/>
            </a:avLst>
          </a:prstGeom>
          <a:solidFill>
            <a:srgbClr val="DC2626"/>
          </a:solidFill>
          <a:ln/>
        </p:spPr>
      </p:sp>
      <p:sp>
        <p:nvSpPr>
          <p:cNvPr id="223" name="Text 221"/>
          <p:cNvSpPr/>
          <p:nvPr/>
        </p:nvSpPr>
        <p:spPr>
          <a:xfrm>
            <a:off x="365760" y="46165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Dry room operating discipline &amp; training</a:t>
            </a:r>
            <a:endParaRPr lang="en-US" sz="900" dirty="0"/>
          </a:p>
        </p:txBody>
      </p:sp>
      <p:sp>
        <p:nvSpPr>
          <p:cNvPr id="224" name="Shape 222"/>
          <p:cNvSpPr/>
          <p:nvPr/>
        </p:nvSpPr>
        <p:spPr>
          <a:xfrm>
            <a:off x="8767826" y="4662297"/>
            <a:ext cx="278157" cy="17145"/>
          </a:xfrm>
          <a:prstGeom prst="roundRect">
            <a:avLst>
              <a:gd name="adj" fmla="val 160000"/>
            </a:avLst>
          </a:prstGeom>
          <a:solidFill>
            <a:srgbClr val="EF4444"/>
          </a:solidFill>
          <a:ln/>
        </p:spPr>
      </p:sp>
      <p:sp>
        <p:nvSpPr>
          <p:cNvPr id="225" name="Text 223"/>
          <p:cNvSpPr/>
          <p:nvPr/>
        </p:nvSpPr>
        <p:spPr>
          <a:xfrm>
            <a:off x="365760" y="47251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Electrode coating trials &amp; web quality tuning</a:t>
            </a:r>
            <a:endParaRPr lang="en-US" sz="900" dirty="0"/>
          </a:p>
        </p:txBody>
      </p:sp>
      <p:sp>
        <p:nvSpPr>
          <p:cNvPr id="226" name="Shape 224"/>
          <p:cNvSpPr/>
          <p:nvPr/>
        </p:nvSpPr>
        <p:spPr>
          <a:xfrm>
            <a:off x="8847300" y="4770882"/>
            <a:ext cx="357630" cy="17145"/>
          </a:xfrm>
          <a:prstGeom prst="roundRect">
            <a:avLst>
              <a:gd name="adj" fmla="val 160000"/>
            </a:avLst>
          </a:prstGeom>
          <a:solidFill>
            <a:srgbClr val="DC2626"/>
          </a:solidFill>
          <a:ln/>
        </p:spPr>
      </p:sp>
      <p:sp>
        <p:nvSpPr>
          <p:cNvPr id="227" name="Text 225"/>
          <p:cNvSpPr/>
          <p:nvPr/>
        </p:nvSpPr>
        <p:spPr>
          <a:xfrm>
            <a:off x="365760" y="48337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First assembled cell off the line</a:t>
            </a:r>
            <a:endParaRPr lang="en-US" sz="900" dirty="0"/>
          </a:p>
        </p:txBody>
      </p:sp>
      <p:sp>
        <p:nvSpPr>
          <p:cNvPr id="228" name="Shape 226"/>
          <p:cNvSpPr/>
          <p:nvPr/>
        </p:nvSpPr>
        <p:spPr>
          <a:xfrm>
            <a:off x="9241844" y="48240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29" name="Text 227"/>
          <p:cNvSpPr/>
          <p:nvPr/>
        </p:nvSpPr>
        <p:spPr>
          <a:xfrm>
            <a:off x="365760" y="49423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Formation cycling of first cell batches</a:t>
            </a:r>
            <a:endParaRPr lang="en-US" sz="900" dirty="0"/>
          </a:p>
        </p:txBody>
      </p:sp>
      <p:sp>
        <p:nvSpPr>
          <p:cNvPr id="230" name="Shape 228"/>
          <p:cNvSpPr/>
          <p:nvPr/>
        </p:nvSpPr>
        <p:spPr>
          <a:xfrm>
            <a:off x="9324140" y="4988052"/>
            <a:ext cx="317893" cy="17145"/>
          </a:xfrm>
          <a:prstGeom prst="roundRect">
            <a:avLst>
              <a:gd name="adj" fmla="val 160000"/>
            </a:avLst>
          </a:prstGeom>
          <a:solidFill>
            <a:srgbClr val="EF4444"/>
          </a:solidFill>
          <a:ln/>
        </p:spPr>
      </p:sp>
      <p:sp>
        <p:nvSpPr>
          <p:cNvPr id="231" name="Text 229"/>
          <p:cNvSpPr/>
          <p:nvPr/>
        </p:nvSpPr>
        <p:spPr>
          <a:xfrm>
            <a:off x="365760" y="50509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Aging &amp; self-discharge screening window</a:t>
            </a:r>
            <a:endParaRPr lang="en-US" sz="900" dirty="0"/>
          </a:p>
        </p:txBody>
      </p:sp>
      <p:sp>
        <p:nvSpPr>
          <p:cNvPr id="232" name="Shape 230"/>
          <p:cNvSpPr/>
          <p:nvPr/>
        </p:nvSpPr>
        <p:spPr>
          <a:xfrm>
            <a:off x="9562560" y="5096637"/>
            <a:ext cx="357630" cy="17145"/>
          </a:xfrm>
          <a:prstGeom prst="roundRect">
            <a:avLst>
              <a:gd name="adj" fmla="val 160000"/>
            </a:avLst>
          </a:prstGeom>
          <a:solidFill>
            <a:srgbClr val="DC2626"/>
          </a:solidFill>
          <a:ln/>
        </p:spPr>
      </p:sp>
      <p:sp>
        <p:nvSpPr>
          <p:cNvPr id="233" name="Text 231"/>
          <p:cNvSpPr/>
          <p:nvPr/>
        </p:nvSpPr>
        <p:spPr>
          <a:xfrm>
            <a:off x="365760" y="51595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Teardown, metrology &amp; failure analysis loop</a:t>
            </a:r>
            <a:endParaRPr lang="en-US" sz="900" dirty="0"/>
          </a:p>
        </p:txBody>
      </p:sp>
      <p:sp>
        <p:nvSpPr>
          <p:cNvPr id="234" name="Shape 232"/>
          <p:cNvSpPr/>
          <p:nvPr/>
        </p:nvSpPr>
        <p:spPr>
          <a:xfrm>
            <a:off x="9721506" y="5205222"/>
            <a:ext cx="397367" cy="17145"/>
          </a:xfrm>
          <a:prstGeom prst="roundRect">
            <a:avLst>
              <a:gd name="adj" fmla="val 160000"/>
            </a:avLst>
          </a:prstGeom>
          <a:solidFill>
            <a:srgbClr val="EF4444"/>
          </a:solidFill>
          <a:ln/>
        </p:spPr>
      </p:sp>
      <p:sp>
        <p:nvSpPr>
          <p:cNvPr id="235" name="Text 233"/>
          <p:cNvSpPr/>
          <p:nvPr/>
        </p:nvSpPr>
        <p:spPr>
          <a:xfrm>
            <a:off x="365760" y="52680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Yield ramp &amp; customer qualification</a:t>
            </a:r>
            <a:endParaRPr lang="en-US" sz="900" dirty="0"/>
          </a:p>
        </p:txBody>
      </p:sp>
      <p:sp>
        <p:nvSpPr>
          <p:cNvPr id="236" name="Shape 234"/>
          <p:cNvSpPr/>
          <p:nvPr/>
        </p:nvSpPr>
        <p:spPr>
          <a:xfrm>
            <a:off x="9920189" y="5294948"/>
            <a:ext cx="186762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37" name="Text 235"/>
          <p:cNvSpPr/>
          <p:nvPr/>
        </p:nvSpPr>
        <p:spPr>
          <a:xfrm>
            <a:off x="365760" y="53766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Process capability &amp; SPC baseline per station</a:t>
            </a:r>
            <a:endParaRPr lang="en-US" sz="900" dirty="0"/>
          </a:p>
        </p:txBody>
      </p:sp>
      <p:sp>
        <p:nvSpPr>
          <p:cNvPr id="238" name="Shape 236"/>
          <p:cNvSpPr/>
          <p:nvPr/>
        </p:nvSpPr>
        <p:spPr>
          <a:xfrm>
            <a:off x="9920189" y="5422392"/>
            <a:ext cx="476840" cy="17145"/>
          </a:xfrm>
          <a:prstGeom prst="roundRect">
            <a:avLst>
              <a:gd name="adj" fmla="val 160000"/>
            </a:avLst>
          </a:prstGeom>
          <a:solidFill>
            <a:srgbClr val="16A34A"/>
          </a:solidFill>
          <a:ln/>
        </p:spPr>
      </p:sp>
      <p:sp>
        <p:nvSpPr>
          <p:cNvPr id="239" name="Text 237"/>
          <p:cNvSpPr/>
          <p:nvPr/>
        </p:nvSpPr>
        <p:spPr>
          <a:xfrm>
            <a:off x="365760" y="54852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Scrap rate reduction — electrode to assembly</a:t>
            </a:r>
            <a:endParaRPr lang="en-US" sz="900" dirty="0"/>
          </a:p>
        </p:txBody>
      </p:sp>
      <p:sp>
        <p:nvSpPr>
          <p:cNvPr id="240" name="Shape 238"/>
          <p:cNvSpPr/>
          <p:nvPr/>
        </p:nvSpPr>
        <p:spPr>
          <a:xfrm>
            <a:off x="10198346" y="5530977"/>
            <a:ext cx="874207" cy="17145"/>
          </a:xfrm>
          <a:prstGeom prst="roundRect">
            <a:avLst>
              <a:gd name="adj" fmla="val 160000"/>
            </a:avLst>
          </a:prstGeom>
          <a:solidFill>
            <a:srgbClr val="4ADE80"/>
          </a:solidFill>
          <a:ln/>
        </p:spPr>
      </p:sp>
      <p:sp>
        <p:nvSpPr>
          <p:cNvPr id="241" name="Text 239"/>
          <p:cNvSpPr/>
          <p:nvPr/>
        </p:nvSpPr>
        <p:spPr>
          <a:xfrm>
            <a:off x="365760" y="55938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A-sample cells shipped to customer</a:t>
            </a:r>
            <a:endParaRPr lang="en-US" sz="900" dirty="0"/>
          </a:p>
        </p:txBody>
      </p:sp>
      <p:sp>
        <p:nvSpPr>
          <p:cNvPr id="242" name="Shape 240"/>
          <p:cNvSpPr/>
          <p:nvPr/>
        </p:nvSpPr>
        <p:spPr>
          <a:xfrm>
            <a:off x="10436766" y="5639562"/>
            <a:ext cx="238420" cy="17145"/>
          </a:xfrm>
          <a:prstGeom prst="roundRect">
            <a:avLst>
              <a:gd name="adj" fmla="val 160000"/>
            </a:avLst>
          </a:prstGeom>
          <a:solidFill>
            <a:srgbClr val="16A34A"/>
          </a:solidFill>
          <a:ln/>
        </p:spPr>
      </p:sp>
      <p:sp>
        <p:nvSpPr>
          <p:cNvPr id="243" name="Text 241"/>
          <p:cNvSpPr/>
          <p:nvPr/>
        </p:nvSpPr>
        <p:spPr>
          <a:xfrm>
            <a:off x="365760" y="57024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Abuse, safety &amp; transport certification testing</a:t>
            </a:r>
            <a:endParaRPr lang="en-US" sz="900" dirty="0"/>
          </a:p>
        </p:txBody>
      </p:sp>
      <p:sp>
        <p:nvSpPr>
          <p:cNvPr id="244" name="Shape 242"/>
          <p:cNvSpPr/>
          <p:nvPr/>
        </p:nvSpPr>
        <p:spPr>
          <a:xfrm>
            <a:off x="10595713" y="5748147"/>
            <a:ext cx="437103" cy="17145"/>
          </a:xfrm>
          <a:prstGeom prst="roundRect">
            <a:avLst>
              <a:gd name="adj" fmla="val 160000"/>
            </a:avLst>
          </a:prstGeom>
          <a:solidFill>
            <a:srgbClr val="4ADE80"/>
          </a:solidFill>
          <a:ln/>
        </p:spPr>
      </p:sp>
      <p:sp>
        <p:nvSpPr>
          <p:cNvPr id="245" name="Text 243"/>
          <p:cNvSpPr/>
          <p:nvPr/>
        </p:nvSpPr>
        <p:spPr>
          <a:xfrm>
            <a:off x="365760" y="58110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Customer B-sample qualification &amp; PPAP</a:t>
            </a:r>
            <a:endParaRPr lang="en-US" sz="900" dirty="0"/>
          </a:p>
        </p:txBody>
      </p:sp>
      <p:sp>
        <p:nvSpPr>
          <p:cNvPr id="246" name="Shape 244"/>
          <p:cNvSpPr/>
          <p:nvPr/>
        </p:nvSpPr>
        <p:spPr>
          <a:xfrm>
            <a:off x="11032816" y="5856732"/>
            <a:ext cx="516577" cy="17145"/>
          </a:xfrm>
          <a:prstGeom prst="roundRect">
            <a:avLst>
              <a:gd name="adj" fmla="val 160000"/>
            </a:avLst>
          </a:prstGeom>
          <a:solidFill>
            <a:srgbClr val="16A34A"/>
          </a:solidFill>
          <a:ln/>
        </p:spPr>
      </p:sp>
      <p:sp>
        <p:nvSpPr>
          <p:cNvPr id="247" name="Text 245"/>
          <p:cNvSpPr/>
          <p:nvPr/>
        </p:nvSpPr>
        <p:spPr>
          <a:xfrm>
            <a:off x="365760" y="59195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Yield target reached for saleable output</a:t>
            </a:r>
            <a:endParaRPr lang="en-US" sz="900" dirty="0"/>
          </a:p>
        </p:txBody>
      </p:sp>
      <p:sp>
        <p:nvSpPr>
          <p:cNvPr id="248" name="Shape 246"/>
          <p:cNvSpPr/>
          <p:nvPr/>
        </p:nvSpPr>
        <p:spPr>
          <a:xfrm>
            <a:off x="11467097" y="590988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49" name="Text 247"/>
          <p:cNvSpPr/>
          <p:nvPr/>
        </p:nvSpPr>
        <p:spPr>
          <a:xfrm>
            <a:off x="365760" y="60281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Ramp to nameplate capacity</a:t>
            </a:r>
            <a:endParaRPr lang="en-US" sz="900" dirty="0"/>
          </a:p>
        </p:txBody>
      </p:sp>
      <p:sp>
        <p:nvSpPr>
          <p:cNvPr id="250" name="Shape 248"/>
          <p:cNvSpPr/>
          <p:nvPr/>
        </p:nvSpPr>
        <p:spPr>
          <a:xfrm>
            <a:off x="11549393" y="6073902"/>
            <a:ext cx="238420" cy="17145"/>
          </a:xfrm>
          <a:prstGeom prst="roundRect">
            <a:avLst>
              <a:gd name="adj" fmla="val 160000"/>
            </a:avLst>
          </a:prstGeom>
          <a:solidFill>
            <a:srgbClr val="4ADE80"/>
          </a:solidFill>
          <a:ln/>
        </p:spPr>
      </p:sp>
      <p:sp>
        <p:nvSpPr>
          <p:cNvPr id="251" name="Text 249"/>
          <p:cNvSpPr/>
          <p:nvPr/>
        </p:nvSpPr>
        <p:spPr>
          <a:xfrm>
            <a:off x="365760" y="61367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Start of production declared</a:t>
            </a:r>
            <a:endParaRPr lang="en-US" sz="900" dirty="0"/>
          </a:p>
        </p:txBody>
      </p:sp>
      <p:sp>
        <p:nvSpPr>
          <p:cNvPr id="252" name="Shape 250"/>
          <p:cNvSpPr/>
          <p:nvPr/>
        </p:nvSpPr>
        <p:spPr>
          <a:xfrm>
            <a:off x="11705517" y="612705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53" name="Text 25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Client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chemistry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freeze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hazardous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Long-lead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purchase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frozen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granted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shell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slab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Envelope,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dry-in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Vapour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barrier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envelope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airlocks,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gowning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entry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Electrode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assembly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flatness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dry-in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Utilities,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dehumidification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Substation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energisation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power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distribution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Desiccant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dehumidification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Compressed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air,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nitrogen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Solvent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NMP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abatement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pull-down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point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envelope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point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move-in,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Electrode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coater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calender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move-in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Slitting,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vacuum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Stacking,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Electrolyte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degassing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Station-by-station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traceability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discipline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Electrode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assembled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batches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self-discharge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screening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Teardown,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metrology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failure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loop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ramp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electrode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assembly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2029-01-27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A-sample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cells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shipped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Abuse,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2029-01-22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B-sample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PPAP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reached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output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Ramp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nameplate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declared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2026-07-24T04:16:59Z</dcterms:created>
  <dcterms:modified xsi:type="dcterms:W3CDTF">2026-07-24T04:16:59Z</dcterms:modified>
</cp:coreProperties>
</file>