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E12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Book Launch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Book Launch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4524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0866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50643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986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567631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31055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628825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2249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69002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344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751214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4638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81240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583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873603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3702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93479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9822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99599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5941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105718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2061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111838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08180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117957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14300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Text 29"/>
          <p:cNvSpPr/>
          <p:nvPr/>
        </p:nvSpPr>
        <p:spPr>
          <a:xfrm>
            <a:off x="365760" y="1033272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Manuscript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3840480" y="1095703"/>
            <a:ext cx="174841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3" name="Text 31"/>
          <p:cNvSpPr/>
          <p:nvPr/>
        </p:nvSpPr>
        <p:spPr>
          <a:xfrm>
            <a:off x="365760" y="1212999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Finalize first draft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3840480" y="1258719"/>
            <a:ext cx="1311310" cy="88287"/>
          </a:xfrm>
          <a:prstGeom prst="roundRect">
            <a:avLst>
              <a:gd name="adj" fmla="val 31071"/>
            </a:avLst>
          </a:prstGeom>
          <a:solidFill>
            <a:srgbClr val="64748B"/>
          </a:solidFill>
          <a:ln/>
        </p:spPr>
      </p:sp>
      <p:sp>
        <p:nvSpPr>
          <p:cNvPr id="35" name="Shape 33"/>
          <p:cNvSpPr/>
          <p:nvPr/>
        </p:nvSpPr>
        <p:spPr>
          <a:xfrm>
            <a:off x="3840480" y="1258719"/>
            <a:ext cx="1311310" cy="8828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365760" y="1392726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Self-edit pass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5151790" y="1438446"/>
            <a:ext cx="437103" cy="88287"/>
          </a:xfrm>
          <a:prstGeom prst="roundRect">
            <a:avLst>
              <a:gd name="adj" fmla="val 31071"/>
            </a:avLst>
          </a:prstGeom>
          <a:solidFill>
            <a:srgbClr val="475569"/>
          </a:solidFill>
          <a:ln/>
        </p:spPr>
      </p:sp>
      <p:sp>
        <p:nvSpPr>
          <p:cNvPr id="38" name="Shape 36"/>
          <p:cNvSpPr/>
          <p:nvPr/>
        </p:nvSpPr>
        <p:spPr>
          <a:xfrm>
            <a:off x="5151790" y="1438446"/>
            <a:ext cx="437103" cy="8828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9" name="Text 37"/>
          <p:cNvSpPr/>
          <p:nvPr/>
        </p:nvSpPr>
        <p:spPr>
          <a:xfrm>
            <a:off x="365760" y="1572453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Manuscript complete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5506597" y="159830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41" name="Text 39"/>
          <p:cNvSpPr/>
          <p:nvPr/>
        </p:nvSpPr>
        <p:spPr>
          <a:xfrm>
            <a:off x="365760" y="1752180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Editing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5588893" y="1814611"/>
            <a:ext cx="196696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3" name="Text 41"/>
          <p:cNvSpPr/>
          <p:nvPr/>
        </p:nvSpPr>
        <p:spPr>
          <a:xfrm>
            <a:off x="365760" y="1931906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Developmental edit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5588893" y="1977626"/>
            <a:ext cx="874207" cy="88287"/>
          </a:xfrm>
          <a:prstGeom prst="roundRect">
            <a:avLst>
              <a:gd name="adj" fmla="val 31071"/>
            </a:avLst>
          </a:prstGeom>
          <a:solidFill>
            <a:srgbClr val="2563EB"/>
          </a:solidFill>
          <a:ln/>
        </p:spPr>
      </p:sp>
      <p:sp>
        <p:nvSpPr>
          <p:cNvPr id="45" name="Shape 43"/>
          <p:cNvSpPr/>
          <p:nvPr/>
        </p:nvSpPr>
        <p:spPr>
          <a:xfrm>
            <a:off x="5588893" y="1977626"/>
            <a:ext cx="874207" cy="8828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6" name="Text 44"/>
          <p:cNvSpPr/>
          <p:nvPr/>
        </p:nvSpPr>
        <p:spPr>
          <a:xfrm>
            <a:off x="365760" y="2111633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Copyedit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6463100" y="2157353"/>
            <a:ext cx="655655" cy="88287"/>
          </a:xfrm>
          <a:prstGeom prst="roundRect">
            <a:avLst>
              <a:gd name="adj" fmla="val 31071"/>
            </a:avLst>
          </a:prstGeom>
          <a:solidFill>
            <a:srgbClr val="3B82F6"/>
          </a:solidFill>
          <a:ln/>
        </p:spPr>
      </p:sp>
      <p:sp>
        <p:nvSpPr>
          <p:cNvPr id="48" name="Shape 46"/>
          <p:cNvSpPr/>
          <p:nvPr/>
        </p:nvSpPr>
        <p:spPr>
          <a:xfrm>
            <a:off x="6463100" y="2157353"/>
            <a:ext cx="262262" cy="8828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9" name="Text 47"/>
          <p:cNvSpPr/>
          <p:nvPr/>
        </p:nvSpPr>
        <p:spPr>
          <a:xfrm>
            <a:off x="365760" y="2291360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Proofread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7118755" y="2337080"/>
            <a:ext cx="437103" cy="88287"/>
          </a:xfrm>
          <a:prstGeom prst="roundRect">
            <a:avLst>
              <a:gd name="adj" fmla="val 31071"/>
            </a:avLst>
          </a:prstGeom>
          <a:solidFill>
            <a:srgbClr val="60A5FA"/>
          </a:solidFill>
          <a:ln/>
        </p:spPr>
      </p:sp>
      <p:sp>
        <p:nvSpPr>
          <p:cNvPr id="51" name="Text 49"/>
          <p:cNvSpPr/>
          <p:nvPr/>
        </p:nvSpPr>
        <p:spPr>
          <a:xfrm>
            <a:off x="365760" y="2471087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Manuscript final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7473562" y="2496943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53" name="Text 51"/>
          <p:cNvSpPr/>
          <p:nvPr/>
        </p:nvSpPr>
        <p:spPr>
          <a:xfrm>
            <a:off x="365760" y="2650814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Production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6900203" y="2713246"/>
            <a:ext cx="174841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5" name="Text 53"/>
          <p:cNvSpPr/>
          <p:nvPr/>
        </p:nvSpPr>
        <p:spPr>
          <a:xfrm>
            <a:off x="365760" y="2830541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Cover design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6900203" y="2876261"/>
            <a:ext cx="917917" cy="88287"/>
          </a:xfrm>
          <a:prstGeom prst="roundRect">
            <a:avLst>
              <a:gd name="adj" fmla="val 31071"/>
            </a:avLst>
          </a:prstGeom>
          <a:solidFill>
            <a:srgbClr val="7C3AED"/>
          </a:solidFill>
          <a:ln/>
        </p:spPr>
      </p:sp>
      <p:sp>
        <p:nvSpPr>
          <p:cNvPr id="57" name="Shape 55"/>
          <p:cNvSpPr/>
          <p:nvPr/>
        </p:nvSpPr>
        <p:spPr>
          <a:xfrm>
            <a:off x="6900203" y="2876261"/>
            <a:ext cx="275375" cy="8828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8" name="Text 56"/>
          <p:cNvSpPr/>
          <p:nvPr/>
        </p:nvSpPr>
        <p:spPr>
          <a:xfrm>
            <a:off x="365760" y="3010268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Interior formatting &amp; typesetting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7555858" y="3055988"/>
            <a:ext cx="611945" cy="88287"/>
          </a:xfrm>
          <a:prstGeom prst="roundRect">
            <a:avLst>
              <a:gd name="adj" fmla="val 31071"/>
            </a:avLst>
          </a:prstGeom>
          <a:solidFill>
            <a:srgbClr val="8B5CF6"/>
          </a:solidFill>
          <a:ln/>
        </p:spPr>
      </p:sp>
      <p:sp>
        <p:nvSpPr>
          <p:cNvPr id="60" name="Text 58"/>
          <p:cNvSpPr/>
          <p:nvPr/>
        </p:nvSpPr>
        <p:spPr>
          <a:xfrm>
            <a:off x="365760" y="3189995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ISBN &amp; metadata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7555858" y="3235715"/>
            <a:ext cx="218552" cy="88287"/>
          </a:xfrm>
          <a:prstGeom prst="roundRect">
            <a:avLst>
              <a:gd name="adj" fmla="val 31071"/>
            </a:avLst>
          </a:prstGeom>
          <a:solidFill>
            <a:srgbClr val="A855F7"/>
          </a:solidFill>
          <a:ln/>
        </p:spPr>
      </p:sp>
      <p:sp>
        <p:nvSpPr>
          <p:cNvPr id="62" name="Text 60"/>
          <p:cNvSpPr/>
          <p:nvPr/>
        </p:nvSpPr>
        <p:spPr>
          <a:xfrm>
            <a:off x="365760" y="3369722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Files print-ready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8566320" y="339557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64" name="Text 62"/>
          <p:cNvSpPr/>
          <p:nvPr/>
        </p:nvSpPr>
        <p:spPr>
          <a:xfrm>
            <a:off x="365760" y="3549449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Pre-launch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7774410" y="3611880"/>
            <a:ext cx="196696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6" name="Text 64"/>
          <p:cNvSpPr/>
          <p:nvPr/>
        </p:nvSpPr>
        <p:spPr>
          <a:xfrm>
            <a:off x="365760" y="3729175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Recruit ARC &amp; beta readers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7774410" y="3774895"/>
            <a:ext cx="611945" cy="88287"/>
          </a:xfrm>
          <a:prstGeom prst="roundRect">
            <a:avLst>
              <a:gd name="adj" fmla="val 31071"/>
            </a:avLst>
          </a:prstGeom>
          <a:solidFill>
            <a:srgbClr val="EA580C"/>
          </a:solidFill>
          <a:ln/>
        </p:spPr>
      </p:sp>
      <p:sp>
        <p:nvSpPr>
          <p:cNvPr id="68" name="Text 66"/>
          <p:cNvSpPr/>
          <p:nvPr/>
        </p:nvSpPr>
        <p:spPr>
          <a:xfrm>
            <a:off x="365760" y="3908902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Send ARCs &amp; gather blurbs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8386354" y="3954622"/>
            <a:ext cx="917917" cy="88287"/>
          </a:xfrm>
          <a:prstGeom prst="roundRect">
            <a:avLst>
              <a:gd name="adj" fmla="val 31071"/>
            </a:avLst>
          </a:prstGeom>
          <a:solidFill>
            <a:srgbClr val="F97316"/>
          </a:solidFill>
          <a:ln/>
        </p:spPr>
      </p:sp>
      <p:sp>
        <p:nvSpPr>
          <p:cNvPr id="70" name="Text 68"/>
          <p:cNvSpPr/>
          <p:nvPr/>
        </p:nvSpPr>
        <p:spPr>
          <a:xfrm>
            <a:off x="365760" y="4088629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Set up pre-order</a:t>
            </a:r>
            <a:endParaRPr lang="en-US" sz="900" dirty="0"/>
          </a:p>
        </p:txBody>
      </p:sp>
      <p:sp>
        <p:nvSpPr>
          <p:cNvPr id="71" name="Shape 69"/>
          <p:cNvSpPr/>
          <p:nvPr/>
        </p:nvSpPr>
        <p:spPr>
          <a:xfrm>
            <a:off x="8648616" y="4134349"/>
            <a:ext cx="305972" cy="88287"/>
          </a:xfrm>
          <a:prstGeom prst="roundRect">
            <a:avLst>
              <a:gd name="adj" fmla="val 31071"/>
            </a:avLst>
          </a:prstGeom>
          <a:solidFill>
            <a:srgbClr val="FB923C"/>
          </a:solidFill>
          <a:ln/>
        </p:spPr>
      </p:sp>
      <p:sp>
        <p:nvSpPr>
          <p:cNvPr id="72" name="Text 70"/>
          <p:cNvSpPr/>
          <p:nvPr/>
        </p:nvSpPr>
        <p:spPr>
          <a:xfrm>
            <a:off x="365760" y="4268356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Pre-order live</a:t>
            </a:r>
            <a:endParaRPr lang="en-US" sz="900" dirty="0"/>
          </a:p>
        </p:txBody>
      </p:sp>
      <p:sp>
        <p:nvSpPr>
          <p:cNvPr id="73" name="Shape 71"/>
          <p:cNvSpPr/>
          <p:nvPr/>
        </p:nvSpPr>
        <p:spPr>
          <a:xfrm>
            <a:off x="8872293" y="429421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4448083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Marketing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8211513" y="4510514"/>
            <a:ext cx="240406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4627810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Build author platform &amp; email list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8211513" y="4673530"/>
            <a:ext cx="1529862" cy="88287"/>
          </a:xfrm>
          <a:prstGeom prst="roundRect">
            <a:avLst>
              <a:gd name="adj" fmla="val 31071"/>
            </a:avLst>
          </a:prstGeom>
          <a:solidFill>
            <a:srgbClr val="DB2777"/>
          </a:solidFill>
          <a:ln/>
        </p:spPr>
      </p:sp>
      <p:sp>
        <p:nvSpPr>
          <p:cNvPr id="78" name="Text 76"/>
          <p:cNvSpPr/>
          <p:nvPr/>
        </p:nvSpPr>
        <p:spPr>
          <a:xfrm>
            <a:off x="365760" y="4807537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Assemble launch team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9085720" y="4853257"/>
            <a:ext cx="611945" cy="88287"/>
          </a:xfrm>
          <a:prstGeom prst="roundRect">
            <a:avLst>
              <a:gd name="adj" fmla="val 31071"/>
            </a:avLst>
          </a:prstGeom>
          <a:solidFill>
            <a:srgbClr val="EC4899"/>
          </a:solidFill>
          <a:ln/>
        </p:spPr>
      </p:sp>
      <p:sp>
        <p:nvSpPr>
          <p:cNvPr id="80" name="Text 78"/>
          <p:cNvSpPr/>
          <p:nvPr/>
        </p:nvSpPr>
        <p:spPr>
          <a:xfrm>
            <a:off x="365760" y="4987264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Book promos &amp; ads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9741375" y="5032984"/>
            <a:ext cx="874207" cy="88287"/>
          </a:xfrm>
          <a:prstGeom prst="roundRect">
            <a:avLst>
              <a:gd name="adj" fmla="val 31071"/>
            </a:avLst>
          </a:prstGeom>
          <a:solidFill>
            <a:srgbClr val="F472B6"/>
          </a:solidFill>
          <a:ln/>
        </p:spPr>
      </p:sp>
      <p:sp>
        <p:nvSpPr>
          <p:cNvPr id="82" name="Text 80"/>
          <p:cNvSpPr/>
          <p:nvPr/>
        </p:nvSpPr>
        <p:spPr>
          <a:xfrm>
            <a:off x="365760" y="5166991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Launch week &amp; follow-up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10615581" y="5229422"/>
            <a:ext cx="91791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5346718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Book released</a:t>
            </a:r>
            <a:endParaRPr lang="en-US" sz="900" dirty="0"/>
          </a:p>
        </p:txBody>
      </p:sp>
      <p:sp>
        <p:nvSpPr>
          <p:cNvPr id="85" name="Shape 83"/>
          <p:cNvSpPr/>
          <p:nvPr/>
        </p:nvSpPr>
        <p:spPr>
          <a:xfrm>
            <a:off x="10533285" y="537257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6" name="Text 84"/>
          <p:cNvSpPr/>
          <p:nvPr/>
        </p:nvSpPr>
        <p:spPr>
          <a:xfrm>
            <a:off x="365760" y="5526444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Launch-week promotions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10615581" y="5572164"/>
            <a:ext cx="305972" cy="88287"/>
          </a:xfrm>
          <a:prstGeom prst="roundRect">
            <a:avLst>
              <a:gd name="adj" fmla="val 31071"/>
            </a:avLst>
          </a:prstGeom>
          <a:solidFill>
            <a:srgbClr val="059669"/>
          </a:solidFill>
          <a:ln/>
        </p:spPr>
      </p:sp>
      <p:sp>
        <p:nvSpPr>
          <p:cNvPr id="88" name="Text 86"/>
          <p:cNvSpPr/>
          <p:nvPr/>
        </p:nvSpPr>
        <p:spPr>
          <a:xfrm>
            <a:off x="365760" y="5706171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Chase reviews &amp; ratings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10921553" y="5751891"/>
            <a:ext cx="524524" cy="88287"/>
          </a:xfrm>
          <a:prstGeom prst="roundRect">
            <a:avLst>
              <a:gd name="adj" fmla="val 31071"/>
            </a:avLst>
          </a:prstGeom>
          <a:solidFill>
            <a:srgbClr val="34D399"/>
          </a:solidFill>
          <a:ln/>
        </p:spPr>
      </p:sp>
      <p:sp>
        <p:nvSpPr>
          <p:cNvPr id="90" name="Text 88"/>
          <p:cNvSpPr/>
          <p:nvPr/>
        </p:nvSpPr>
        <p:spPr>
          <a:xfrm>
            <a:off x="365760" y="5885898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Post-launch review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11446077" y="5931618"/>
            <a:ext cx="305972" cy="88287"/>
          </a:xfrm>
          <a:prstGeom prst="roundRect">
            <a:avLst>
              <a:gd name="adj" fmla="val 31071"/>
            </a:avLst>
          </a:prstGeom>
          <a:solidFill>
            <a:srgbClr val="6EE7B7"/>
          </a:solidFill>
          <a:ln/>
        </p:spPr>
      </p:sp>
      <p:sp>
        <p:nvSpPr>
          <p:cNvPr id="92" name="Text 90"/>
          <p:cNvSpPr/>
          <p:nvPr/>
        </p:nvSpPr>
        <p:spPr>
          <a:xfrm>
            <a:off x="365760" y="6065625"/>
            <a:ext cx="3291840" cy="1797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Launch complete</a:t>
            </a:r>
            <a:endParaRPr lang="en-US" sz="900" dirty="0"/>
          </a:p>
        </p:txBody>
      </p:sp>
      <p:sp>
        <p:nvSpPr>
          <p:cNvPr id="93" name="Shape 91"/>
          <p:cNvSpPr/>
          <p:nvPr/>
        </p:nvSpPr>
        <p:spPr>
          <a:xfrm>
            <a:off x="11669754" y="609148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94" name="Text 92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23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23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23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23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23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23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23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Manuscript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Finalize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Author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Self-edit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Author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Manuscript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Editing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edit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Copyedit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Copyeditor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Proofread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Proofreader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Manuscript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Interior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formatting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typesetting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Formatter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ISBN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metadata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Author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Files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print-ready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Pre-launch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Author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gather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blurbs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Author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pre-order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Author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Pre-order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author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platform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Author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Assemble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Author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promos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follow-up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Launch-week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promotions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ratings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Author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Post-launch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Author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2026-09-04T20:20:14Z</dcterms:created>
  <dcterms:modified xsi:type="dcterms:W3CDTF">2026-09-04T20:20:14Z</dcterms:modified>
</cp:coreProperties>
</file>