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E185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Brand Relaunch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Brand Relaunch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673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015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941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283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209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552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478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20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9746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088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2014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357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4282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625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6551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893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8819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5161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1087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7430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3356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698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5624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966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7892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235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0161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6503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2429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771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4697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040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6966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308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9234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576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150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784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3770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0113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6039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2381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8307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4649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0575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6918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2844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9186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5112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1454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7380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3723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9649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5991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1917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8259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4185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0528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6454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2796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8722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5064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0990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7333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3258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9601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15527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11869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17795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14137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Strategy, positioning &amp; naming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3840480" y="1063752"/>
            <a:ext cx="113415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Brand audit &amp; equity research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3840480" y="1194816"/>
            <a:ext cx="405055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79" name="Shape 77"/>
          <p:cNvSpPr/>
          <p:nvPr/>
        </p:nvSpPr>
        <p:spPr>
          <a:xfrm>
            <a:off x="3840480" y="1194816"/>
            <a:ext cx="405055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Positioning &amp; narrative platform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164524" y="1310640"/>
            <a:ext cx="405055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82" name="Shape 80"/>
          <p:cNvSpPr/>
          <p:nvPr/>
        </p:nvSpPr>
        <p:spPr>
          <a:xfrm>
            <a:off x="4164524" y="1310640"/>
            <a:ext cx="405055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Name generation &amp; shortlist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407557" y="1426464"/>
            <a:ext cx="324044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85" name="Shape 83"/>
          <p:cNvSpPr/>
          <p:nvPr/>
        </p:nvSpPr>
        <p:spPr>
          <a:xfrm>
            <a:off x="4407557" y="1426464"/>
            <a:ext cx="32404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Linguistic &amp; cultural screening of shortlist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4618186" y="1542288"/>
            <a:ext cx="243033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88" name="Shape 86"/>
          <p:cNvSpPr/>
          <p:nvPr/>
        </p:nvSpPr>
        <p:spPr>
          <a:xfrm>
            <a:off x="4618186" y="1542288"/>
            <a:ext cx="24303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Name shortlist agreed for clearance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4892338" y="16062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Trademark clearance &amp; registration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4974634" y="1758696"/>
            <a:ext cx="324044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Knockout trademark searches on shortlist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4974634" y="1889760"/>
            <a:ext cx="324044" cy="24384"/>
          </a:xfrm>
          <a:prstGeom prst="roundRect">
            <a:avLst>
              <a:gd name="adj" fmla="val 112500"/>
            </a:avLst>
          </a:prstGeom>
          <a:solidFill>
            <a:srgbClr val="B91C1C"/>
          </a:solidFill>
          <a:ln/>
        </p:spPr>
      </p:sp>
      <p:sp>
        <p:nvSpPr>
          <p:cNvPr id="95" name="Shape 93"/>
          <p:cNvSpPr/>
          <p:nvPr/>
        </p:nvSpPr>
        <p:spPr>
          <a:xfrm>
            <a:off x="4974634" y="1889760"/>
            <a:ext cx="32404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Full clearance search in priority markets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217667" y="2005584"/>
            <a:ext cx="567077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98" name="Shape 96"/>
          <p:cNvSpPr/>
          <p:nvPr/>
        </p:nvSpPr>
        <p:spPr>
          <a:xfrm>
            <a:off x="5217667" y="2005584"/>
            <a:ext cx="34024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Counsel risk opinion &amp; name decision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5703733" y="2121408"/>
            <a:ext cx="243033" cy="24384"/>
          </a:xfrm>
          <a:prstGeom prst="roundRect">
            <a:avLst>
              <a:gd name="adj" fmla="val 112500"/>
            </a:avLst>
          </a:prstGeom>
          <a:solidFill>
            <a:srgbClr val="B91C1C"/>
          </a:solidFill>
          <a:ln/>
        </p:spPr>
      </p:sp>
      <p:sp>
        <p:nvSpPr>
          <p:cNvPr id="101" name="Shape 99"/>
          <p:cNvSpPr/>
          <p:nvPr/>
        </p:nvSpPr>
        <p:spPr>
          <a:xfrm>
            <a:off x="5703733" y="2121408"/>
            <a:ext cx="48607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Secure domains &amp; social handles quietly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5865755" y="2237232"/>
            <a:ext cx="324044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File trademark applications by class &amp; market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5946766" y="2353056"/>
            <a:ext cx="405055" cy="24384"/>
          </a:xfrm>
          <a:prstGeom prst="roundRect">
            <a:avLst>
              <a:gd name="adj" fmla="val 112500"/>
            </a:avLst>
          </a:prstGeom>
          <a:solidFill>
            <a:srgbClr val="B91C1C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Monitor examination &amp; opposition periods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6432832" y="2468880"/>
            <a:ext cx="1782242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Name cleared and applications filed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6350536" y="25328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Identity design &amp; approval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946766" y="2685288"/>
            <a:ext cx="145819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territories explored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5946766" y="2816352"/>
            <a:ext cx="405055" cy="24384"/>
          </a:xfrm>
          <a:prstGeom prst="roundRect">
            <a:avLst>
              <a:gd name="adj" fmla="val 112500"/>
            </a:avLst>
          </a:prstGeom>
          <a:solidFill>
            <a:srgbClr val="BE185D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Logo, wordmark &amp; core identity refined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6351821" y="2932176"/>
            <a:ext cx="486066" cy="24384"/>
          </a:xfrm>
          <a:prstGeom prst="roundRect">
            <a:avLst>
              <a:gd name="adj" fmla="val 112500"/>
            </a:avLst>
          </a:prstGeom>
          <a:solidFill>
            <a:srgbClr val="F472B6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Colour, type &amp; motion system defined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6675865" y="3048000"/>
            <a:ext cx="405055" cy="24384"/>
          </a:xfrm>
          <a:prstGeom prst="roundRect">
            <a:avLst>
              <a:gd name="adj" fmla="val 112500"/>
            </a:avLst>
          </a:prstGeom>
          <a:solidFill>
            <a:srgbClr val="BE185D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Accessibility &amp; legibility checks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6918898" y="3163824"/>
            <a:ext cx="194426" cy="24384"/>
          </a:xfrm>
          <a:prstGeom prst="roundRect">
            <a:avLst>
              <a:gd name="adj" fmla="val 112500"/>
            </a:avLst>
          </a:prstGeom>
          <a:solidFill>
            <a:srgbClr val="F472B6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Executive and board approval of identity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7161931" y="3279648"/>
            <a:ext cx="243033" cy="24384"/>
          </a:xfrm>
          <a:prstGeom prst="roundRect">
            <a:avLst>
              <a:gd name="adj" fmla="val 112500"/>
            </a:avLst>
          </a:prstGeom>
          <a:solidFill>
            <a:srgbClr val="BE185D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Identity approved and locked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322668" y="334365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Asset production &amp; system build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404964" y="3496056"/>
            <a:ext cx="194426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Brand guidelines &amp; asset library published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7404964" y="3627120"/>
            <a:ext cx="567077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Website rebuild on the new identity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7485975" y="3742944"/>
            <a:ext cx="1458198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Product UI theming &amp; component updates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7566986" y="3858768"/>
            <a:ext cx="1377187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Email templates &amp; transactional messaging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053052" y="3974592"/>
            <a:ext cx="648088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Packaging artwork &amp; print production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7810019" y="4090416"/>
            <a:ext cx="1296176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Signage, vehicle livery &amp; uniform production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7891030" y="4206240"/>
            <a:ext cx="1377187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Core assets production complete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9266932" y="427024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Switchover readiness &amp; rehearsal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8701140" y="4422648"/>
            <a:ext cx="113415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the switchover checklist by surface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8701140" y="4553712"/>
            <a:ext cx="405055" cy="24384"/>
          </a:xfrm>
          <a:prstGeom prst="roundRect">
            <a:avLst>
              <a:gd name="adj" fmla="val 112500"/>
            </a:avLst>
          </a:prstGeom>
          <a:solidFill>
            <a:srgbClr val="CA8A04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Legal entity, invoicing &amp; contract naming review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8701140" y="4669536"/>
            <a:ext cx="648088" cy="24384"/>
          </a:xfrm>
          <a:prstGeom prst="roundRect">
            <a:avLst>
              <a:gd name="adj" fmla="val 112500"/>
            </a:avLst>
          </a:prstGeom>
          <a:solidFill>
            <a:srgbClr val="EAB308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Third-party listings &amp; marketplace profiles prepared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9025184" y="4785360"/>
            <a:ext cx="567077" cy="24384"/>
          </a:xfrm>
          <a:prstGeom prst="roundRect">
            <a:avLst>
              <a:gd name="adj" fmla="val 112500"/>
            </a:avLst>
          </a:prstGeom>
          <a:solidFill>
            <a:srgbClr val="CA8A04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Redirects, SEO mapping &amp; analytics continuity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9187206" y="4901184"/>
            <a:ext cx="486066" cy="24384"/>
          </a:xfrm>
          <a:prstGeom prst="roundRect">
            <a:avLst>
              <a:gd name="adj" fmla="val 112500"/>
            </a:avLst>
          </a:prstGeom>
          <a:solidFill>
            <a:srgbClr val="EAB308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Switchover rehearsal in staging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9511250" y="5017008"/>
            <a:ext cx="194426" cy="24384"/>
          </a:xfrm>
          <a:prstGeom prst="roundRect">
            <a:avLst>
              <a:gd name="adj" fmla="val 112500"/>
            </a:avLst>
          </a:prstGeom>
          <a:solidFill>
            <a:srgbClr val="CA8A04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Switchover rehearsed and go decision made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9752998" y="508101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Reveal day &amp; the long tail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9835294" y="5233416"/>
            <a:ext cx="194426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Reveal day — simultaneous switch of owned surfaces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9835294" y="5364480"/>
            <a:ext cx="54864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Press, customer and partner announcement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9835294" y="5480304"/>
            <a:ext cx="54864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Social handle migration &amp; profile updates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9835294" y="5596128"/>
            <a:ext cx="54864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Signage installation programme across sites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9883900" y="5711952"/>
            <a:ext cx="972132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Packaging changeover as old stock depletes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9883900" y="5827776"/>
            <a:ext cx="1458198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Third-party and partner surface chase list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9916305" y="5943600"/>
            <a:ext cx="1134154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Old brand asset retirement &amp; takedown audit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0645404" y="6059424"/>
            <a:ext cx="729099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Long tail closed and old brand retired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11697262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positioning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Insights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Positioning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narrative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generation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Linguistic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cultural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Knockout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counsel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priority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counsel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Counsel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opinion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counsel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domains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quietly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Digital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counsel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examination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opposition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counsel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territories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explored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Logo,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wordmark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refined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Colour,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locked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guidelines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library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Digital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theming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component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templates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transactional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messaging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vehicle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entity,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invoicing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Third-party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marketplace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profiles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Digital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Redirects,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Digital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made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simultaneous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announcement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profile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across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depletes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Third-party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retirement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takedown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retired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2026-07-24T04:17:00Z</dcterms:created>
  <dcterms:modified xsi:type="dcterms:W3CDTF">2026-07-24T04:17:00Z</dcterms:modified>
</cp:coreProperties>
</file>