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369A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Bridge Construction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Bridge Construction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016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358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1628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970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3240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582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4851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94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6463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806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075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417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9687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029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1299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641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2910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253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4522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864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6134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2476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7746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088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9357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5700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0969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7312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2581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8923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4193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0535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5805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2147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7416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3759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69028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5371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0640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6982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722521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85945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73863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0206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75475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1818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7087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3429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8699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5041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80311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6653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81922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8265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83534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9877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85146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1488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86758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83100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88369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4712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89981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6324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91593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87935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93205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9547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94817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1159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96428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92771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98040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94383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99652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95994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101264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7606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102875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99218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104487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100830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106099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102441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107711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104053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109323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105665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110934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107277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112546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108889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114158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110500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115770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112112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117381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113724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Text 101"/>
          <p:cNvSpPr/>
          <p:nvPr/>
        </p:nvSpPr>
        <p:spPr>
          <a:xfrm>
            <a:off x="365760" y="10332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Survey &amp; ground investigation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3840480" y="1063752"/>
            <a:ext cx="103614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11490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Topographic &amp; hydrographic survey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3840480" y="1194816"/>
            <a:ext cx="345381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107" name="Shape 105"/>
          <p:cNvSpPr/>
          <p:nvPr/>
        </p:nvSpPr>
        <p:spPr>
          <a:xfrm>
            <a:off x="3840480" y="1194816"/>
            <a:ext cx="34538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12649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Utility searches &amp; trial holes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4070734" y="1310640"/>
            <a:ext cx="345381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110" name="Shape 108"/>
          <p:cNvSpPr/>
          <p:nvPr/>
        </p:nvSpPr>
        <p:spPr>
          <a:xfrm>
            <a:off x="4070734" y="1310640"/>
            <a:ext cx="34538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1" name="Text 109"/>
          <p:cNvSpPr/>
          <p:nvPr/>
        </p:nvSpPr>
        <p:spPr>
          <a:xfrm>
            <a:off x="365760" y="13807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Boreholes &amp; geotechnical testing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185861" y="1426464"/>
            <a:ext cx="460508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113" name="Shape 111"/>
          <p:cNvSpPr/>
          <p:nvPr/>
        </p:nvSpPr>
        <p:spPr>
          <a:xfrm>
            <a:off x="4185861" y="1426464"/>
            <a:ext cx="460508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14965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baseline survey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4243425" y="1542288"/>
            <a:ext cx="460508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116" name="Shape 114"/>
          <p:cNvSpPr/>
          <p:nvPr/>
        </p:nvSpPr>
        <p:spPr>
          <a:xfrm>
            <a:off x="4243425" y="1542288"/>
            <a:ext cx="460508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16123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GI report issued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4794328" y="160629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17282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 &amp; approvals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4703933" y="1758696"/>
            <a:ext cx="189959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18440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Preliminary design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4703933" y="1889760"/>
            <a:ext cx="518072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23" name="Shape 121"/>
          <p:cNvSpPr/>
          <p:nvPr/>
        </p:nvSpPr>
        <p:spPr>
          <a:xfrm>
            <a:off x="4703933" y="1889760"/>
            <a:ext cx="518072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19598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Detailed design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5164441" y="2005584"/>
            <a:ext cx="978580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26" name="Shape 124"/>
          <p:cNvSpPr/>
          <p:nvPr/>
        </p:nvSpPr>
        <p:spPr>
          <a:xfrm>
            <a:off x="5164441" y="2005584"/>
            <a:ext cx="880722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20756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Temporary works design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5567386" y="2121408"/>
            <a:ext cx="690762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29" name="Shape 127"/>
          <p:cNvSpPr/>
          <p:nvPr/>
        </p:nvSpPr>
        <p:spPr>
          <a:xfrm>
            <a:off x="5567386" y="2121408"/>
            <a:ext cx="414457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21915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consent &amp; river licence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5106878" y="2237232"/>
            <a:ext cx="1036144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32" name="Shape 130"/>
          <p:cNvSpPr/>
          <p:nvPr/>
        </p:nvSpPr>
        <p:spPr>
          <a:xfrm>
            <a:off x="5106878" y="2237232"/>
            <a:ext cx="725300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23073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Technical approval submission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6143021" y="2353056"/>
            <a:ext cx="460508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35" name="Shape 133"/>
          <p:cNvSpPr/>
          <p:nvPr/>
        </p:nvSpPr>
        <p:spPr>
          <a:xfrm>
            <a:off x="6143021" y="2353056"/>
            <a:ext cx="184203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24231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Technical approval granted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6521233" y="241706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25389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Enabling works &amp; possessions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5912767" y="2569464"/>
            <a:ext cx="149665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26548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Possession application submitted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5830471" y="2648712"/>
            <a:ext cx="164592" cy="164592"/>
          </a:xfrm>
          <a:prstGeom prst="diamond">
            <a:avLst/>
          </a:prstGeom>
          <a:solidFill>
            <a:srgbClr val="A855F7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27706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Possession window confirmed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6751488" y="2764536"/>
            <a:ext cx="164592" cy="164592"/>
          </a:xfrm>
          <a:prstGeom prst="diamond">
            <a:avLst/>
          </a:prstGeom>
          <a:solidFill>
            <a:srgbClr val="A855F7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28864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set-up &amp; compound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6603529" y="2932176"/>
            <a:ext cx="287818" cy="24384"/>
          </a:xfrm>
          <a:prstGeom prst="roundRect">
            <a:avLst>
              <a:gd name="adj" fmla="val 112500"/>
            </a:avLst>
          </a:prstGeom>
          <a:solidFill>
            <a:srgbClr val="A855F7"/>
          </a:solidFill>
          <a:ln/>
        </p:spPr>
      </p:sp>
      <p:sp>
        <p:nvSpPr>
          <p:cNvPr id="146" name="Shape 144"/>
          <p:cNvSpPr/>
          <p:nvPr/>
        </p:nvSpPr>
        <p:spPr>
          <a:xfrm>
            <a:off x="6603529" y="2932176"/>
            <a:ext cx="57564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30022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Haul road &amp; site access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6776220" y="3048000"/>
            <a:ext cx="345381" cy="24384"/>
          </a:xfrm>
          <a:prstGeom prst="roundRect">
            <a:avLst>
              <a:gd name="adj" fmla="val 112500"/>
            </a:avLst>
          </a:prstGeom>
          <a:solidFill>
            <a:srgbClr val="C084FC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31181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Utility diversions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6603529" y="3163824"/>
            <a:ext cx="633199" cy="24384"/>
          </a:xfrm>
          <a:prstGeom prst="roundRect">
            <a:avLst>
              <a:gd name="adj" fmla="val 112500"/>
            </a:avLst>
          </a:prstGeom>
          <a:solidFill>
            <a:srgbClr val="A855F7"/>
          </a:solidFill>
          <a:ln/>
        </p:spPr>
      </p:sp>
      <p:sp>
        <p:nvSpPr>
          <p:cNvPr id="151" name="Shape 149"/>
          <p:cNvSpPr/>
          <p:nvPr/>
        </p:nvSpPr>
        <p:spPr>
          <a:xfrm>
            <a:off x="6603529" y="3163824"/>
            <a:ext cx="63320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32339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Cofferdam &amp; river works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7064038" y="3279648"/>
            <a:ext cx="345381" cy="24384"/>
          </a:xfrm>
          <a:prstGeom prst="roundRect">
            <a:avLst>
              <a:gd name="adj" fmla="val 112500"/>
            </a:avLst>
          </a:prstGeom>
          <a:solidFill>
            <a:srgbClr val="C084FC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334975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Piling &amp; foundations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7294292" y="3380232"/>
            <a:ext cx="132396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346557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Abutment piling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7294292" y="3511296"/>
            <a:ext cx="460508" cy="24384"/>
          </a:xfrm>
          <a:prstGeom prst="roundRect">
            <a:avLst>
              <a:gd name="adj" fmla="val 112500"/>
            </a:avLst>
          </a:prstGeom>
          <a:solidFill>
            <a:srgbClr val="0F766E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358140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Pier piling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7524546" y="3627120"/>
            <a:ext cx="518072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369722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Pile integrity &amp; load testing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7985054" y="3742944"/>
            <a:ext cx="230254" cy="24384"/>
          </a:xfrm>
          <a:prstGeom prst="roundRect">
            <a:avLst>
              <a:gd name="adj" fmla="val 112500"/>
            </a:avLst>
          </a:prstGeom>
          <a:solidFill>
            <a:srgbClr val="0F766E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381304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Pile caps &amp; foundation concrete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8157745" y="3858768"/>
            <a:ext cx="460508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39288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Substructure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8618253" y="3959352"/>
            <a:ext cx="138152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40446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Abutments &amp; wing walls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8618253" y="4090416"/>
            <a:ext cx="690762" cy="24384"/>
          </a:xfrm>
          <a:prstGeom prst="roundRect">
            <a:avLst>
              <a:gd name="adj" fmla="val 112500"/>
            </a:avLst>
          </a:prstGeom>
          <a:solidFill>
            <a:srgbClr val="F59E0B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41605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Piers &amp; pier caps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8906071" y="4206240"/>
            <a:ext cx="748326" cy="24384"/>
          </a:xfrm>
          <a:prstGeom prst="roundRect">
            <a:avLst>
              <a:gd name="adj" fmla="val 112500"/>
            </a:avLst>
          </a:prstGeom>
          <a:solidFill>
            <a:srgbClr val="FBBF24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42763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Bearing plinths &amp; bearings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9654397" y="4322064"/>
            <a:ext cx="345381" cy="24384"/>
          </a:xfrm>
          <a:prstGeom prst="roundRect">
            <a:avLst>
              <a:gd name="adj" fmla="val 112500"/>
            </a:avLst>
          </a:prstGeom>
          <a:solidFill>
            <a:srgbClr val="F59E0B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43921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Substructure complete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9917482" y="438607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45079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Superstructure &amp; deck</a:t>
            </a:r>
            <a:endParaRPr lang="en-US" sz="900" dirty="0"/>
          </a:p>
        </p:txBody>
      </p:sp>
      <p:sp>
        <p:nvSpPr>
          <p:cNvPr id="175" name="Shape 173"/>
          <p:cNvSpPr/>
          <p:nvPr/>
        </p:nvSpPr>
        <p:spPr>
          <a:xfrm>
            <a:off x="8675817" y="4538472"/>
            <a:ext cx="201472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46238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Beam fabrication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8675817" y="4669536"/>
            <a:ext cx="1151271" cy="24384"/>
          </a:xfrm>
          <a:prstGeom prst="roundRect">
            <a:avLst>
              <a:gd name="adj" fmla="val 112500"/>
            </a:avLst>
          </a:prstGeom>
          <a:solidFill>
            <a:srgbClr val="0369A1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47396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Beam delivery to site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9884651" y="4785360"/>
            <a:ext cx="172691" cy="24384"/>
          </a:xfrm>
          <a:prstGeom prst="roundRect">
            <a:avLst>
              <a:gd name="adj" fmla="val 112500"/>
            </a:avLst>
          </a:prstGeom>
          <a:solidFill>
            <a:srgbClr val="0EA5E9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48554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Possession &amp; beam erection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10057341" y="4901184"/>
            <a:ext cx="57564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49712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Deck formwork &amp; reinforcement</a:t>
            </a:r>
            <a:endParaRPr lang="en-US" sz="900" dirty="0"/>
          </a:p>
        </p:txBody>
      </p:sp>
      <p:sp>
        <p:nvSpPr>
          <p:cNvPr id="183" name="Shape 181"/>
          <p:cNvSpPr/>
          <p:nvPr/>
        </p:nvSpPr>
        <p:spPr>
          <a:xfrm>
            <a:off x="10126418" y="5017008"/>
            <a:ext cx="345381" cy="24384"/>
          </a:xfrm>
          <a:prstGeom prst="roundRect">
            <a:avLst>
              <a:gd name="adj" fmla="val 112500"/>
            </a:avLst>
          </a:prstGeom>
          <a:solidFill>
            <a:srgbClr val="0369A1"/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50871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Deck concrete pour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10483311" y="5132832"/>
            <a:ext cx="92102" cy="24384"/>
          </a:xfrm>
          <a:prstGeom prst="roundRect">
            <a:avLst>
              <a:gd name="adj" fmla="val 112500"/>
            </a:avLst>
          </a:prstGeom>
          <a:solidFill>
            <a:srgbClr val="0EA5E9"/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52029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Deck cure &amp; strike</a:t>
            </a:r>
            <a:endParaRPr lang="en-US" sz="900" dirty="0"/>
          </a:p>
        </p:txBody>
      </p:sp>
      <p:sp>
        <p:nvSpPr>
          <p:cNvPr id="187" name="Shape 185"/>
          <p:cNvSpPr/>
          <p:nvPr/>
        </p:nvSpPr>
        <p:spPr>
          <a:xfrm>
            <a:off x="10575413" y="5248656"/>
            <a:ext cx="115127" cy="24384"/>
          </a:xfrm>
          <a:prstGeom prst="roundRect">
            <a:avLst>
              <a:gd name="adj" fmla="val 112500"/>
            </a:avLst>
          </a:prstGeom>
          <a:solidFill>
            <a:srgbClr val="0369A1"/>
          </a:solidFill>
          <a:ln/>
        </p:spPr>
      </p:sp>
      <p:sp>
        <p:nvSpPr>
          <p:cNvPr id="188" name="Text 186"/>
          <p:cNvSpPr/>
          <p:nvPr/>
        </p:nvSpPr>
        <p:spPr>
          <a:xfrm>
            <a:off x="365760" y="53187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Surfacing, testing &amp; opening</a:t>
            </a:r>
            <a:endParaRPr lang="en-US" sz="900" dirty="0"/>
          </a:p>
        </p:txBody>
      </p:sp>
      <p:sp>
        <p:nvSpPr>
          <p:cNvPr id="189" name="Shape 187"/>
          <p:cNvSpPr/>
          <p:nvPr/>
        </p:nvSpPr>
        <p:spPr>
          <a:xfrm>
            <a:off x="10690540" y="5349240"/>
            <a:ext cx="109370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0" name="Text 188"/>
          <p:cNvSpPr/>
          <p:nvPr/>
        </p:nvSpPr>
        <p:spPr>
          <a:xfrm>
            <a:off x="365760" y="54345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Waterproofing</a:t>
            </a:r>
            <a:endParaRPr lang="en-US" sz="900" dirty="0"/>
          </a:p>
        </p:txBody>
      </p:sp>
      <p:sp>
        <p:nvSpPr>
          <p:cNvPr id="191" name="Shape 189"/>
          <p:cNvSpPr/>
          <p:nvPr/>
        </p:nvSpPr>
        <p:spPr>
          <a:xfrm>
            <a:off x="10690540" y="5480304"/>
            <a:ext cx="172691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92" name="Text 190"/>
          <p:cNvSpPr/>
          <p:nvPr/>
        </p:nvSpPr>
        <p:spPr>
          <a:xfrm>
            <a:off x="365760" y="55504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Surfacing</a:t>
            </a:r>
            <a:endParaRPr lang="en-US" sz="900" dirty="0"/>
          </a:p>
        </p:txBody>
      </p:sp>
      <p:sp>
        <p:nvSpPr>
          <p:cNvPr id="193" name="Shape 191"/>
          <p:cNvSpPr/>
          <p:nvPr/>
        </p:nvSpPr>
        <p:spPr>
          <a:xfrm>
            <a:off x="10886256" y="5596128"/>
            <a:ext cx="172691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94" name="Text 192"/>
          <p:cNvSpPr/>
          <p:nvPr/>
        </p:nvSpPr>
        <p:spPr>
          <a:xfrm>
            <a:off x="365760" y="56662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Parapets &amp; safety barriers</a:t>
            </a:r>
            <a:endParaRPr lang="en-US" sz="900" dirty="0"/>
          </a:p>
        </p:txBody>
      </p:sp>
      <p:sp>
        <p:nvSpPr>
          <p:cNvPr id="195" name="Shape 193"/>
          <p:cNvSpPr/>
          <p:nvPr/>
        </p:nvSpPr>
        <p:spPr>
          <a:xfrm>
            <a:off x="10863231" y="5711952"/>
            <a:ext cx="345381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96" name="Text 194"/>
          <p:cNvSpPr/>
          <p:nvPr/>
        </p:nvSpPr>
        <p:spPr>
          <a:xfrm>
            <a:off x="365760" y="57820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Drainage &amp; road markings</a:t>
            </a:r>
            <a:endParaRPr lang="en-US" sz="900" dirty="0"/>
          </a:p>
        </p:txBody>
      </p:sp>
      <p:sp>
        <p:nvSpPr>
          <p:cNvPr id="197" name="Shape 195"/>
          <p:cNvSpPr/>
          <p:nvPr/>
        </p:nvSpPr>
        <p:spPr>
          <a:xfrm>
            <a:off x="11208612" y="5827776"/>
            <a:ext cx="230254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98" name="Text 196"/>
          <p:cNvSpPr/>
          <p:nvPr/>
        </p:nvSpPr>
        <p:spPr>
          <a:xfrm>
            <a:off x="365760" y="58978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Load testing &amp; certification</a:t>
            </a:r>
            <a:endParaRPr lang="en-US" sz="900" dirty="0"/>
          </a:p>
        </p:txBody>
      </p:sp>
      <p:sp>
        <p:nvSpPr>
          <p:cNvPr id="199" name="Shape 197"/>
          <p:cNvSpPr/>
          <p:nvPr/>
        </p:nvSpPr>
        <p:spPr>
          <a:xfrm>
            <a:off x="11438866" y="5943600"/>
            <a:ext cx="230254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200" name="Text 198"/>
          <p:cNvSpPr/>
          <p:nvPr/>
        </p:nvSpPr>
        <p:spPr>
          <a:xfrm>
            <a:off x="365760" y="60137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Snagging &amp; handover</a:t>
            </a:r>
            <a:endParaRPr lang="en-US" sz="900" dirty="0"/>
          </a:p>
        </p:txBody>
      </p:sp>
      <p:sp>
        <p:nvSpPr>
          <p:cNvPr id="201" name="Shape 199"/>
          <p:cNvSpPr/>
          <p:nvPr/>
        </p:nvSpPr>
        <p:spPr>
          <a:xfrm>
            <a:off x="11669120" y="6059424"/>
            <a:ext cx="115127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202" name="Text 200"/>
          <p:cNvSpPr/>
          <p:nvPr/>
        </p:nvSpPr>
        <p:spPr>
          <a:xfrm>
            <a:off x="365760" y="61295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Open to traffic</a:t>
            </a:r>
            <a:endParaRPr lang="en-US" sz="900" dirty="0"/>
          </a:p>
        </p:txBody>
      </p:sp>
      <p:sp>
        <p:nvSpPr>
          <p:cNvPr id="203" name="Shape 201"/>
          <p:cNvSpPr/>
          <p:nvPr/>
        </p:nvSpPr>
        <p:spPr>
          <a:xfrm>
            <a:off x="11701951" y="61234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04" name="Text 202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9A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investigation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Topographic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hydrographic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Boreholes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Ecologist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Preliminary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Temporary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granted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Enabling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possessions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Possession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Possession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compound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Haul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diversions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Cofferdam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Abutment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Abutments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Bearing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plinths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bearings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Substructure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Superstructure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Possession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reinforcement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pour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strike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Waterproofing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Parapets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barriers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traffic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