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Call Center Setup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Call Center Setup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2193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535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5981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323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9769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111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3557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900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7345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688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1134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476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492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26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8710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053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72498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841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6287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2629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80075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417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83863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0205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87651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994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91440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7782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95228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1570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99016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5358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102804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9147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106592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2935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110381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6723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14169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10511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1795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1430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65760" y="103327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Operating model &amp; site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840480" y="1069402"/>
            <a:ext cx="135293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116039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Channel mix &amp; hours of operation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3840480" y="1206116"/>
            <a:ext cx="541176" cy="35684"/>
          </a:xfrm>
          <a:prstGeom prst="roundRect">
            <a:avLst>
              <a:gd name="adj" fmla="val 76875"/>
            </a:avLst>
          </a:prstGeom>
          <a:solidFill>
            <a:srgbClr val="64748B"/>
          </a:solidFill>
          <a:ln/>
        </p:spPr>
      </p:sp>
      <p:sp>
        <p:nvSpPr>
          <p:cNvPr id="51" name="Shape 49"/>
          <p:cNvSpPr/>
          <p:nvPr/>
        </p:nvSpPr>
        <p:spPr>
          <a:xfrm>
            <a:off x="3840480" y="1206116"/>
            <a:ext cx="54117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128752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Site, remote or hybrid decision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4246362" y="1333240"/>
            <a:ext cx="541176" cy="35684"/>
          </a:xfrm>
          <a:prstGeom prst="roundRect">
            <a:avLst>
              <a:gd name="adj" fmla="val 76875"/>
            </a:avLst>
          </a:prstGeom>
          <a:solidFill>
            <a:srgbClr val="94A3B8"/>
          </a:solidFill>
          <a:ln/>
        </p:spPr>
      </p:sp>
      <p:sp>
        <p:nvSpPr>
          <p:cNvPr id="54" name="Shape 52"/>
          <p:cNvSpPr/>
          <p:nvPr/>
        </p:nvSpPr>
        <p:spPr>
          <a:xfrm>
            <a:off x="4246362" y="1333240"/>
            <a:ext cx="54117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141464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Headcount &amp; cost model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652243" y="1460364"/>
            <a:ext cx="541176" cy="35684"/>
          </a:xfrm>
          <a:prstGeom prst="roundRect">
            <a:avLst>
              <a:gd name="adj" fmla="val 76875"/>
            </a:avLst>
          </a:prstGeom>
          <a:solidFill>
            <a:srgbClr val="64748B"/>
          </a:solidFill>
          <a:ln/>
        </p:spPr>
      </p:sp>
      <p:sp>
        <p:nvSpPr>
          <p:cNvPr id="57" name="Shape 55"/>
          <p:cNvSpPr/>
          <p:nvPr/>
        </p:nvSpPr>
        <p:spPr>
          <a:xfrm>
            <a:off x="4652243" y="1460364"/>
            <a:ext cx="54117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154176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Operating model approved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5111123" y="154132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166889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Technology &amp; telephony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193419" y="1705021"/>
            <a:ext cx="297646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179601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CCaaS selection &amp; contract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5193419" y="1841735"/>
            <a:ext cx="1082351" cy="35684"/>
          </a:xfrm>
          <a:prstGeom prst="roundRect">
            <a:avLst>
              <a:gd name="adj" fmla="val 76875"/>
            </a:avLst>
          </a:prstGeom>
          <a:solidFill>
            <a:srgbClr val="2563EB"/>
          </a:solidFill>
          <a:ln/>
        </p:spPr>
      </p:sp>
      <p:sp>
        <p:nvSpPr>
          <p:cNvPr id="64" name="Shape 62"/>
          <p:cNvSpPr/>
          <p:nvPr/>
        </p:nvSpPr>
        <p:spPr>
          <a:xfrm>
            <a:off x="5193419" y="1841735"/>
            <a:ext cx="1082351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192313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Number provisioning &amp; porting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5869888" y="1968859"/>
            <a:ext cx="1758820" cy="35684"/>
          </a:xfrm>
          <a:prstGeom prst="roundRect">
            <a:avLst>
              <a:gd name="adj" fmla="val 76875"/>
            </a:avLst>
          </a:prstGeom>
          <a:solidFill>
            <a:srgbClr val="3B82F6"/>
          </a:solidFill>
          <a:ln/>
        </p:spPr>
      </p:sp>
      <p:sp>
        <p:nvSpPr>
          <p:cNvPr id="67" name="Shape 65"/>
          <p:cNvSpPr/>
          <p:nvPr/>
        </p:nvSpPr>
        <p:spPr>
          <a:xfrm>
            <a:off x="5869888" y="1968859"/>
            <a:ext cx="879410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205026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IVR &amp; routing design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275770" y="2095983"/>
            <a:ext cx="947057" cy="35684"/>
          </a:xfrm>
          <a:prstGeom prst="roundRect">
            <a:avLst>
              <a:gd name="adj" fmla="val 76875"/>
            </a:avLst>
          </a:prstGeom>
          <a:solidFill>
            <a:srgbClr val="2563EB"/>
          </a:solidFill>
          <a:ln/>
        </p:spPr>
      </p:sp>
      <p:sp>
        <p:nvSpPr>
          <p:cNvPr id="70" name="Shape 68"/>
          <p:cNvSpPr/>
          <p:nvPr/>
        </p:nvSpPr>
        <p:spPr>
          <a:xfrm>
            <a:off x="6275770" y="2095983"/>
            <a:ext cx="568234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217738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CRM &amp; ticketing integration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411064" y="2223107"/>
            <a:ext cx="1217645" cy="35684"/>
          </a:xfrm>
          <a:prstGeom prst="roundRect">
            <a:avLst>
              <a:gd name="adj" fmla="val 76875"/>
            </a:avLst>
          </a:prstGeom>
          <a:solidFill>
            <a:srgbClr val="3B82F6"/>
          </a:solidFill>
          <a:ln/>
        </p:spPr>
      </p:sp>
      <p:sp>
        <p:nvSpPr>
          <p:cNvPr id="73" name="Shape 71"/>
          <p:cNvSpPr/>
          <p:nvPr/>
        </p:nvSpPr>
        <p:spPr>
          <a:xfrm>
            <a:off x="6411064" y="2223107"/>
            <a:ext cx="487058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230451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WFM &amp; quality tooling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816945" y="2350231"/>
            <a:ext cx="811763" cy="35684"/>
          </a:xfrm>
          <a:prstGeom prst="roundRect">
            <a:avLst>
              <a:gd name="adj" fmla="val 76875"/>
            </a:avLst>
          </a:prstGeom>
          <a:solidFill>
            <a:srgbClr val="2563EB"/>
          </a:solidFill>
          <a:ln/>
        </p:spPr>
      </p:sp>
      <p:sp>
        <p:nvSpPr>
          <p:cNvPr id="76" name="Shape 74"/>
          <p:cNvSpPr/>
          <p:nvPr/>
        </p:nvSpPr>
        <p:spPr>
          <a:xfrm>
            <a:off x="6816945" y="2350231"/>
            <a:ext cx="162353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243163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Equipment &amp; connectivity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7222827" y="2477355"/>
            <a:ext cx="947057" cy="35684"/>
          </a:xfrm>
          <a:prstGeom prst="roundRect">
            <a:avLst>
              <a:gd name="adj" fmla="val 76875"/>
            </a:avLst>
          </a:prstGeom>
          <a:solidFill>
            <a:srgbClr val="3B82F6"/>
          </a:solidFill>
          <a:ln/>
        </p:spPr>
      </p:sp>
      <p:sp>
        <p:nvSpPr>
          <p:cNvPr id="79" name="Shape 77"/>
          <p:cNvSpPr/>
          <p:nvPr/>
        </p:nvSpPr>
        <p:spPr>
          <a:xfrm>
            <a:off x="7222827" y="2477355"/>
            <a:ext cx="9470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255875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Telephony ready for test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8087588" y="255831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268588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Workforce planning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4922831" y="2722013"/>
            <a:ext cx="162352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281300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Volume forecast by interval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4922831" y="2858727"/>
            <a:ext cx="676469" cy="35684"/>
          </a:xfrm>
          <a:prstGeom prst="roundRect">
            <a:avLst>
              <a:gd name="adj" fmla="val 76875"/>
            </a:avLst>
          </a:prstGeom>
          <a:solidFill>
            <a:srgbClr val="0D9488"/>
          </a:solidFill>
          <a:ln/>
        </p:spPr>
      </p:sp>
      <p:sp>
        <p:nvSpPr>
          <p:cNvPr id="86" name="Shape 84"/>
          <p:cNvSpPr/>
          <p:nvPr/>
        </p:nvSpPr>
        <p:spPr>
          <a:xfrm>
            <a:off x="4922831" y="2858727"/>
            <a:ext cx="676469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294013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AHT &amp; shrinkage assumptions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5328713" y="2985851"/>
            <a:ext cx="541176" cy="35684"/>
          </a:xfrm>
          <a:prstGeom prst="roundRect">
            <a:avLst>
              <a:gd name="adj" fmla="val 76875"/>
            </a:avLst>
          </a:prstGeom>
          <a:solidFill>
            <a:srgbClr val="14B8A6"/>
          </a:solidFill>
          <a:ln/>
        </p:spPr>
      </p:sp>
      <p:sp>
        <p:nvSpPr>
          <p:cNvPr id="89" name="Shape 87"/>
          <p:cNvSpPr/>
          <p:nvPr/>
        </p:nvSpPr>
        <p:spPr>
          <a:xfrm>
            <a:off x="5328713" y="2985851"/>
            <a:ext cx="54117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306725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Erlang staffing model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5734594" y="3112974"/>
            <a:ext cx="541176" cy="35684"/>
          </a:xfrm>
          <a:prstGeom prst="roundRect">
            <a:avLst>
              <a:gd name="adj" fmla="val 76875"/>
            </a:avLst>
          </a:prstGeom>
          <a:solidFill>
            <a:srgbClr val="0D9488"/>
          </a:solidFill>
          <a:ln/>
        </p:spPr>
      </p:sp>
      <p:sp>
        <p:nvSpPr>
          <p:cNvPr id="92" name="Shape 90"/>
          <p:cNvSpPr/>
          <p:nvPr/>
        </p:nvSpPr>
        <p:spPr>
          <a:xfrm>
            <a:off x="5734594" y="3112974"/>
            <a:ext cx="487058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319437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Shift patterns &amp; schedules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6059300" y="3240098"/>
            <a:ext cx="487058" cy="35684"/>
          </a:xfrm>
          <a:prstGeom prst="roundRect">
            <a:avLst>
              <a:gd name="adj" fmla="val 76875"/>
            </a:avLst>
          </a:prstGeom>
          <a:solidFill>
            <a:srgbClr val="14B8A6"/>
          </a:solidFill>
          <a:ln/>
        </p:spPr>
      </p:sp>
      <p:sp>
        <p:nvSpPr>
          <p:cNvPr id="95" name="Shape 93"/>
          <p:cNvSpPr/>
          <p:nvPr/>
        </p:nvSpPr>
        <p:spPr>
          <a:xfrm>
            <a:off x="6059300" y="3240098"/>
            <a:ext cx="340941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332150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Recruitment waves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464007" y="3357632"/>
            <a:ext cx="446469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344862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Job design &amp; pay banding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5464007" y="3494346"/>
            <a:ext cx="541176" cy="35684"/>
          </a:xfrm>
          <a:prstGeom prst="roundRect">
            <a:avLst>
              <a:gd name="adj" fmla="val 76875"/>
            </a:avLst>
          </a:prstGeom>
          <a:solidFill>
            <a:srgbClr val="A855F7"/>
          </a:solidFill>
          <a:ln/>
        </p:spPr>
      </p:sp>
      <p:sp>
        <p:nvSpPr>
          <p:cNvPr id="100" name="Shape 98"/>
          <p:cNvSpPr/>
          <p:nvPr/>
        </p:nvSpPr>
        <p:spPr>
          <a:xfrm>
            <a:off x="5464007" y="3494346"/>
            <a:ext cx="54117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357575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1 sourcing &amp; assessment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6005182" y="3621470"/>
            <a:ext cx="947057" cy="35684"/>
          </a:xfrm>
          <a:prstGeom prst="roundRect">
            <a:avLst>
              <a:gd name="adj" fmla="val 76875"/>
            </a:avLst>
          </a:prstGeom>
          <a:solidFill>
            <a:srgbClr val="C084FC"/>
          </a:solidFill>
          <a:ln/>
        </p:spPr>
      </p:sp>
      <p:sp>
        <p:nvSpPr>
          <p:cNvPr id="103" name="Shape 101"/>
          <p:cNvSpPr/>
          <p:nvPr/>
        </p:nvSpPr>
        <p:spPr>
          <a:xfrm>
            <a:off x="6005182" y="3621470"/>
            <a:ext cx="75764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370287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Wave 1 offers accepted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6951120" y="370242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382999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2 sourcing &amp; assessment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7222827" y="3875718"/>
            <a:ext cx="947057" cy="35684"/>
          </a:xfrm>
          <a:prstGeom prst="roundRect">
            <a:avLst>
              <a:gd name="adj" fmla="val 76875"/>
            </a:avLst>
          </a:prstGeom>
          <a:solidFill>
            <a:srgbClr val="A855F7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395712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3 sourcing &amp; assessment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8846353" y="4002842"/>
            <a:ext cx="1082351" cy="35684"/>
          </a:xfrm>
          <a:prstGeom prst="roundRect">
            <a:avLst>
              <a:gd name="adj" fmla="val 76875"/>
            </a:avLst>
          </a:prstGeom>
          <a:solidFill>
            <a:srgbClr val="C084FC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408424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Training &amp; knowledge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734594" y="4120376"/>
            <a:ext cx="51411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421137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Curriculum &amp; assessment design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5734594" y="4257090"/>
            <a:ext cx="1082351" cy="35684"/>
          </a:xfrm>
          <a:prstGeom prst="roundRect">
            <a:avLst>
              <a:gd name="adj" fmla="val 76875"/>
            </a:avLst>
          </a:prstGeom>
          <a:solidFill>
            <a:srgbClr val="F59E0B"/>
          </a:solidFill>
          <a:ln/>
        </p:spPr>
      </p:sp>
      <p:sp>
        <p:nvSpPr>
          <p:cNvPr id="114" name="Shape 112"/>
          <p:cNvSpPr/>
          <p:nvPr/>
        </p:nvSpPr>
        <p:spPr>
          <a:xfrm>
            <a:off x="5734594" y="4257090"/>
            <a:ext cx="757646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433849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Knowledge base &amp; macros build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6140476" y="4384213"/>
            <a:ext cx="1623527" cy="35684"/>
          </a:xfrm>
          <a:prstGeom prst="roundRect">
            <a:avLst>
              <a:gd name="adj" fmla="val 76875"/>
            </a:avLst>
          </a:prstGeom>
          <a:solidFill>
            <a:srgbClr val="FBBF24"/>
          </a:solidFill>
          <a:ln/>
        </p:spPr>
      </p:sp>
      <p:sp>
        <p:nvSpPr>
          <p:cNvPr id="117" name="Shape 115"/>
          <p:cNvSpPr/>
          <p:nvPr/>
        </p:nvSpPr>
        <p:spPr>
          <a:xfrm>
            <a:off x="6140476" y="4384213"/>
            <a:ext cx="811763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446561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Cohort 1 classroom training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7222827" y="4511337"/>
            <a:ext cx="541176" cy="35684"/>
          </a:xfrm>
          <a:prstGeom prst="roundRect">
            <a:avLst>
              <a:gd name="adj" fmla="val 76875"/>
            </a:avLst>
          </a:prstGeom>
          <a:solidFill>
            <a:srgbClr val="F59E0B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459274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Cohort 1 nesting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7845179" y="4638461"/>
            <a:ext cx="405882" cy="35684"/>
          </a:xfrm>
          <a:prstGeom prst="roundRect">
            <a:avLst>
              <a:gd name="adj" fmla="val 76875"/>
            </a:avLst>
          </a:prstGeom>
          <a:solidFill>
            <a:srgbClr val="FBBF24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471986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Cohort 1 certified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8168764" y="47194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484698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Cohort 2 training &amp; nesting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8440472" y="4892709"/>
            <a:ext cx="947057" cy="35684"/>
          </a:xfrm>
          <a:prstGeom prst="roundRect">
            <a:avLst>
              <a:gd name="adj" fmla="val 76875"/>
            </a:avLst>
          </a:prstGeom>
          <a:solidFill>
            <a:srgbClr val="F59E0B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497411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Cohort 3 training &amp; nesting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9928704" y="5019833"/>
            <a:ext cx="947057" cy="35684"/>
          </a:xfrm>
          <a:prstGeom prst="roundRect">
            <a:avLst>
              <a:gd name="adj" fmla="val 76875"/>
            </a:avLst>
          </a:prstGeom>
          <a:solidFill>
            <a:srgbClr val="FBBF24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510123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Pilot, go-live &amp; ramp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8251060" y="5137367"/>
            <a:ext cx="351764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522836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Pilot calls on limited queue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8305178" y="5274081"/>
            <a:ext cx="405882" cy="35684"/>
          </a:xfrm>
          <a:prstGeom prst="roundRect">
            <a:avLst>
              <a:gd name="adj" fmla="val 76875"/>
            </a:avLst>
          </a:prstGeom>
          <a:solidFill>
            <a:srgbClr val="EF4444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535548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Quality calibration &amp; QA scoring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494589" y="5401205"/>
            <a:ext cx="541176" cy="35684"/>
          </a:xfrm>
          <a:prstGeom prst="roundRect">
            <a:avLst>
              <a:gd name="adj" fmla="val 76875"/>
            </a:avLst>
          </a:prstGeom>
          <a:solidFill>
            <a:srgbClr val="F87171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548260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Go-live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9034645" y="548216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560973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Ramp step 1 (cohort 1 live)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9116941" y="5655452"/>
            <a:ext cx="811763" cy="35684"/>
          </a:xfrm>
          <a:prstGeom prst="roundRect">
            <a:avLst>
              <a:gd name="adj" fmla="val 76875"/>
            </a:avLst>
          </a:prstGeom>
          <a:solidFill>
            <a:srgbClr val="EF4444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573685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Ramp step 2 (cohort 2 live)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9468705" y="5782576"/>
            <a:ext cx="1217645" cy="35684"/>
          </a:xfrm>
          <a:prstGeom prst="roundRect">
            <a:avLst>
              <a:gd name="adj" fmla="val 76875"/>
            </a:avLst>
          </a:prstGeom>
          <a:solidFill>
            <a:srgbClr val="F87171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586398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Ramp step 3 (cohort 3 live)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10929879" y="5909700"/>
            <a:ext cx="811763" cy="35684"/>
          </a:xfrm>
          <a:prstGeom prst="roundRect">
            <a:avLst>
              <a:gd name="adj" fmla="val 76875"/>
            </a:avLst>
          </a:prstGeom>
          <a:solidFill>
            <a:srgbClr val="EF4444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599110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Service level review &amp; tuning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10605174" y="6036824"/>
            <a:ext cx="1082351" cy="35684"/>
          </a:xfrm>
          <a:prstGeom prst="roundRect">
            <a:avLst>
              <a:gd name="adj" fmla="val 76875"/>
            </a:avLst>
          </a:prstGeom>
          <a:solidFill>
            <a:srgbClr val="F87171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611822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Steady state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11686405" y="611778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hours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hybrid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Technology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telephony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CCaaS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Number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Carrier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IVR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ticketing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WFM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connectivity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Telephony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Workforce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Volume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forecast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WFM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shrinkage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assumptions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WFM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Erlang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WFM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patterns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WFM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banding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knowledge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Curriculum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Knowledge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macros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limited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queue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calibration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(cohort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WFM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