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DB277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Change Management Plan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Change Management Plan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407999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71423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431950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95374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455902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19326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479853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43277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503804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67228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527756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91180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26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551707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15131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9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575659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39083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23</a:t>
            </a:r>
            <a:endParaRPr lang="en-US" sz="700" dirty="0"/>
          </a:p>
        </p:txBody>
      </p:sp>
      <p:sp>
        <p:nvSpPr>
          <p:cNvPr id="21" name="Shape 19"/>
          <p:cNvSpPr/>
          <p:nvPr/>
        </p:nvSpPr>
        <p:spPr>
          <a:xfrm>
            <a:off x="599610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63034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7</a:t>
            </a:r>
            <a:endParaRPr lang="en-US" sz="700" dirty="0"/>
          </a:p>
        </p:txBody>
      </p:sp>
      <p:sp>
        <p:nvSpPr>
          <p:cNvPr id="23" name="Shape 21"/>
          <p:cNvSpPr/>
          <p:nvPr/>
        </p:nvSpPr>
        <p:spPr>
          <a:xfrm>
            <a:off x="623561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86985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21</a:t>
            </a:r>
            <a:endParaRPr lang="en-US" sz="700" dirty="0"/>
          </a:p>
        </p:txBody>
      </p:sp>
      <p:sp>
        <p:nvSpPr>
          <p:cNvPr id="25" name="Shape 23"/>
          <p:cNvSpPr/>
          <p:nvPr/>
        </p:nvSpPr>
        <p:spPr>
          <a:xfrm>
            <a:off x="647513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10937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4</a:t>
            </a:r>
            <a:endParaRPr lang="en-US" sz="700" dirty="0"/>
          </a:p>
        </p:txBody>
      </p:sp>
      <p:sp>
        <p:nvSpPr>
          <p:cNvPr id="27" name="Shape 25"/>
          <p:cNvSpPr/>
          <p:nvPr/>
        </p:nvSpPr>
        <p:spPr>
          <a:xfrm>
            <a:off x="671464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34888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18</a:t>
            </a:r>
            <a:endParaRPr lang="en-US" sz="700" dirty="0"/>
          </a:p>
        </p:txBody>
      </p:sp>
      <p:sp>
        <p:nvSpPr>
          <p:cNvPr id="29" name="Shape 27"/>
          <p:cNvSpPr/>
          <p:nvPr/>
        </p:nvSpPr>
        <p:spPr>
          <a:xfrm>
            <a:off x="695415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58839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</a:t>
            </a:r>
            <a:endParaRPr lang="en-US" sz="700" dirty="0"/>
          </a:p>
        </p:txBody>
      </p:sp>
      <p:sp>
        <p:nvSpPr>
          <p:cNvPr id="31" name="Shape 29"/>
          <p:cNvSpPr/>
          <p:nvPr/>
        </p:nvSpPr>
        <p:spPr>
          <a:xfrm>
            <a:off x="719367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82791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15</a:t>
            </a:r>
            <a:endParaRPr lang="en-US" sz="700" dirty="0"/>
          </a:p>
        </p:txBody>
      </p:sp>
      <p:sp>
        <p:nvSpPr>
          <p:cNvPr id="33" name="Shape 31"/>
          <p:cNvSpPr/>
          <p:nvPr/>
        </p:nvSpPr>
        <p:spPr>
          <a:xfrm>
            <a:off x="743318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706742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</a:t>
            </a:r>
            <a:endParaRPr lang="en-US" sz="700" dirty="0"/>
          </a:p>
        </p:txBody>
      </p:sp>
      <p:sp>
        <p:nvSpPr>
          <p:cNvPr id="35" name="Shape 33"/>
          <p:cNvSpPr/>
          <p:nvPr/>
        </p:nvSpPr>
        <p:spPr>
          <a:xfrm>
            <a:off x="767270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730694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15</a:t>
            </a:r>
            <a:endParaRPr lang="en-US" sz="700" dirty="0"/>
          </a:p>
        </p:txBody>
      </p:sp>
      <p:sp>
        <p:nvSpPr>
          <p:cNvPr id="37" name="Shape 35"/>
          <p:cNvSpPr/>
          <p:nvPr/>
        </p:nvSpPr>
        <p:spPr>
          <a:xfrm>
            <a:off x="791221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754645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29</a:t>
            </a:r>
            <a:endParaRPr lang="en-US" sz="700" dirty="0"/>
          </a:p>
        </p:txBody>
      </p:sp>
      <p:sp>
        <p:nvSpPr>
          <p:cNvPr id="39" name="Shape 37"/>
          <p:cNvSpPr/>
          <p:nvPr/>
        </p:nvSpPr>
        <p:spPr>
          <a:xfrm>
            <a:off x="815172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778596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12</a:t>
            </a:r>
            <a:endParaRPr lang="en-US" sz="700" dirty="0"/>
          </a:p>
        </p:txBody>
      </p:sp>
      <p:sp>
        <p:nvSpPr>
          <p:cNvPr id="41" name="Shape 39"/>
          <p:cNvSpPr/>
          <p:nvPr/>
        </p:nvSpPr>
        <p:spPr>
          <a:xfrm>
            <a:off x="839124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802548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26</a:t>
            </a:r>
            <a:endParaRPr lang="en-US" sz="700" dirty="0"/>
          </a:p>
        </p:txBody>
      </p:sp>
      <p:sp>
        <p:nvSpPr>
          <p:cNvPr id="43" name="Shape 41"/>
          <p:cNvSpPr/>
          <p:nvPr/>
        </p:nvSpPr>
        <p:spPr>
          <a:xfrm>
            <a:off x="863075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826499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10</a:t>
            </a:r>
            <a:endParaRPr lang="en-US" sz="700" dirty="0"/>
          </a:p>
        </p:txBody>
      </p:sp>
      <p:sp>
        <p:nvSpPr>
          <p:cNvPr id="45" name="Shape 43"/>
          <p:cNvSpPr/>
          <p:nvPr/>
        </p:nvSpPr>
        <p:spPr>
          <a:xfrm>
            <a:off x="887027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850451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24</a:t>
            </a:r>
            <a:endParaRPr lang="en-US" sz="700" dirty="0"/>
          </a:p>
        </p:txBody>
      </p:sp>
      <p:sp>
        <p:nvSpPr>
          <p:cNvPr id="47" name="Shape 45"/>
          <p:cNvSpPr/>
          <p:nvPr/>
        </p:nvSpPr>
        <p:spPr>
          <a:xfrm>
            <a:off x="910978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874402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7</a:t>
            </a:r>
            <a:endParaRPr lang="en-US" sz="700" dirty="0"/>
          </a:p>
        </p:txBody>
      </p:sp>
      <p:sp>
        <p:nvSpPr>
          <p:cNvPr id="49" name="Shape 47"/>
          <p:cNvSpPr/>
          <p:nvPr/>
        </p:nvSpPr>
        <p:spPr>
          <a:xfrm>
            <a:off x="934929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898353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21</a:t>
            </a:r>
            <a:endParaRPr lang="en-US" sz="700" dirty="0"/>
          </a:p>
        </p:txBody>
      </p:sp>
      <p:sp>
        <p:nvSpPr>
          <p:cNvPr id="51" name="Shape 49"/>
          <p:cNvSpPr/>
          <p:nvPr/>
        </p:nvSpPr>
        <p:spPr>
          <a:xfrm>
            <a:off x="958881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922305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5</a:t>
            </a:r>
            <a:endParaRPr lang="en-US" sz="700" dirty="0"/>
          </a:p>
        </p:txBody>
      </p:sp>
      <p:sp>
        <p:nvSpPr>
          <p:cNvPr id="53" name="Shape 51"/>
          <p:cNvSpPr/>
          <p:nvPr/>
        </p:nvSpPr>
        <p:spPr>
          <a:xfrm>
            <a:off x="982832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946256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19</a:t>
            </a:r>
            <a:endParaRPr lang="en-US" sz="700" dirty="0"/>
          </a:p>
        </p:txBody>
      </p:sp>
      <p:sp>
        <p:nvSpPr>
          <p:cNvPr id="55" name="Shape 53"/>
          <p:cNvSpPr/>
          <p:nvPr/>
        </p:nvSpPr>
        <p:spPr>
          <a:xfrm>
            <a:off x="1006783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970207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2</a:t>
            </a:r>
            <a:endParaRPr lang="en-US" sz="700" dirty="0"/>
          </a:p>
        </p:txBody>
      </p:sp>
      <p:sp>
        <p:nvSpPr>
          <p:cNvPr id="57" name="Shape 55"/>
          <p:cNvSpPr/>
          <p:nvPr/>
        </p:nvSpPr>
        <p:spPr>
          <a:xfrm>
            <a:off x="1030735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994159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16</a:t>
            </a:r>
            <a:endParaRPr lang="en-US" sz="700" dirty="0"/>
          </a:p>
        </p:txBody>
      </p:sp>
      <p:sp>
        <p:nvSpPr>
          <p:cNvPr id="59" name="Shape 57"/>
          <p:cNvSpPr/>
          <p:nvPr/>
        </p:nvSpPr>
        <p:spPr>
          <a:xfrm>
            <a:off x="1054686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1018110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30</a:t>
            </a:r>
            <a:endParaRPr lang="en-US" sz="700" dirty="0"/>
          </a:p>
        </p:txBody>
      </p:sp>
      <p:sp>
        <p:nvSpPr>
          <p:cNvPr id="61" name="Shape 59"/>
          <p:cNvSpPr/>
          <p:nvPr/>
        </p:nvSpPr>
        <p:spPr>
          <a:xfrm>
            <a:off x="107863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104206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13</a:t>
            </a:r>
            <a:endParaRPr lang="en-US" sz="700" dirty="0"/>
          </a:p>
        </p:txBody>
      </p:sp>
      <p:sp>
        <p:nvSpPr>
          <p:cNvPr id="63" name="Shape 61"/>
          <p:cNvSpPr/>
          <p:nvPr/>
        </p:nvSpPr>
        <p:spPr>
          <a:xfrm>
            <a:off x="1102589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1066013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27</a:t>
            </a:r>
            <a:endParaRPr lang="en-US" sz="700" dirty="0"/>
          </a:p>
        </p:txBody>
      </p:sp>
      <p:sp>
        <p:nvSpPr>
          <p:cNvPr id="65" name="Shape 63"/>
          <p:cNvSpPr/>
          <p:nvPr/>
        </p:nvSpPr>
        <p:spPr>
          <a:xfrm>
            <a:off x="1126540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1089964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11</a:t>
            </a:r>
            <a:endParaRPr lang="en-US" sz="700" dirty="0"/>
          </a:p>
        </p:txBody>
      </p:sp>
      <p:sp>
        <p:nvSpPr>
          <p:cNvPr id="67" name="Shape 65"/>
          <p:cNvSpPr/>
          <p:nvPr/>
        </p:nvSpPr>
        <p:spPr>
          <a:xfrm>
            <a:off x="1150492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1113916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25</a:t>
            </a:r>
            <a:endParaRPr lang="en-US" sz="700" dirty="0"/>
          </a:p>
        </p:txBody>
      </p:sp>
      <p:sp>
        <p:nvSpPr>
          <p:cNvPr id="69" name="Shape 67"/>
          <p:cNvSpPr/>
          <p:nvPr/>
        </p:nvSpPr>
        <p:spPr>
          <a:xfrm>
            <a:off x="1174443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1137867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8</a:t>
            </a:r>
            <a:endParaRPr lang="en-US" sz="700" dirty="0"/>
          </a:p>
        </p:txBody>
      </p:sp>
      <p:sp>
        <p:nvSpPr>
          <p:cNvPr id="71" name="Text 69"/>
          <p:cNvSpPr/>
          <p:nvPr/>
        </p:nvSpPr>
        <p:spPr>
          <a:xfrm>
            <a:off x="365760" y="1033272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Change strategy &amp; impact assessment</a:t>
            </a:r>
            <a:endParaRPr lang="en-US" sz="900" dirty="0"/>
          </a:p>
        </p:txBody>
      </p:sp>
      <p:sp>
        <p:nvSpPr>
          <p:cNvPr id="72" name="Shape 70"/>
          <p:cNvSpPr/>
          <p:nvPr/>
        </p:nvSpPr>
        <p:spPr>
          <a:xfrm>
            <a:off x="3840480" y="1063752"/>
            <a:ext cx="1112028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73" name="Text 71"/>
          <p:cNvSpPr/>
          <p:nvPr/>
        </p:nvSpPr>
        <p:spPr>
          <a:xfrm>
            <a:off x="365760" y="1149096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Stakeholder mapping &amp; analysis</a:t>
            </a:r>
            <a:endParaRPr lang="en-US" sz="900" dirty="0"/>
          </a:p>
        </p:txBody>
      </p:sp>
      <p:sp>
        <p:nvSpPr>
          <p:cNvPr id="74" name="Shape 72"/>
          <p:cNvSpPr/>
          <p:nvPr/>
        </p:nvSpPr>
        <p:spPr>
          <a:xfrm>
            <a:off x="3840480" y="1194816"/>
            <a:ext cx="342163" cy="24384"/>
          </a:xfrm>
          <a:prstGeom prst="roundRect">
            <a:avLst>
              <a:gd name="adj" fmla="val 112500"/>
            </a:avLst>
          </a:prstGeom>
          <a:solidFill>
            <a:srgbClr val="64748B"/>
          </a:solidFill>
          <a:ln/>
        </p:spPr>
      </p:sp>
      <p:sp>
        <p:nvSpPr>
          <p:cNvPr id="75" name="Shape 73"/>
          <p:cNvSpPr/>
          <p:nvPr/>
        </p:nvSpPr>
        <p:spPr>
          <a:xfrm>
            <a:off x="3840480" y="1194816"/>
            <a:ext cx="342163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76" name="Text 74"/>
          <p:cNvSpPr/>
          <p:nvPr/>
        </p:nvSpPr>
        <p:spPr>
          <a:xfrm>
            <a:off x="365760" y="1264920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Change impact assessment by group</a:t>
            </a:r>
            <a:endParaRPr lang="en-US" sz="900" dirty="0"/>
          </a:p>
        </p:txBody>
      </p:sp>
      <p:sp>
        <p:nvSpPr>
          <p:cNvPr id="77" name="Shape 75"/>
          <p:cNvSpPr/>
          <p:nvPr/>
        </p:nvSpPr>
        <p:spPr>
          <a:xfrm>
            <a:off x="4097102" y="1310640"/>
            <a:ext cx="513244" cy="24384"/>
          </a:xfrm>
          <a:prstGeom prst="roundRect">
            <a:avLst>
              <a:gd name="adj" fmla="val 112500"/>
            </a:avLst>
          </a:prstGeom>
          <a:solidFill>
            <a:srgbClr val="94A3B8"/>
          </a:solidFill>
          <a:ln/>
        </p:spPr>
      </p:sp>
      <p:sp>
        <p:nvSpPr>
          <p:cNvPr id="78" name="Shape 76"/>
          <p:cNvSpPr/>
          <p:nvPr/>
        </p:nvSpPr>
        <p:spPr>
          <a:xfrm>
            <a:off x="4097102" y="1310640"/>
            <a:ext cx="513244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79" name="Text 77"/>
          <p:cNvSpPr/>
          <p:nvPr/>
        </p:nvSpPr>
        <p:spPr>
          <a:xfrm>
            <a:off x="365760" y="1380744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Readiness baseline survey</a:t>
            </a:r>
            <a:endParaRPr lang="en-US" sz="900" dirty="0"/>
          </a:p>
        </p:txBody>
      </p:sp>
      <p:sp>
        <p:nvSpPr>
          <p:cNvPr id="80" name="Shape 78"/>
          <p:cNvSpPr/>
          <p:nvPr/>
        </p:nvSpPr>
        <p:spPr>
          <a:xfrm>
            <a:off x="4353724" y="1426464"/>
            <a:ext cx="256622" cy="24384"/>
          </a:xfrm>
          <a:prstGeom prst="roundRect">
            <a:avLst>
              <a:gd name="adj" fmla="val 112500"/>
            </a:avLst>
          </a:prstGeom>
          <a:solidFill>
            <a:srgbClr val="64748B"/>
          </a:solidFill>
          <a:ln/>
        </p:spPr>
      </p:sp>
      <p:sp>
        <p:nvSpPr>
          <p:cNvPr id="81" name="Shape 79"/>
          <p:cNvSpPr/>
          <p:nvPr/>
        </p:nvSpPr>
        <p:spPr>
          <a:xfrm>
            <a:off x="4353724" y="1426464"/>
            <a:ext cx="256622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2" name="Text 80"/>
          <p:cNvSpPr/>
          <p:nvPr/>
        </p:nvSpPr>
        <p:spPr>
          <a:xfrm>
            <a:off x="365760" y="1496568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Change strategy &amp; approach</a:t>
            </a:r>
            <a:endParaRPr lang="en-US" sz="900" dirty="0"/>
          </a:p>
        </p:txBody>
      </p:sp>
      <p:sp>
        <p:nvSpPr>
          <p:cNvPr id="83" name="Shape 81"/>
          <p:cNvSpPr/>
          <p:nvPr/>
        </p:nvSpPr>
        <p:spPr>
          <a:xfrm>
            <a:off x="4610346" y="1542288"/>
            <a:ext cx="342163" cy="24384"/>
          </a:xfrm>
          <a:prstGeom prst="roundRect">
            <a:avLst>
              <a:gd name="adj" fmla="val 112500"/>
            </a:avLst>
          </a:prstGeom>
          <a:solidFill>
            <a:srgbClr val="94A3B8"/>
          </a:solidFill>
          <a:ln/>
        </p:spPr>
      </p:sp>
      <p:sp>
        <p:nvSpPr>
          <p:cNvPr id="84" name="Shape 82"/>
          <p:cNvSpPr/>
          <p:nvPr/>
        </p:nvSpPr>
        <p:spPr>
          <a:xfrm>
            <a:off x="4610346" y="1542288"/>
            <a:ext cx="307946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5" name="Text 83"/>
          <p:cNvSpPr/>
          <p:nvPr/>
        </p:nvSpPr>
        <p:spPr>
          <a:xfrm>
            <a:off x="365760" y="1612392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Change strategy approved</a:t>
            </a:r>
            <a:endParaRPr lang="en-US" sz="900" dirty="0"/>
          </a:p>
        </p:txBody>
      </p:sp>
      <p:sp>
        <p:nvSpPr>
          <p:cNvPr id="86" name="Shape 84"/>
          <p:cNvSpPr/>
          <p:nvPr/>
        </p:nvSpPr>
        <p:spPr>
          <a:xfrm>
            <a:off x="4870212" y="1606296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87" name="Text 85"/>
          <p:cNvSpPr/>
          <p:nvPr/>
        </p:nvSpPr>
        <p:spPr>
          <a:xfrm>
            <a:off x="365760" y="1728216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Sponsorship &amp; governance</a:t>
            </a:r>
            <a:endParaRPr lang="en-US" sz="900" dirty="0"/>
          </a:p>
        </p:txBody>
      </p:sp>
      <p:sp>
        <p:nvSpPr>
          <p:cNvPr id="88" name="Shape 86"/>
          <p:cNvSpPr/>
          <p:nvPr/>
        </p:nvSpPr>
        <p:spPr>
          <a:xfrm>
            <a:off x="4182643" y="1758696"/>
            <a:ext cx="2395138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89" name="Text 87"/>
          <p:cNvSpPr/>
          <p:nvPr/>
        </p:nvSpPr>
        <p:spPr>
          <a:xfrm>
            <a:off x="365760" y="1844040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Sponsor coalition identified</a:t>
            </a:r>
            <a:endParaRPr lang="en-US" sz="900" dirty="0"/>
          </a:p>
        </p:txBody>
      </p:sp>
      <p:sp>
        <p:nvSpPr>
          <p:cNvPr id="90" name="Shape 88"/>
          <p:cNvSpPr/>
          <p:nvPr/>
        </p:nvSpPr>
        <p:spPr>
          <a:xfrm>
            <a:off x="4182643" y="1889760"/>
            <a:ext cx="256622" cy="24384"/>
          </a:xfrm>
          <a:prstGeom prst="roundRect">
            <a:avLst>
              <a:gd name="adj" fmla="val 112500"/>
            </a:avLst>
          </a:prstGeom>
          <a:solidFill>
            <a:srgbClr val="A855F7"/>
          </a:solidFill>
          <a:ln/>
        </p:spPr>
      </p:sp>
      <p:sp>
        <p:nvSpPr>
          <p:cNvPr id="91" name="Shape 89"/>
          <p:cNvSpPr/>
          <p:nvPr/>
        </p:nvSpPr>
        <p:spPr>
          <a:xfrm>
            <a:off x="4182643" y="1889760"/>
            <a:ext cx="256622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92" name="Text 90"/>
          <p:cNvSpPr/>
          <p:nvPr/>
        </p:nvSpPr>
        <p:spPr>
          <a:xfrm>
            <a:off x="365760" y="1959864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Sponsor briefing &amp; commitment session</a:t>
            </a:r>
            <a:endParaRPr lang="en-US" sz="900" dirty="0"/>
          </a:p>
        </p:txBody>
      </p:sp>
      <p:sp>
        <p:nvSpPr>
          <p:cNvPr id="93" name="Shape 91"/>
          <p:cNvSpPr/>
          <p:nvPr/>
        </p:nvSpPr>
        <p:spPr>
          <a:xfrm>
            <a:off x="4524805" y="2005584"/>
            <a:ext cx="171081" cy="24384"/>
          </a:xfrm>
          <a:prstGeom prst="roundRect">
            <a:avLst>
              <a:gd name="adj" fmla="val 112500"/>
            </a:avLst>
          </a:prstGeom>
          <a:solidFill>
            <a:srgbClr val="C084FC"/>
          </a:solidFill>
          <a:ln/>
        </p:spPr>
      </p:sp>
      <p:sp>
        <p:nvSpPr>
          <p:cNvPr id="94" name="Shape 92"/>
          <p:cNvSpPr/>
          <p:nvPr/>
        </p:nvSpPr>
        <p:spPr>
          <a:xfrm>
            <a:off x="4524805" y="2005584"/>
            <a:ext cx="171081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95" name="Text 93"/>
          <p:cNvSpPr/>
          <p:nvPr/>
        </p:nvSpPr>
        <p:spPr>
          <a:xfrm>
            <a:off x="365760" y="2075688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Change network &amp; champion recruitment</a:t>
            </a:r>
            <a:endParaRPr lang="en-US" sz="900" dirty="0"/>
          </a:p>
        </p:txBody>
      </p:sp>
      <p:sp>
        <p:nvSpPr>
          <p:cNvPr id="96" name="Shape 94"/>
          <p:cNvSpPr/>
          <p:nvPr/>
        </p:nvSpPr>
        <p:spPr>
          <a:xfrm>
            <a:off x="4952508" y="2121408"/>
            <a:ext cx="513244" cy="24384"/>
          </a:xfrm>
          <a:prstGeom prst="roundRect">
            <a:avLst>
              <a:gd name="adj" fmla="val 112500"/>
            </a:avLst>
          </a:prstGeom>
          <a:solidFill>
            <a:srgbClr val="A855F7"/>
          </a:solidFill>
          <a:ln/>
        </p:spPr>
      </p:sp>
      <p:sp>
        <p:nvSpPr>
          <p:cNvPr id="97" name="Shape 95"/>
          <p:cNvSpPr/>
          <p:nvPr/>
        </p:nvSpPr>
        <p:spPr>
          <a:xfrm>
            <a:off x="4952508" y="2121408"/>
            <a:ext cx="307946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98" name="Text 96"/>
          <p:cNvSpPr/>
          <p:nvPr/>
        </p:nvSpPr>
        <p:spPr>
          <a:xfrm>
            <a:off x="365760" y="2191512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Champion onboarding &amp; cadence</a:t>
            </a:r>
            <a:endParaRPr lang="en-US" sz="900" dirty="0"/>
          </a:p>
        </p:txBody>
      </p:sp>
      <p:sp>
        <p:nvSpPr>
          <p:cNvPr id="99" name="Shape 97"/>
          <p:cNvSpPr/>
          <p:nvPr/>
        </p:nvSpPr>
        <p:spPr>
          <a:xfrm>
            <a:off x="5465752" y="2237232"/>
            <a:ext cx="342163" cy="24384"/>
          </a:xfrm>
          <a:prstGeom prst="roundRect">
            <a:avLst>
              <a:gd name="adj" fmla="val 112500"/>
            </a:avLst>
          </a:prstGeom>
          <a:solidFill>
            <a:srgbClr val="C084FC"/>
          </a:solidFill>
          <a:ln/>
        </p:spPr>
      </p:sp>
      <p:sp>
        <p:nvSpPr>
          <p:cNvPr id="100" name="Shape 98"/>
          <p:cNvSpPr/>
          <p:nvPr/>
        </p:nvSpPr>
        <p:spPr>
          <a:xfrm>
            <a:off x="5465752" y="2237232"/>
            <a:ext cx="102649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01" name="Text 99"/>
          <p:cNvSpPr/>
          <p:nvPr/>
        </p:nvSpPr>
        <p:spPr>
          <a:xfrm>
            <a:off x="365760" y="2307336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Sponsor roadshow round 1</a:t>
            </a:r>
            <a:endParaRPr lang="en-US" sz="900" dirty="0"/>
          </a:p>
        </p:txBody>
      </p:sp>
      <p:sp>
        <p:nvSpPr>
          <p:cNvPr id="102" name="Shape 100"/>
          <p:cNvSpPr/>
          <p:nvPr/>
        </p:nvSpPr>
        <p:spPr>
          <a:xfrm>
            <a:off x="5807915" y="2353056"/>
            <a:ext cx="427703" cy="24384"/>
          </a:xfrm>
          <a:prstGeom prst="roundRect">
            <a:avLst>
              <a:gd name="adj" fmla="val 112500"/>
            </a:avLst>
          </a:prstGeom>
          <a:solidFill>
            <a:srgbClr val="A855F7"/>
          </a:solidFill>
          <a:ln/>
        </p:spPr>
      </p:sp>
      <p:sp>
        <p:nvSpPr>
          <p:cNvPr id="103" name="Text 101"/>
          <p:cNvSpPr/>
          <p:nvPr/>
        </p:nvSpPr>
        <p:spPr>
          <a:xfrm>
            <a:off x="365760" y="2423160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Resistance log &amp; mitigation plan</a:t>
            </a:r>
            <a:endParaRPr lang="en-US" sz="900" dirty="0"/>
          </a:p>
        </p:txBody>
      </p:sp>
      <p:sp>
        <p:nvSpPr>
          <p:cNvPr id="104" name="Shape 102"/>
          <p:cNvSpPr/>
          <p:nvPr/>
        </p:nvSpPr>
        <p:spPr>
          <a:xfrm>
            <a:off x="6064537" y="2468880"/>
            <a:ext cx="513244" cy="24384"/>
          </a:xfrm>
          <a:prstGeom prst="roundRect">
            <a:avLst>
              <a:gd name="adj" fmla="val 112500"/>
            </a:avLst>
          </a:prstGeom>
          <a:solidFill>
            <a:srgbClr val="C084FC"/>
          </a:solidFill>
          <a:ln/>
        </p:spPr>
      </p:sp>
      <p:sp>
        <p:nvSpPr>
          <p:cNvPr id="105" name="Text 103"/>
          <p:cNvSpPr/>
          <p:nvPr/>
        </p:nvSpPr>
        <p:spPr>
          <a:xfrm>
            <a:off x="365760" y="2538984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Change network live</a:t>
            </a:r>
            <a:endParaRPr lang="en-US" sz="900" dirty="0"/>
          </a:p>
        </p:txBody>
      </p:sp>
      <p:sp>
        <p:nvSpPr>
          <p:cNvPr id="106" name="Shape 104"/>
          <p:cNvSpPr/>
          <p:nvPr/>
        </p:nvSpPr>
        <p:spPr>
          <a:xfrm>
            <a:off x="6153322" y="2532888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07" name="Text 105"/>
          <p:cNvSpPr/>
          <p:nvPr/>
        </p:nvSpPr>
        <p:spPr>
          <a:xfrm>
            <a:off x="365760" y="2654808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Communications</a:t>
            </a:r>
            <a:endParaRPr lang="en-US" sz="900" dirty="0"/>
          </a:p>
        </p:txBody>
      </p:sp>
      <p:sp>
        <p:nvSpPr>
          <p:cNvPr id="108" name="Shape 106"/>
          <p:cNvSpPr/>
          <p:nvPr/>
        </p:nvSpPr>
        <p:spPr>
          <a:xfrm>
            <a:off x="4952508" y="2685288"/>
            <a:ext cx="3079463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09" name="Text 107"/>
          <p:cNvSpPr/>
          <p:nvPr/>
        </p:nvSpPr>
        <p:spPr>
          <a:xfrm>
            <a:off x="365760" y="2770632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Communications plan by audience</a:t>
            </a:r>
            <a:endParaRPr lang="en-US" sz="900" dirty="0"/>
          </a:p>
        </p:txBody>
      </p:sp>
      <p:sp>
        <p:nvSpPr>
          <p:cNvPr id="110" name="Shape 108"/>
          <p:cNvSpPr/>
          <p:nvPr/>
        </p:nvSpPr>
        <p:spPr>
          <a:xfrm>
            <a:off x="4952508" y="2816352"/>
            <a:ext cx="427703" cy="24384"/>
          </a:xfrm>
          <a:prstGeom prst="roundRect">
            <a:avLst>
              <a:gd name="adj" fmla="val 112500"/>
            </a:avLst>
          </a:prstGeom>
          <a:solidFill>
            <a:srgbClr val="2563EB"/>
          </a:solidFill>
          <a:ln/>
        </p:spPr>
      </p:sp>
      <p:sp>
        <p:nvSpPr>
          <p:cNvPr id="111" name="Shape 109"/>
          <p:cNvSpPr/>
          <p:nvPr/>
        </p:nvSpPr>
        <p:spPr>
          <a:xfrm>
            <a:off x="4952508" y="2816352"/>
            <a:ext cx="299392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12" name="Text 110"/>
          <p:cNvSpPr/>
          <p:nvPr/>
        </p:nvSpPr>
        <p:spPr>
          <a:xfrm>
            <a:off x="365760" y="2886456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Case for change narrative &amp; FAQ</a:t>
            </a:r>
            <a:endParaRPr lang="en-US" sz="900" dirty="0"/>
          </a:p>
        </p:txBody>
      </p:sp>
      <p:sp>
        <p:nvSpPr>
          <p:cNvPr id="113" name="Shape 111"/>
          <p:cNvSpPr/>
          <p:nvPr/>
        </p:nvSpPr>
        <p:spPr>
          <a:xfrm>
            <a:off x="5380212" y="2932176"/>
            <a:ext cx="342163" cy="24384"/>
          </a:xfrm>
          <a:prstGeom prst="roundRect">
            <a:avLst>
              <a:gd name="adj" fmla="val 112500"/>
            </a:avLst>
          </a:prstGeom>
          <a:solidFill>
            <a:srgbClr val="3B82F6"/>
          </a:solidFill>
          <a:ln/>
        </p:spPr>
      </p:sp>
      <p:sp>
        <p:nvSpPr>
          <p:cNvPr id="114" name="Shape 112"/>
          <p:cNvSpPr/>
          <p:nvPr/>
        </p:nvSpPr>
        <p:spPr>
          <a:xfrm>
            <a:off x="5380212" y="2932176"/>
            <a:ext cx="136865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15" name="Text 113"/>
          <p:cNvSpPr/>
          <p:nvPr/>
        </p:nvSpPr>
        <p:spPr>
          <a:xfrm>
            <a:off x="365760" y="3002280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Awareness campaign launch</a:t>
            </a:r>
            <a:endParaRPr lang="en-US" sz="900" dirty="0"/>
          </a:p>
        </p:txBody>
      </p:sp>
      <p:sp>
        <p:nvSpPr>
          <p:cNvPr id="116" name="Shape 114"/>
          <p:cNvSpPr/>
          <p:nvPr/>
        </p:nvSpPr>
        <p:spPr>
          <a:xfrm>
            <a:off x="5722374" y="3048000"/>
            <a:ext cx="513244" cy="24384"/>
          </a:xfrm>
          <a:prstGeom prst="roundRect">
            <a:avLst>
              <a:gd name="adj" fmla="val 112500"/>
            </a:avLst>
          </a:prstGeom>
          <a:solidFill>
            <a:srgbClr val="2563EB"/>
          </a:solidFill>
          <a:ln/>
        </p:spPr>
      </p:sp>
      <p:sp>
        <p:nvSpPr>
          <p:cNvPr id="117" name="Shape 115"/>
          <p:cNvSpPr/>
          <p:nvPr/>
        </p:nvSpPr>
        <p:spPr>
          <a:xfrm>
            <a:off x="5722374" y="3048000"/>
            <a:ext cx="51324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18" name="Text 116"/>
          <p:cNvSpPr/>
          <p:nvPr/>
        </p:nvSpPr>
        <p:spPr>
          <a:xfrm>
            <a:off x="365760" y="3118104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Manager briefing packs</a:t>
            </a:r>
            <a:endParaRPr lang="en-US" sz="900" dirty="0"/>
          </a:p>
        </p:txBody>
      </p:sp>
      <p:sp>
        <p:nvSpPr>
          <p:cNvPr id="119" name="Shape 117"/>
          <p:cNvSpPr/>
          <p:nvPr/>
        </p:nvSpPr>
        <p:spPr>
          <a:xfrm>
            <a:off x="6235618" y="3163824"/>
            <a:ext cx="427703" cy="24384"/>
          </a:xfrm>
          <a:prstGeom prst="roundRect">
            <a:avLst>
              <a:gd name="adj" fmla="val 112500"/>
            </a:avLst>
          </a:prstGeom>
          <a:solidFill>
            <a:srgbClr val="3B82F6"/>
          </a:solidFill>
          <a:ln/>
        </p:spPr>
      </p:sp>
      <p:sp>
        <p:nvSpPr>
          <p:cNvPr id="120" name="Text 118"/>
          <p:cNvSpPr/>
          <p:nvPr/>
        </p:nvSpPr>
        <p:spPr>
          <a:xfrm>
            <a:off x="365760" y="3233928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What-changes-for-me guides per role</a:t>
            </a:r>
            <a:endParaRPr lang="en-US" sz="900" dirty="0"/>
          </a:p>
        </p:txBody>
      </p:sp>
      <p:sp>
        <p:nvSpPr>
          <p:cNvPr id="121" name="Shape 119"/>
          <p:cNvSpPr/>
          <p:nvPr/>
        </p:nvSpPr>
        <p:spPr>
          <a:xfrm>
            <a:off x="6748862" y="3279648"/>
            <a:ext cx="513244" cy="24384"/>
          </a:xfrm>
          <a:prstGeom prst="roundRect">
            <a:avLst>
              <a:gd name="adj" fmla="val 112500"/>
            </a:avLst>
          </a:prstGeom>
          <a:solidFill>
            <a:srgbClr val="2563EB"/>
          </a:solidFill>
          <a:ln/>
        </p:spPr>
      </p:sp>
      <p:sp>
        <p:nvSpPr>
          <p:cNvPr id="122" name="Text 120"/>
          <p:cNvSpPr/>
          <p:nvPr/>
        </p:nvSpPr>
        <p:spPr>
          <a:xfrm>
            <a:off x="365760" y="3349752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Go-live communications sequence</a:t>
            </a:r>
            <a:endParaRPr lang="en-US" sz="900" dirty="0"/>
          </a:p>
        </p:txBody>
      </p:sp>
      <p:sp>
        <p:nvSpPr>
          <p:cNvPr id="123" name="Shape 121"/>
          <p:cNvSpPr/>
          <p:nvPr/>
        </p:nvSpPr>
        <p:spPr>
          <a:xfrm>
            <a:off x="7518728" y="3395472"/>
            <a:ext cx="513244" cy="24384"/>
          </a:xfrm>
          <a:prstGeom prst="roundRect">
            <a:avLst>
              <a:gd name="adj" fmla="val 112500"/>
            </a:avLst>
          </a:prstGeom>
          <a:solidFill>
            <a:srgbClr val="3B82F6"/>
          </a:solidFill>
          <a:ln/>
        </p:spPr>
      </p:sp>
      <p:sp>
        <p:nvSpPr>
          <p:cNvPr id="124" name="Text 122"/>
          <p:cNvSpPr/>
          <p:nvPr/>
        </p:nvSpPr>
        <p:spPr>
          <a:xfrm>
            <a:off x="365760" y="3465576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Training</a:t>
            </a:r>
            <a:endParaRPr lang="en-US" sz="900" dirty="0"/>
          </a:p>
        </p:txBody>
      </p:sp>
      <p:sp>
        <p:nvSpPr>
          <p:cNvPr id="125" name="Shape 123"/>
          <p:cNvSpPr/>
          <p:nvPr/>
        </p:nvSpPr>
        <p:spPr>
          <a:xfrm>
            <a:off x="6406699" y="3496056"/>
            <a:ext cx="2514895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26" name="Text 124"/>
          <p:cNvSpPr/>
          <p:nvPr/>
        </p:nvSpPr>
        <p:spPr>
          <a:xfrm>
            <a:off x="365760" y="3581400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Training needs analysis by role</a:t>
            </a:r>
            <a:endParaRPr lang="en-US" sz="900" dirty="0"/>
          </a:p>
        </p:txBody>
      </p:sp>
      <p:sp>
        <p:nvSpPr>
          <p:cNvPr id="127" name="Shape 125"/>
          <p:cNvSpPr/>
          <p:nvPr/>
        </p:nvSpPr>
        <p:spPr>
          <a:xfrm>
            <a:off x="6406699" y="3627120"/>
            <a:ext cx="427703" cy="24384"/>
          </a:xfrm>
          <a:prstGeom prst="roundRect">
            <a:avLst>
              <a:gd name="adj" fmla="val 112500"/>
            </a:avLst>
          </a:prstGeom>
          <a:solidFill>
            <a:srgbClr val="0D9488"/>
          </a:solidFill>
          <a:ln/>
        </p:spPr>
      </p:sp>
      <p:sp>
        <p:nvSpPr>
          <p:cNvPr id="128" name="Text 126"/>
          <p:cNvSpPr/>
          <p:nvPr/>
        </p:nvSpPr>
        <p:spPr>
          <a:xfrm>
            <a:off x="365760" y="3697224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Curriculum &amp; materials build</a:t>
            </a:r>
            <a:endParaRPr lang="en-US" sz="900" dirty="0"/>
          </a:p>
        </p:txBody>
      </p:sp>
      <p:sp>
        <p:nvSpPr>
          <p:cNvPr id="129" name="Shape 127"/>
          <p:cNvSpPr/>
          <p:nvPr/>
        </p:nvSpPr>
        <p:spPr>
          <a:xfrm>
            <a:off x="6834403" y="3742944"/>
            <a:ext cx="769866" cy="24384"/>
          </a:xfrm>
          <a:prstGeom prst="roundRect">
            <a:avLst>
              <a:gd name="adj" fmla="val 112500"/>
            </a:avLst>
          </a:prstGeom>
          <a:solidFill>
            <a:srgbClr val="14B8A6"/>
          </a:solidFill>
          <a:ln/>
        </p:spPr>
      </p:sp>
      <p:sp>
        <p:nvSpPr>
          <p:cNvPr id="130" name="Text 128"/>
          <p:cNvSpPr/>
          <p:nvPr/>
        </p:nvSpPr>
        <p:spPr>
          <a:xfrm>
            <a:off x="365760" y="3813048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Train-the-trainer sessions</a:t>
            </a:r>
            <a:endParaRPr lang="en-US" sz="900" dirty="0"/>
          </a:p>
        </p:txBody>
      </p:sp>
      <p:sp>
        <p:nvSpPr>
          <p:cNvPr id="131" name="Shape 129"/>
          <p:cNvSpPr/>
          <p:nvPr/>
        </p:nvSpPr>
        <p:spPr>
          <a:xfrm>
            <a:off x="7689809" y="3858768"/>
            <a:ext cx="256622" cy="24384"/>
          </a:xfrm>
          <a:prstGeom prst="roundRect">
            <a:avLst>
              <a:gd name="adj" fmla="val 112500"/>
            </a:avLst>
          </a:prstGeom>
          <a:solidFill>
            <a:srgbClr val="0D9488"/>
          </a:solidFill>
          <a:ln/>
        </p:spPr>
      </p:sp>
      <p:sp>
        <p:nvSpPr>
          <p:cNvPr id="132" name="Text 130"/>
          <p:cNvSpPr/>
          <p:nvPr/>
        </p:nvSpPr>
        <p:spPr>
          <a:xfrm>
            <a:off x="365760" y="3928872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Cohort 1 training (pilot group)</a:t>
            </a:r>
            <a:endParaRPr lang="en-US" sz="900" dirty="0"/>
          </a:p>
        </p:txBody>
      </p:sp>
      <p:sp>
        <p:nvSpPr>
          <p:cNvPr id="133" name="Shape 131"/>
          <p:cNvSpPr/>
          <p:nvPr/>
        </p:nvSpPr>
        <p:spPr>
          <a:xfrm>
            <a:off x="8117512" y="3974592"/>
            <a:ext cx="256622" cy="24384"/>
          </a:xfrm>
          <a:prstGeom prst="roundRect">
            <a:avLst>
              <a:gd name="adj" fmla="val 112500"/>
            </a:avLst>
          </a:prstGeom>
          <a:solidFill>
            <a:srgbClr val="14B8A6"/>
          </a:solidFill>
          <a:ln/>
        </p:spPr>
      </p:sp>
      <p:sp>
        <p:nvSpPr>
          <p:cNvPr id="134" name="Text 132"/>
          <p:cNvSpPr/>
          <p:nvPr/>
        </p:nvSpPr>
        <p:spPr>
          <a:xfrm>
            <a:off x="365760" y="4044696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Cohort 2 and 3 training</a:t>
            </a:r>
            <a:endParaRPr lang="en-US" sz="900" dirty="0"/>
          </a:p>
        </p:txBody>
      </p:sp>
      <p:sp>
        <p:nvSpPr>
          <p:cNvPr id="135" name="Shape 133"/>
          <p:cNvSpPr/>
          <p:nvPr/>
        </p:nvSpPr>
        <p:spPr>
          <a:xfrm>
            <a:off x="8374134" y="4090416"/>
            <a:ext cx="342163" cy="24384"/>
          </a:xfrm>
          <a:prstGeom prst="roundRect">
            <a:avLst>
              <a:gd name="adj" fmla="val 112500"/>
            </a:avLst>
          </a:prstGeom>
          <a:solidFill>
            <a:srgbClr val="0D9488"/>
          </a:solidFill>
          <a:ln/>
        </p:spPr>
      </p:sp>
      <p:sp>
        <p:nvSpPr>
          <p:cNvPr id="136" name="Text 134"/>
          <p:cNvSpPr/>
          <p:nvPr/>
        </p:nvSpPr>
        <p:spPr>
          <a:xfrm>
            <a:off x="365760" y="4160520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Final cohort training near go-live</a:t>
            </a:r>
            <a:endParaRPr lang="en-US" sz="900" dirty="0"/>
          </a:p>
        </p:txBody>
      </p:sp>
      <p:sp>
        <p:nvSpPr>
          <p:cNvPr id="137" name="Shape 135"/>
          <p:cNvSpPr/>
          <p:nvPr/>
        </p:nvSpPr>
        <p:spPr>
          <a:xfrm>
            <a:off x="8716297" y="4206240"/>
            <a:ext cx="205298" cy="24384"/>
          </a:xfrm>
          <a:prstGeom prst="roundRect">
            <a:avLst>
              <a:gd name="adj" fmla="val 112500"/>
            </a:avLst>
          </a:prstGeom>
          <a:solidFill>
            <a:srgbClr val="14B8A6"/>
          </a:solidFill>
          <a:ln/>
        </p:spPr>
      </p:sp>
      <p:sp>
        <p:nvSpPr>
          <p:cNvPr id="138" name="Text 136"/>
          <p:cNvSpPr/>
          <p:nvPr/>
        </p:nvSpPr>
        <p:spPr>
          <a:xfrm>
            <a:off x="365760" y="4276344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Training complete</a:t>
            </a:r>
            <a:endParaRPr lang="en-US" sz="900" dirty="0"/>
          </a:p>
        </p:txBody>
      </p:sp>
      <p:sp>
        <p:nvSpPr>
          <p:cNvPr id="139" name="Shape 137"/>
          <p:cNvSpPr/>
          <p:nvPr/>
        </p:nvSpPr>
        <p:spPr>
          <a:xfrm>
            <a:off x="8839298" y="4270248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40" name="Text 138"/>
          <p:cNvSpPr/>
          <p:nvPr/>
        </p:nvSpPr>
        <p:spPr>
          <a:xfrm>
            <a:off x="365760" y="4392168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Go-live readiness &amp; support</a:t>
            </a:r>
            <a:endParaRPr lang="en-US" sz="900" dirty="0"/>
          </a:p>
        </p:txBody>
      </p:sp>
      <p:sp>
        <p:nvSpPr>
          <p:cNvPr id="141" name="Shape 139"/>
          <p:cNvSpPr/>
          <p:nvPr/>
        </p:nvSpPr>
        <p:spPr>
          <a:xfrm>
            <a:off x="8117512" y="4422648"/>
            <a:ext cx="1368650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42" name="Text 140"/>
          <p:cNvSpPr/>
          <p:nvPr/>
        </p:nvSpPr>
        <p:spPr>
          <a:xfrm>
            <a:off x="365760" y="4507992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Readiness assessment by business unit</a:t>
            </a:r>
            <a:endParaRPr lang="en-US" sz="900" dirty="0"/>
          </a:p>
        </p:txBody>
      </p:sp>
      <p:sp>
        <p:nvSpPr>
          <p:cNvPr id="143" name="Shape 141"/>
          <p:cNvSpPr/>
          <p:nvPr/>
        </p:nvSpPr>
        <p:spPr>
          <a:xfrm>
            <a:off x="8117512" y="4553712"/>
            <a:ext cx="342163" cy="24384"/>
          </a:xfrm>
          <a:prstGeom prst="roundRect">
            <a:avLst>
              <a:gd name="adj" fmla="val 112500"/>
            </a:avLst>
          </a:prstGeom>
          <a:solidFill>
            <a:srgbClr val="F59E0B"/>
          </a:solidFill>
          <a:ln/>
        </p:spPr>
      </p:sp>
      <p:sp>
        <p:nvSpPr>
          <p:cNvPr id="144" name="Text 142"/>
          <p:cNvSpPr/>
          <p:nvPr/>
        </p:nvSpPr>
        <p:spPr>
          <a:xfrm>
            <a:off x="365760" y="4623816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Sponsor roadshow round 2</a:t>
            </a:r>
            <a:endParaRPr lang="en-US" sz="900" dirty="0"/>
          </a:p>
        </p:txBody>
      </p:sp>
      <p:sp>
        <p:nvSpPr>
          <p:cNvPr id="145" name="Shape 143"/>
          <p:cNvSpPr/>
          <p:nvPr/>
        </p:nvSpPr>
        <p:spPr>
          <a:xfrm>
            <a:off x="8374134" y="4669536"/>
            <a:ext cx="342163" cy="24384"/>
          </a:xfrm>
          <a:prstGeom prst="roundRect">
            <a:avLst>
              <a:gd name="adj" fmla="val 112500"/>
            </a:avLst>
          </a:prstGeom>
          <a:solidFill>
            <a:srgbClr val="FBBF24"/>
          </a:solidFill>
          <a:ln/>
        </p:spPr>
      </p:sp>
      <p:sp>
        <p:nvSpPr>
          <p:cNvPr id="146" name="Text 144"/>
          <p:cNvSpPr/>
          <p:nvPr/>
        </p:nvSpPr>
        <p:spPr>
          <a:xfrm>
            <a:off x="365760" y="4739640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Floor-walker &amp; superuser rota</a:t>
            </a:r>
            <a:endParaRPr lang="en-US" sz="900" dirty="0"/>
          </a:p>
        </p:txBody>
      </p:sp>
      <p:sp>
        <p:nvSpPr>
          <p:cNvPr id="147" name="Shape 145"/>
          <p:cNvSpPr/>
          <p:nvPr/>
        </p:nvSpPr>
        <p:spPr>
          <a:xfrm>
            <a:off x="8921594" y="4785360"/>
            <a:ext cx="136865" cy="24384"/>
          </a:xfrm>
          <a:prstGeom prst="roundRect">
            <a:avLst>
              <a:gd name="adj" fmla="val 112500"/>
            </a:avLst>
          </a:prstGeom>
          <a:solidFill>
            <a:srgbClr val="F59E0B"/>
          </a:solidFill>
          <a:ln/>
        </p:spPr>
      </p:sp>
      <p:sp>
        <p:nvSpPr>
          <p:cNvPr id="148" name="Text 146"/>
          <p:cNvSpPr/>
          <p:nvPr/>
        </p:nvSpPr>
        <p:spPr>
          <a:xfrm>
            <a:off x="365760" y="4855464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Go-live readiness sign-off</a:t>
            </a:r>
            <a:endParaRPr lang="en-US" sz="900" dirty="0"/>
          </a:p>
        </p:txBody>
      </p:sp>
      <p:sp>
        <p:nvSpPr>
          <p:cNvPr id="149" name="Shape 147"/>
          <p:cNvSpPr/>
          <p:nvPr/>
        </p:nvSpPr>
        <p:spPr>
          <a:xfrm>
            <a:off x="8972919" y="4901184"/>
            <a:ext cx="85541" cy="24384"/>
          </a:xfrm>
          <a:prstGeom prst="roundRect">
            <a:avLst>
              <a:gd name="adj" fmla="val 112500"/>
            </a:avLst>
          </a:prstGeom>
          <a:solidFill>
            <a:srgbClr val="FBBF24"/>
          </a:solidFill>
          <a:ln/>
        </p:spPr>
      </p:sp>
      <p:sp>
        <p:nvSpPr>
          <p:cNvPr id="150" name="Text 148"/>
          <p:cNvSpPr/>
          <p:nvPr/>
        </p:nvSpPr>
        <p:spPr>
          <a:xfrm>
            <a:off x="365760" y="4971288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Go-live</a:t>
            </a:r>
            <a:endParaRPr lang="en-US" sz="900" dirty="0"/>
          </a:p>
        </p:txBody>
      </p:sp>
      <p:sp>
        <p:nvSpPr>
          <p:cNvPr id="151" name="Shape 149"/>
          <p:cNvSpPr/>
          <p:nvPr/>
        </p:nvSpPr>
        <p:spPr>
          <a:xfrm>
            <a:off x="8976163" y="4965192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52" name="Text 150"/>
          <p:cNvSpPr/>
          <p:nvPr/>
        </p:nvSpPr>
        <p:spPr>
          <a:xfrm>
            <a:off x="365760" y="5087112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Hypercare floor support</a:t>
            </a:r>
            <a:endParaRPr lang="en-US" sz="900" dirty="0"/>
          </a:p>
        </p:txBody>
      </p:sp>
      <p:sp>
        <p:nvSpPr>
          <p:cNvPr id="153" name="Shape 151"/>
          <p:cNvSpPr/>
          <p:nvPr/>
        </p:nvSpPr>
        <p:spPr>
          <a:xfrm>
            <a:off x="9058459" y="5132832"/>
            <a:ext cx="427703" cy="24384"/>
          </a:xfrm>
          <a:prstGeom prst="roundRect">
            <a:avLst>
              <a:gd name="adj" fmla="val 112500"/>
            </a:avLst>
          </a:prstGeom>
          <a:solidFill>
            <a:srgbClr val="EF4444"/>
          </a:solidFill>
          <a:ln/>
        </p:spPr>
      </p:sp>
      <p:sp>
        <p:nvSpPr>
          <p:cNvPr id="154" name="Text 152"/>
          <p:cNvSpPr/>
          <p:nvPr/>
        </p:nvSpPr>
        <p:spPr>
          <a:xfrm>
            <a:off x="365760" y="5202936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Reinforcement &amp; sustainment</a:t>
            </a:r>
            <a:endParaRPr lang="en-US" sz="900" dirty="0"/>
          </a:p>
        </p:txBody>
      </p:sp>
      <p:sp>
        <p:nvSpPr>
          <p:cNvPr id="155" name="Shape 153"/>
          <p:cNvSpPr/>
          <p:nvPr/>
        </p:nvSpPr>
        <p:spPr>
          <a:xfrm>
            <a:off x="9058459" y="5233416"/>
            <a:ext cx="2737301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56" name="Text 154"/>
          <p:cNvSpPr/>
          <p:nvPr/>
        </p:nvSpPr>
        <p:spPr>
          <a:xfrm>
            <a:off x="365760" y="5318760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Adoption metrics dashboard</a:t>
            </a:r>
            <a:endParaRPr lang="en-US" sz="900" dirty="0"/>
          </a:p>
        </p:txBody>
      </p:sp>
      <p:sp>
        <p:nvSpPr>
          <p:cNvPr id="157" name="Shape 155"/>
          <p:cNvSpPr/>
          <p:nvPr/>
        </p:nvSpPr>
        <p:spPr>
          <a:xfrm>
            <a:off x="9058459" y="5364480"/>
            <a:ext cx="342163" cy="24384"/>
          </a:xfrm>
          <a:prstGeom prst="roundRect">
            <a:avLst>
              <a:gd name="adj" fmla="val 112500"/>
            </a:avLst>
          </a:prstGeom>
          <a:solidFill>
            <a:srgbClr val="DB2777"/>
          </a:solidFill>
          <a:ln/>
        </p:spPr>
      </p:sp>
      <p:sp>
        <p:nvSpPr>
          <p:cNvPr id="158" name="Text 156"/>
          <p:cNvSpPr/>
          <p:nvPr/>
        </p:nvSpPr>
        <p:spPr>
          <a:xfrm>
            <a:off x="365760" y="5434584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Pulse survey wave 1 (week 2)</a:t>
            </a:r>
            <a:endParaRPr lang="en-US" sz="900" dirty="0"/>
          </a:p>
        </p:txBody>
      </p:sp>
      <p:sp>
        <p:nvSpPr>
          <p:cNvPr id="159" name="Shape 157"/>
          <p:cNvSpPr/>
          <p:nvPr/>
        </p:nvSpPr>
        <p:spPr>
          <a:xfrm>
            <a:off x="9315081" y="5480304"/>
            <a:ext cx="171081" cy="24384"/>
          </a:xfrm>
          <a:prstGeom prst="roundRect">
            <a:avLst>
              <a:gd name="adj" fmla="val 112500"/>
            </a:avLst>
          </a:prstGeom>
          <a:solidFill>
            <a:srgbClr val="F472B6"/>
          </a:solidFill>
          <a:ln/>
        </p:spPr>
      </p:sp>
      <p:sp>
        <p:nvSpPr>
          <p:cNvPr id="160" name="Text 158"/>
          <p:cNvSpPr/>
          <p:nvPr/>
        </p:nvSpPr>
        <p:spPr>
          <a:xfrm>
            <a:off x="365760" y="5550408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Targeted refresher training</a:t>
            </a:r>
            <a:endParaRPr lang="en-US" sz="900" dirty="0"/>
          </a:p>
        </p:txBody>
      </p:sp>
      <p:sp>
        <p:nvSpPr>
          <p:cNvPr id="161" name="Shape 159"/>
          <p:cNvSpPr/>
          <p:nvPr/>
        </p:nvSpPr>
        <p:spPr>
          <a:xfrm>
            <a:off x="9571703" y="5596128"/>
            <a:ext cx="427703" cy="24384"/>
          </a:xfrm>
          <a:prstGeom prst="roundRect">
            <a:avLst>
              <a:gd name="adj" fmla="val 112500"/>
            </a:avLst>
          </a:prstGeom>
          <a:solidFill>
            <a:srgbClr val="DB2777"/>
          </a:solidFill>
          <a:ln/>
        </p:spPr>
      </p:sp>
      <p:sp>
        <p:nvSpPr>
          <p:cNvPr id="162" name="Text 160"/>
          <p:cNvSpPr/>
          <p:nvPr/>
        </p:nvSpPr>
        <p:spPr>
          <a:xfrm>
            <a:off x="365760" y="5666232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Recognition &amp; reinforcement activities</a:t>
            </a:r>
            <a:endParaRPr lang="en-US" sz="900" dirty="0"/>
          </a:p>
        </p:txBody>
      </p:sp>
      <p:sp>
        <p:nvSpPr>
          <p:cNvPr id="163" name="Shape 161"/>
          <p:cNvSpPr/>
          <p:nvPr/>
        </p:nvSpPr>
        <p:spPr>
          <a:xfrm>
            <a:off x="9657244" y="5711952"/>
            <a:ext cx="1026488" cy="24384"/>
          </a:xfrm>
          <a:prstGeom prst="roundRect">
            <a:avLst>
              <a:gd name="adj" fmla="val 112500"/>
            </a:avLst>
          </a:prstGeom>
          <a:solidFill>
            <a:srgbClr val="F472B6"/>
          </a:solidFill>
          <a:ln/>
        </p:spPr>
      </p:sp>
      <p:sp>
        <p:nvSpPr>
          <p:cNvPr id="164" name="Text 162"/>
          <p:cNvSpPr/>
          <p:nvPr/>
        </p:nvSpPr>
        <p:spPr>
          <a:xfrm>
            <a:off x="365760" y="5782056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Manager coaching &amp; performance conversations</a:t>
            </a:r>
            <a:endParaRPr lang="en-US" sz="900" dirty="0"/>
          </a:p>
        </p:txBody>
      </p:sp>
      <p:sp>
        <p:nvSpPr>
          <p:cNvPr id="165" name="Shape 163"/>
          <p:cNvSpPr/>
          <p:nvPr/>
        </p:nvSpPr>
        <p:spPr>
          <a:xfrm>
            <a:off x="9999406" y="5827776"/>
            <a:ext cx="769866" cy="24384"/>
          </a:xfrm>
          <a:prstGeom prst="roundRect">
            <a:avLst>
              <a:gd name="adj" fmla="val 112500"/>
            </a:avLst>
          </a:prstGeom>
          <a:solidFill>
            <a:srgbClr val="DB2777"/>
          </a:solidFill>
          <a:ln/>
        </p:spPr>
      </p:sp>
      <p:sp>
        <p:nvSpPr>
          <p:cNvPr id="166" name="Text 164"/>
          <p:cNvSpPr/>
          <p:nvPr/>
        </p:nvSpPr>
        <p:spPr>
          <a:xfrm>
            <a:off x="365760" y="5897880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Pulse survey wave 2 (month 3)</a:t>
            </a:r>
            <a:endParaRPr lang="en-US" sz="900" dirty="0"/>
          </a:p>
        </p:txBody>
      </p:sp>
      <p:sp>
        <p:nvSpPr>
          <p:cNvPr id="167" name="Shape 165"/>
          <p:cNvSpPr/>
          <p:nvPr/>
        </p:nvSpPr>
        <p:spPr>
          <a:xfrm>
            <a:off x="10598191" y="5943600"/>
            <a:ext cx="171081" cy="24384"/>
          </a:xfrm>
          <a:prstGeom prst="roundRect">
            <a:avLst>
              <a:gd name="adj" fmla="val 112500"/>
            </a:avLst>
          </a:prstGeom>
          <a:solidFill>
            <a:srgbClr val="F472B6"/>
          </a:solidFill>
          <a:ln/>
        </p:spPr>
      </p:sp>
      <p:sp>
        <p:nvSpPr>
          <p:cNvPr id="168" name="Text 166"/>
          <p:cNvSpPr/>
          <p:nvPr/>
        </p:nvSpPr>
        <p:spPr>
          <a:xfrm>
            <a:off x="365760" y="6013704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Benefits realisation review</a:t>
            </a:r>
            <a:endParaRPr lang="en-US" sz="900" dirty="0"/>
          </a:p>
        </p:txBody>
      </p:sp>
      <p:sp>
        <p:nvSpPr>
          <p:cNvPr id="169" name="Shape 167"/>
          <p:cNvSpPr/>
          <p:nvPr/>
        </p:nvSpPr>
        <p:spPr>
          <a:xfrm>
            <a:off x="11025894" y="6059424"/>
            <a:ext cx="342163" cy="24384"/>
          </a:xfrm>
          <a:prstGeom prst="roundRect">
            <a:avLst>
              <a:gd name="adj" fmla="val 112500"/>
            </a:avLst>
          </a:prstGeom>
          <a:solidFill>
            <a:srgbClr val="DB2777"/>
          </a:solidFill>
          <a:ln/>
        </p:spPr>
      </p:sp>
      <p:sp>
        <p:nvSpPr>
          <p:cNvPr id="170" name="Text 168"/>
          <p:cNvSpPr/>
          <p:nvPr/>
        </p:nvSpPr>
        <p:spPr>
          <a:xfrm>
            <a:off x="365760" y="6129528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Handover to business as usual</a:t>
            </a:r>
            <a:endParaRPr lang="en-US" sz="900" dirty="0"/>
          </a:p>
        </p:txBody>
      </p:sp>
      <p:sp>
        <p:nvSpPr>
          <p:cNvPr id="171" name="Shape 169"/>
          <p:cNvSpPr/>
          <p:nvPr/>
        </p:nvSpPr>
        <p:spPr>
          <a:xfrm>
            <a:off x="11371301" y="6123432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72" name="Text 170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277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277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277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277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277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277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2777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Change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strategy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impact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assessment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Stakeholder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mapping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analysis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Change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Change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impact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assessment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group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Change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Readiness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baseline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survey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Change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Change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strategy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approach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Change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Change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strategy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approved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Sponsorship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governance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Sponsor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coalition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identified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Change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Sponsor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briefing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commitment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session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Sponsor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Change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network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champion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recruitment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Change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Champion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onboarding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cadence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Change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Sponsor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roadshow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round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Sponsor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Resistance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mitigation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Change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Change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network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live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Communications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180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Communications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audience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change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narrative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FAQ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Awareness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campaign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launch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briefing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packs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What-changes-for-me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guides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role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Change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Go-live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communications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sequence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needs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analysis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role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Curriculum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materials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build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Train-the-trainer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sessions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Cohort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(pilot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group)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Trainers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Cohort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Trainers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cohort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near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go-live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Trainers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complete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Go-live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readiness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support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Readiness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assessment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business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unit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Change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Sponsor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roadshow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round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Sponsor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Floor-walker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superuser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rota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Change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Go-live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readiness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sign-off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Exec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Go-live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Hypercare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floor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support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Champions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Reinforcement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sustainment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Adoption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metrics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dashboard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Change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Pulse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survey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(week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2)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Change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Targeted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refresher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Trainers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Recognition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reinforcement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activities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Sponsor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coaching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performance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conversations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Pulse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survey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(month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3)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Change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Benefits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realisation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Exec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Handover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business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 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usual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2026-07-24T04:16:58Z</dcterms:created>
  <dcterms:modified xsi:type="dcterms:W3CDTF">2026-07-24T04:16:58Z</dcterms:modified>
</cp:coreProperties>
</file>