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284C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Cloud Migration Project Plan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Cloud Migration Project Plan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406593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70017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Shape 5"/>
          <p:cNvSpPr/>
          <p:nvPr/>
        </p:nvSpPr>
        <p:spPr>
          <a:xfrm>
            <a:off x="4291387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925627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31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451684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5108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14</a:t>
            </a:r>
            <a:endParaRPr lang="en-US" sz="700" dirty="0"/>
          </a:p>
        </p:txBody>
      </p:sp>
      <p:sp>
        <p:nvSpPr>
          <p:cNvPr id="11" name="Shape 9"/>
          <p:cNvSpPr/>
          <p:nvPr/>
        </p:nvSpPr>
        <p:spPr>
          <a:xfrm>
            <a:off x="474229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7653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28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49677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019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12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1932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274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26</a:t>
            </a:r>
            <a:endParaRPr lang="en-US" sz="700" dirty="0"/>
          </a:p>
        </p:txBody>
      </p:sp>
      <p:sp>
        <p:nvSpPr>
          <p:cNvPr id="17" name="Shape 15"/>
          <p:cNvSpPr/>
          <p:nvPr/>
        </p:nvSpPr>
        <p:spPr>
          <a:xfrm>
            <a:off x="541865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5289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9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564410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27834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23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586956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50380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7</a:t>
            </a:r>
            <a:endParaRPr lang="en-US" sz="700" dirty="0"/>
          </a:p>
        </p:txBody>
      </p:sp>
      <p:sp>
        <p:nvSpPr>
          <p:cNvPr id="23" name="Shape 21"/>
          <p:cNvSpPr/>
          <p:nvPr/>
        </p:nvSpPr>
        <p:spPr>
          <a:xfrm>
            <a:off x="609501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72925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21</a:t>
            </a:r>
            <a:endParaRPr lang="en-US" sz="700" dirty="0"/>
          </a:p>
        </p:txBody>
      </p:sp>
      <p:sp>
        <p:nvSpPr>
          <p:cNvPr id="25" name="Shape 23"/>
          <p:cNvSpPr/>
          <p:nvPr/>
        </p:nvSpPr>
        <p:spPr>
          <a:xfrm>
            <a:off x="632046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95470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4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65459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801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Jan 18</a:t>
            </a:r>
            <a:endParaRPr lang="en-US" sz="700" dirty="0"/>
          </a:p>
        </p:txBody>
      </p:sp>
      <p:sp>
        <p:nvSpPr>
          <p:cNvPr id="29" name="Shape 27"/>
          <p:cNvSpPr/>
          <p:nvPr/>
        </p:nvSpPr>
        <p:spPr>
          <a:xfrm>
            <a:off x="6771373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5613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</a:t>
            </a:r>
            <a:endParaRPr lang="en-US" sz="700" dirty="0"/>
          </a:p>
        </p:txBody>
      </p:sp>
      <p:sp>
        <p:nvSpPr>
          <p:cNvPr id="31" name="Shape 29"/>
          <p:cNvSpPr/>
          <p:nvPr/>
        </p:nvSpPr>
        <p:spPr>
          <a:xfrm>
            <a:off x="699682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63106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Feb 15</a:t>
            </a:r>
            <a:endParaRPr lang="en-US" sz="700" dirty="0"/>
          </a:p>
        </p:txBody>
      </p:sp>
      <p:sp>
        <p:nvSpPr>
          <p:cNvPr id="33" name="Shape 31"/>
          <p:cNvSpPr/>
          <p:nvPr/>
        </p:nvSpPr>
        <p:spPr>
          <a:xfrm>
            <a:off x="722227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85651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</a:t>
            </a:r>
            <a:endParaRPr lang="en-US" sz="700" dirty="0"/>
          </a:p>
        </p:txBody>
      </p:sp>
      <p:sp>
        <p:nvSpPr>
          <p:cNvPr id="35" name="Shape 33"/>
          <p:cNvSpPr/>
          <p:nvPr/>
        </p:nvSpPr>
        <p:spPr>
          <a:xfrm>
            <a:off x="74477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70819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15</a:t>
            </a:r>
            <a:endParaRPr lang="en-US" sz="700" dirty="0"/>
          </a:p>
        </p:txBody>
      </p:sp>
      <p:sp>
        <p:nvSpPr>
          <p:cNvPr id="37" name="Shape 35"/>
          <p:cNvSpPr/>
          <p:nvPr/>
        </p:nvSpPr>
        <p:spPr>
          <a:xfrm>
            <a:off x="767318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730742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Mar 29</a:t>
            </a:r>
            <a:endParaRPr lang="en-US" sz="700" dirty="0"/>
          </a:p>
        </p:txBody>
      </p:sp>
      <p:sp>
        <p:nvSpPr>
          <p:cNvPr id="39" name="Shape 37"/>
          <p:cNvSpPr/>
          <p:nvPr/>
        </p:nvSpPr>
        <p:spPr>
          <a:xfrm>
            <a:off x="789863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53287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12</a:t>
            </a:r>
            <a:endParaRPr lang="en-US" sz="700" dirty="0"/>
          </a:p>
        </p:txBody>
      </p:sp>
      <p:sp>
        <p:nvSpPr>
          <p:cNvPr id="41" name="Shape 39"/>
          <p:cNvSpPr/>
          <p:nvPr/>
        </p:nvSpPr>
        <p:spPr>
          <a:xfrm>
            <a:off x="812409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775833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Apr 26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8349546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7983786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10</a:t>
            </a:r>
            <a:endParaRPr lang="en-US" sz="700" dirty="0"/>
          </a:p>
        </p:txBody>
      </p:sp>
      <p:sp>
        <p:nvSpPr>
          <p:cNvPr id="45" name="Shape 43"/>
          <p:cNvSpPr/>
          <p:nvPr/>
        </p:nvSpPr>
        <p:spPr>
          <a:xfrm>
            <a:off x="857499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6" name="Text 44"/>
          <p:cNvSpPr/>
          <p:nvPr/>
        </p:nvSpPr>
        <p:spPr>
          <a:xfrm>
            <a:off x="820923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May 24</a:t>
            </a:r>
            <a:endParaRPr lang="en-US" sz="700" dirty="0"/>
          </a:p>
        </p:txBody>
      </p:sp>
      <p:sp>
        <p:nvSpPr>
          <p:cNvPr id="47" name="Shape 45"/>
          <p:cNvSpPr/>
          <p:nvPr/>
        </p:nvSpPr>
        <p:spPr>
          <a:xfrm>
            <a:off x="880045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8" name="Text 46"/>
          <p:cNvSpPr/>
          <p:nvPr/>
        </p:nvSpPr>
        <p:spPr>
          <a:xfrm>
            <a:off x="843469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7</a:t>
            </a:r>
            <a:endParaRPr lang="en-US" sz="700" dirty="0"/>
          </a:p>
        </p:txBody>
      </p:sp>
      <p:sp>
        <p:nvSpPr>
          <p:cNvPr id="49" name="Shape 47"/>
          <p:cNvSpPr/>
          <p:nvPr/>
        </p:nvSpPr>
        <p:spPr>
          <a:xfrm>
            <a:off x="902590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866014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Jun 21</a:t>
            </a:r>
            <a:endParaRPr lang="en-US" sz="700" dirty="0"/>
          </a:p>
        </p:txBody>
      </p:sp>
      <p:sp>
        <p:nvSpPr>
          <p:cNvPr id="51" name="Shape 49"/>
          <p:cNvSpPr/>
          <p:nvPr/>
        </p:nvSpPr>
        <p:spPr>
          <a:xfrm>
            <a:off x="925135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2" name="Text 50"/>
          <p:cNvSpPr/>
          <p:nvPr/>
        </p:nvSpPr>
        <p:spPr>
          <a:xfrm>
            <a:off x="888559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5</a:t>
            </a:r>
            <a:endParaRPr lang="en-US" sz="700" dirty="0"/>
          </a:p>
        </p:txBody>
      </p:sp>
      <p:sp>
        <p:nvSpPr>
          <p:cNvPr id="53" name="Shape 51"/>
          <p:cNvSpPr/>
          <p:nvPr/>
        </p:nvSpPr>
        <p:spPr>
          <a:xfrm>
            <a:off x="947681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4" name="Text 52"/>
          <p:cNvSpPr/>
          <p:nvPr/>
        </p:nvSpPr>
        <p:spPr>
          <a:xfrm>
            <a:off x="911105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Jul 19</a:t>
            </a:r>
            <a:endParaRPr lang="en-US" sz="700" dirty="0"/>
          </a:p>
        </p:txBody>
      </p:sp>
      <p:sp>
        <p:nvSpPr>
          <p:cNvPr id="55" name="Shape 53"/>
          <p:cNvSpPr/>
          <p:nvPr/>
        </p:nvSpPr>
        <p:spPr>
          <a:xfrm>
            <a:off x="970226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933650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2</a:t>
            </a:r>
            <a:endParaRPr lang="en-US" sz="700" dirty="0"/>
          </a:p>
        </p:txBody>
      </p:sp>
      <p:sp>
        <p:nvSpPr>
          <p:cNvPr id="57" name="Shape 55"/>
          <p:cNvSpPr/>
          <p:nvPr/>
        </p:nvSpPr>
        <p:spPr>
          <a:xfrm>
            <a:off x="9927719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58" name="Text 56"/>
          <p:cNvSpPr/>
          <p:nvPr/>
        </p:nvSpPr>
        <p:spPr>
          <a:xfrm>
            <a:off x="9561959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16</a:t>
            </a:r>
            <a:endParaRPr lang="en-US" sz="700" dirty="0"/>
          </a:p>
        </p:txBody>
      </p:sp>
      <p:sp>
        <p:nvSpPr>
          <p:cNvPr id="59" name="Shape 57"/>
          <p:cNvSpPr/>
          <p:nvPr/>
        </p:nvSpPr>
        <p:spPr>
          <a:xfrm>
            <a:off x="1015317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0" name="Text 58"/>
          <p:cNvSpPr/>
          <p:nvPr/>
        </p:nvSpPr>
        <p:spPr>
          <a:xfrm>
            <a:off x="978741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30</a:t>
            </a:r>
            <a:endParaRPr lang="en-US" sz="700" dirty="0"/>
          </a:p>
        </p:txBody>
      </p:sp>
      <p:sp>
        <p:nvSpPr>
          <p:cNvPr id="61" name="Shape 59"/>
          <p:cNvSpPr/>
          <p:nvPr/>
        </p:nvSpPr>
        <p:spPr>
          <a:xfrm>
            <a:off x="1037862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2" name="Text 60"/>
          <p:cNvSpPr/>
          <p:nvPr/>
        </p:nvSpPr>
        <p:spPr>
          <a:xfrm>
            <a:off x="1001286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13</a:t>
            </a:r>
            <a:endParaRPr lang="en-US" sz="700" dirty="0"/>
          </a:p>
        </p:txBody>
      </p:sp>
      <p:sp>
        <p:nvSpPr>
          <p:cNvPr id="63" name="Shape 61"/>
          <p:cNvSpPr/>
          <p:nvPr/>
        </p:nvSpPr>
        <p:spPr>
          <a:xfrm>
            <a:off x="1060407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4" name="Text 62"/>
          <p:cNvSpPr/>
          <p:nvPr/>
        </p:nvSpPr>
        <p:spPr>
          <a:xfrm>
            <a:off x="1023831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Sep 27</a:t>
            </a:r>
            <a:endParaRPr lang="en-US" sz="700" dirty="0"/>
          </a:p>
        </p:txBody>
      </p:sp>
      <p:sp>
        <p:nvSpPr>
          <p:cNvPr id="65" name="Shape 63"/>
          <p:cNvSpPr/>
          <p:nvPr/>
        </p:nvSpPr>
        <p:spPr>
          <a:xfrm>
            <a:off x="10829532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6" name="Text 64"/>
          <p:cNvSpPr/>
          <p:nvPr/>
        </p:nvSpPr>
        <p:spPr>
          <a:xfrm>
            <a:off x="10463772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11</a:t>
            </a:r>
            <a:endParaRPr lang="en-US" sz="700" dirty="0"/>
          </a:p>
        </p:txBody>
      </p:sp>
      <p:sp>
        <p:nvSpPr>
          <p:cNvPr id="67" name="Shape 65"/>
          <p:cNvSpPr/>
          <p:nvPr/>
        </p:nvSpPr>
        <p:spPr>
          <a:xfrm>
            <a:off x="1105498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8" name="Text 66"/>
          <p:cNvSpPr/>
          <p:nvPr/>
        </p:nvSpPr>
        <p:spPr>
          <a:xfrm>
            <a:off x="1068922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Oct 25</a:t>
            </a:r>
            <a:endParaRPr lang="en-US" sz="700" dirty="0"/>
          </a:p>
        </p:txBody>
      </p:sp>
      <p:sp>
        <p:nvSpPr>
          <p:cNvPr id="69" name="Shape 67"/>
          <p:cNvSpPr/>
          <p:nvPr/>
        </p:nvSpPr>
        <p:spPr>
          <a:xfrm>
            <a:off x="11280438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0" name="Text 68"/>
          <p:cNvSpPr/>
          <p:nvPr/>
        </p:nvSpPr>
        <p:spPr>
          <a:xfrm>
            <a:off x="10914678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8</a:t>
            </a:r>
            <a:endParaRPr lang="en-US" sz="700" dirty="0"/>
          </a:p>
        </p:txBody>
      </p:sp>
      <p:sp>
        <p:nvSpPr>
          <p:cNvPr id="71" name="Shape 69"/>
          <p:cNvSpPr/>
          <p:nvPr/>
        </p:nvSpPr>
        <p:spPr>
          <a:xfrm>
            <a:off x="11505891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2" name="Text 70"/>
          <p:cNvSpPr/>
          <p:nvPr/>
        </p:nvSpPr>
        <p:spPr>
          <a:xfrm>
            <a:off x="11140131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Nov 22</a:t>
            </a:r>
            <a:endParaRPr lang="en-US" sz="700" dirty="0"/>
          </a:p>
        </p:txBody>
      </p:sp>
      <p:sp>
        <p:nvSpPr>
          <p:cNvPr id="73" name="Shape 71"/>
          <p:cNvSpPr/>
          <p:nvPr/>
        </p:nvSpPr>
        <p:spPr>
          <a:xfrm>
            <a:off x="11731345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74" name="Text 72"/>
          <p:cNvSpPr/>
          <p:nvPr/>
        </p:nvSpPr>
        <p:spPr>
          <a:xfrm>
            <a:off x="11365585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Dec 6</a:t>
            </a:r>
            <a:endParaRPr lang="en-US" sz="700" dirty="0"/>
          </a:p>
        </p:txBody>
      </p:sp>
      <p:sp>
        <p:nvSpPr>
          <p:cNvPr id="75" name="Text 73"/>
          <p:cNvSpPr/>
          <p:nvPr/>
        </p:nvSpPr>
        <p:spPr>
          <a:xfrm>
            <a:off x="365760" y="103327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Discovery &amp; assessment</a:t>
            </a:r>
            <a:endParaRPr lang="en-US" sz="900" dirty="0"/>
          </a:p>
        </p:txBody>
      </p:sp>
      <p:sp>
        <p:nvSpPr>
          <p:cNvPr id="76" name="Shape 74"/>
          <p:cNvSpPr/>
          <p:nvPr/>
        </p:nvSpPr>
        <p:spPr>
          <a:xfrm>
            <a:off x="3840480" y="1076274"/>
            <a:ext cx="14493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7" name="Text 75"/>
          <p:cNvSpPr/>
          <p:nvPr/>
        </p:nvSpPr>
        <p:spPr>
          <a:xfrm>
            <a:off x="365760" y="117413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Application inventory</a:t>
            </a:r>
            <a:endParaRPr lang="en-US" sz="900" dirty="0"/>
          </a:p>
        </p:txBody>
      </p:sp>
      <p:sp>
        <p:nvSpPr>
          <p:cNvPr id="78" name="Shape 76"/>
          <p:cNvSpPr/>
          <p:nvPr/>
        </p:nvSpPr>
        <p:spPr>
          <a:xfrm>
            <a:off x="3840480" y="1219859"/>
            <a:ext cx="563633" cy="49427"/>
          </a:xfrm>
          <a:prstGeom prst="roundRect">
            <a:avLst>
              <a:gd name="adj" fmla="val 55500"/>
            </a:avLst>
          </a:prstGeom>
          <a:solidFill>
            <a:srgbClr val="64748B"/>
          </a:solidFill>
          <a:ln/>
        </p:spPr>
      </p:sp>
      <p:sp>
        <p:nvSpPr>
          <p:cNvPr id="79" name="Shape 77"/>
          <p:cNvSpPr/>
          <p:nvPr/>
        </p:nvSpPr>
        <p:spPr>
          <a:xfrm>
            <a:off x="3840480" y="1219859"/>
            <a:ext cx="563633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0" name="Text 78"/>
          <p:cNvSpPr/>
          <p:nvPr/>
        </p:nvSpPr>
        <p:spPr>
          <a:xfrm>
            <a:off x="365760" y="131500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Dependency mapping</a:t>
            </a:r>
            <a:endParaRPr lang="en-US" sz="900" dirty="0"/>
          </a:p>
        </p:txBody>
      </p:sp>
      <p:sp>
        <p:nvSpPr>
          <p:cNvPr id="81" name="Shape 79"/>
          <p:cNvSpPr/>
          <p:nvPr/>
        </p:nvSpPr>
        <p:spPr>
          <a:xfrm>
            <a:off x="4243075" y="1360726"/>
            <a:ext cx="724671" cy="49427"/>
          </a:xfrm>
          <a:prstGeom prst="roundRect">
            <a:avLst>
              <a:gd name="adj" fmla="val 55500"/>
            </a:avLst>
          </a:prstGeom>
          <a:solidFill>
            <a:srgbClr val="94A3B8"/>
          </a:solidFill>
          <a:ln/>
        </p:spPr>
      </p:sp>
      <p:sp>
        <p:nvSpPr>
          <p:cNvPr id="82" name="Shape 80"/>
          <p:cNvSpPr/>
          <p:nvPr/>
        </p:nvSpPr>
        <p:spPr>
          <a:xfrm>
            <a:off x="4243075" y="1360726"/>
            <a:ext cx="724671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3" name="Text 81"/>
          <p:cNvSpPr/>
          <p:nvPr/>
        </p:nvSpPr>
        <p:spPr>
          <a:xfrm>
            <a:off x="365760" y="145587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Business criticality &amp; RTO/RPO</a:t>
            </a:r>
            <a:endParaRPr lang="en-US" sz="900" dirty="0"/>
          </a:p>
        </p:txBody>
      </p:sp>
      <p:sp>
        <p:nvSpPr>
          <p:cNvPr id="84" name="Shape 82"/>
          <p:cNvSpPr/>
          <p:nvPr/>
        </p:nvSpPr>
        <p:spPr>
          <a:xfrm>
            <a:off x="4484632" y="1501593"/>
            <a:ext cx="483114" cy="49427"/>
          </a:xfrm>
          <a:prstGeom prst="roundRect">
            <a:avLst>
              <a:gd name="adj" fmla="val 55500"/>
            </a:avLst>
          </a:prstGeom>
          <a:solidFill>
            <a:srgbClr val="64748B"/>
          </a:solidFill>
          <a:ln/>
        </p:spPr>
      </p:sp>
      <p:sp>
        <p:nvSpPr>
          <p:cNvPr id="85" name="Shape 83"/>
          <p:cNvSpPr/>
          <p:nvPr/>
        </p:nvSpPr>
        <p:spPr>
          <a:xfrm>
            <a:off x="4484632" y="1501593"/>
            <a:ext cx="483114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6" name="Text 84"/>
          <p:cNvSpPr/>
          <p:nvPr/>
        </p:nvSpPr>
        <p:spPr>
          <a:xfrm>
            <a:off x="365760" y="159674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7Rs disposition per workload</a:t>
            </a:r>
            <a:endParaRPr lang="en-US" sz="900" dirty="0"/>
          </a:p>
        </p:txBody>
      </p:sp>
      <p:sp>
        <p:nvSpPr>
          <p:cNvPr id="87" name="Shape 85"/>
          <p:cNvSpPr/>
          <p:nvPr/>
        </p:nvSpPr>
        <p:spPr>
          <a:xfrm>
            <a:off x="4887227" y="1642460"/>
            <a:ext cx="402595" cy="49427"/>
          </a:xfrm>
          <a:prstGeom prst="roundRect">
            <a:avLst>
              <a:gd name="adj" fmla="val 55500"/>
            </a:avLst>
          </a:prstGeom>
          <a:solidFill>
            <a:srgbClr val="94A3B8"/>
          </a:solidFill>
          <a:ln/>
        </p:spPr>
      </p:sp>
      <p:sp>
        <p:nvSpPr>
          <p:cNvPr id="88" name="Shape 86"/>
          <p:cNvSpPr/>
          <p:nvPr/>
        </p:nvSpPr>
        <p:spPr>
          <a:xfrm>
            <a:off x="4887227" y="1642460"/>
            <a:ext cx="402595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89" name="Text 87"/>
          <p:cNvSpPr/>
          <p:nvPr/>
        </p:nvSpPr>
        <p:spPr>
          <a:xfrm>
            <a:off x="365760" y="173760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Application dispositions agreed</a:t>
            </a:r>
            <a:endParaRPr lang="en-US" sz="900" dirty="0"/>
          </a:p>
        </p:txBody>
      </p:sp>
      <p:sp>
        <p:nvSpPr>
          <p:cNvPr id="90" name="Shape 88"/>
          <p:cNvSpPr/>
          <p:nvPr/>
        </p:nvSpPr>
        <p:spPr>
          <a:xfrm>
            <a:off x="5207527" y="1744033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91" name="Text 89"/>
          <p:cNvSpPr/>
          <p:nvPr/>
        </p:nvSpPr>
        <p:spPr>
          <a:xfrm>
            <a:off x="365760" y="187847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Landing zone &amp; foundation</a:t>
            </a:r>
            <a:endParaRPr lang="en-US" sz="900" dirty="0"/>
          </a:p>
        </p:txBody>
      </p:sp>
      <p:sp>
        <p:nvSpPr>
          <p:cNvPr id="92" name="Shape 90"/>
          <p:cNvSpPr/>
          <p:nvPr/>
        </p:nvSpPr>
        <p:spPr>
          <a:xfrm>
            <a:off x="4806708" y="1921476"/>
            <a:ext cx="1771419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3" name="Text 91"/>
          <p:cNvSpPr/>
          <p:nvPr/>
        </p:nvSpPr>
        <p:spPr>
          <a:xfrm>
            <a:off x="365760" y="201934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Account &amp; subscription structure</a:t>
            </a:r>
            <a:endParaRPr lang="en-US" sz="900" dirty="0"/>
          </a:p>
        </p:txBody>
      </p:sp>
      <p:sp>
        <p:nvSpPr>
          <p:cNvPr id="94" name="Shape 92"/>
          <p:cNvSpPr/>
          <p:nvPr/>
        </p:nvSpPr>
        <p:spPr>
          <a:xfrm>
            <a:off x="4806708" y="2065061"/>
            <a:ext cx="483114" cy="49427"/>
          </a:xfrm>
          <a:prstGeom prst="roundRect">
            <a:avLst>
              <a:gd name="adj" fmla="val 55500"/>
            </a:avLst>
          </a:prstGeom>
          <a:solidFill>
            <a:srgbClr val="0284C7"/>
          </a:solidFill>
          <a:ln/>
        </p:spPr>
      </p:sp>
      <p:sp>
        <p:nvSpPr>
          <p:cNvPr id="95" name="Shape 93"/>
          <p:cNvSpPr/>
          <p:nvPr/>
        </p:nvSpPr>
        <p:spPr>
          <a:xfrm>
            <a:off x="4806708" y="2065061"/>
            <a:ext cx="483114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6" name="Text 94"/>
          <p:cNvSpPr/>
          <p:nvPr/>
        </p:nvSpPr>
        <p:spPr>
          <a:xfrm>
            <a:off x="365760" y="216020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Network &amp; hybrid connectivity</a:t>
            </a:r>
            <a:endParaRPr lang="en-US" sz="900" dirty="0"/>
          </a:p>
        </p:txBody>
      </p:sp>
      <p:sp>
        <p:nvSpPr>
          <p:cNvPr id="97" name="Shape 95"/>
          <p:cNvSpPr/>
          <p:nvPr/>
        </p:nvSpPr>
        <p:spPr>
          <a:xfrm>
            <a:off x="5048265" y="2205928"/>
            <a:ext cx="885709" cy="49427"/>
          </a:xfrm>
          <a:prstGeom prst="roundRect">
            <a:avLst>
              <a:gd name="adj" fmla="val 55500"/>
            </a:avLst>
          </a:prstGeom>
          <a:solidFill>
            <a:srgbClr val="38BDF8"/>
          </a:solidFill>
          <a:ln/>
        </p:spPr>
      </p:sp>
      <p:sp>
        <p:nvSpPr>
          <p:cNvPr id="98" name="Shape 96"/>
          <p:cNvSpPr/>
          <p:nvPr/>
        </p:nvSpPr>
        <p:spPr>
          <a:xfrm>
            <a:off x="5048265" y="2205928"/>
            <a:ext cx="797138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99" name="Text 97"/>
          <p:cNvSpPr/>
          <p:nvPr/>
        </p:nvSpPr>
        <p:spPr>
          <a:xfrm>
            <a:off x="365760" y="230107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Identity &amp; access model</a:t>
            </a:r>
            <a:endParaRPr lang="en-US" sz="900" dirty="0"/>
          </a:p>
        </p:txBody>
      </p:sp>
      <p:sp>
        <p:nvSpPr>
          <p:cNvPr id="100" name="Shape 98"/>
          <p:cNvSpPr/>
          <p:nvPr/>
        </p:nvSpPr>
        <p:spPr>
          <a:xfrm>
            <a:off x="5289823" y="2346795"/>
            <a:ext cx="644152" cy="49427"/>
          </a:xfrm>
          <a:prstGeom prst="roundRect">
            <a:avLst>
              <a:gd name="adj" fmla="val 55500"/>
            </a:avLst>
          </a:prstGeom>
          <a:solidFill>
            <a:srgbClr val="0284C7"/>
          </a:solidFill>
          <a:ln/>
        </p:spPr>
      </p:sp>
      <p:sp>
        <p:nvSpPr>
          <p:cNvPr id="101" name="Shape 99"/>
          <p:cNvSpPr/>
          <p:nvPr/>
        </p:nvSpPr>
        <p:spPr>
          <a:xfrm>
            <a:off x="5289823" y="2346795"/>
            <a:ext cx="579737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2" name="Text 100"/>
          <p:cNvSpPr/>
          <p:nvPr/>
        </p:nvSpPr>
        <p:spPr>
          <a:xfrm>
            <a:off x="365760" y="244194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Security guardrails &amp; policy</a:t>
            </a:r>
            <a:endParaRPr lang="en-US" sz="900" dirty="0"/>
          </a:p>
        </p:txBody>
      </p:sp>
      <p:sp>
        <p:nvSpPr>
          <p:cNvPr id="103" name="Shape 101"/>
          <p:cNvSpPr/>
          <p:nvPr/>
        </p:nvSpPr>
        <p:spPr>
          <a:xfrm>
            <a:off x="5611899" y="2487662"/>
            <a:ext cx="724671" cy="49427"/>
          </a:xfrm>
          <a:prstGeom prst="roundRect">
            <a:avLst>
              <a:gd name="adj" fmla="val 55500"/>
            </a:avLst>
          </a:prstGeom>
          <a:solidFill>
            <a:srgbClr val="38BDF8"/>
          </a:solidFill>
          <a:ln/>
        </p:spPr>
      </p:sp>
      <p:sp>
        <p:nvSpPr>
          <p:cNvPr id="104" name="Shape 102"/>
          <p:cNvSpPr/>
          <p:nvPr/>
        </p:nvSpPr>
        <p:spPr>
          <a:xfrm>
            <a:off x="5611899" y="2487662"/>
            <a:ext cx="507270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5" name="Text 103"/>
          <p:cNvSpPr/>
          <p:nvPr/>
        </p:nvSpPr>
        <p:spPr>
          <a:xfrm>
            <a:off x="365760" y="258280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Logging, monitoring &amp; FinOps setup</a:t>
            </a:r>
            <a:endParaRPr lang="en-US" sz="900" dirty="0"/>
          </a:p>
        </p:txBody>
      </p:sp>
      <p:sp>
        <p:nvSpPr>
          <p:cNvPr id="106" name="Shape 104"/>
          <p:cNvSpPr/>
          <p:nvPr/>
        </p:nvSpPr>
        <p:spPr>
          <a:xfrm>
            <a:off x="5933975" y="2628529"/>
            <a:ext cx="644152" cy="49427"/>
          </a:xfrm>
          <a:prstGeom prst="roundRect">
            <a:avLst>
              <a:gd name="adj" fmla="val 55500"/>
            </a:avLst>
          </a:prstGeom>
          <a:solidFill>
            <a:srgbClr val="0284C7"/>
          </a:solidFill>
          <a:ln/>
        </p:spPr>
      </p:sp>
      <p:sp>
        <p:nvSpPr>
          <p:cNvPr id="107" name="Shape 105"/>
          <p:cNvSpPr/>
          <p:nvPr/>
        </p:nvSpPr>
        <p:spPr>
          <a:xfrm>
            <a:off x="5933975" y="2628529"/>
            <a:ext cx="322076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08" name="Text 106"/>
          <p:cNvSpPr/>
          <p:nvPr/>
        </p:nvSpPr>
        <p:spPr>
          <a:xfrm>
            <a:off x="365760" y="272367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Landing zone live</a:t>
            </a:r>
            <a:endParaRPr lang="en-US" sz="900" dirty="0"/>
          </a:p>
        </p:txBody>
      </p:sp>
      <p:sp>
        <p:nvSpPr>
          <p:cNvPr id="109" name="Shape 107"/>
          <p:cNvSpPr/>
          <p:nvPr/>
        </p:nvSpPr>
        <p:spPr>
          <a:xfrm>
            <a:off x="6495831" y="2730102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10" name="Text 108"/>
          <p:cNvSpPr/>
          <p:nvPr/>
        </p:nvSpPr>
        <p:spPr>
          <a:xfrm>
            <a:off x="365760" y="286454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Wave planning &amp; pilot</a:t>
            </a:r>
            <a:endParaRPr lang="en-US" sz="900" dirty="0"/>
          </a:p>
        </p:txBody>
      </p:sp>
      <p:sp>
        <p:nvSpPr>
          <p:cNvPr id="111" name="Shape 109"/>
          <p:cNvSpPr/>
          <p:nvPr/>
        </p:nvSpPr>
        <p:spPr>
          <a:xfrm>
            <a:off x="5450861" y="2907545"/>
            <a:ext cx="1932457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12" name="Text 110"/>
          <p:cNvSpPr/>
          <p:nvPr/>
        </p:nvSpPr>
        <p:spPr>
          <a:xfrm>
            <a:off x="365760" y="300541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grouping by dependency</a:t>
            </a:r>
            <a:endParaRPr lang="en-US" sz="900" dirty="0"/>
          </a:p>
        </p:txBody>
      </p:sp>
      <p:sp>
        <p:nvSpPr>
          <p:cNvPr id="113" name="Shape 111"/>
          <p:cNvSpPr/>
          <p:nvPr/>
        </p:nvSpPr>
        <p:spPr>
          <a:xfrm>
            <a:off x="5450861" y="3051130"/>
            <a:ext cx="563633" cy="49427"/>
          </a:xfrm>
          <a:prstGeom prst="roundRect">
            <a:avLst>
              <a:gd name="adj" fmla="val 55500"/>
            </a:avLst>
          </a:prstGeom>
          <a:solidFill>
            <a:srgbClr val="A855F7"/>
          </a:solidFill>
          <a:ln/>
        </p:spPr>
      </p:sp>
      <p:sp>
        <p:nvSpPr>
          <p:cNvPr id="114" name="Shape 112"/>
          <p:cNvSpPr/>
          <p:nvPr/>
        </p:nvSpPr>
        <p:spPr>
          <a:xfrm>
            <a:off x="5450861" y="3051130"/>
            <a:ext cx="563633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5" name="Text 113"/>
          <p:cNvSpPr/>
          <p:nvPr/>
        </p:nvSpPr>
        <p:spPr>
          <a:xfrm>
            <a:off x="365760" y="314627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Migration runbook drafted</a:t>
            </a:r>
            <a:endParaRPr lang="en-US" sz="900" dirty="0"/>
          </a:p>
        </p:txBody>
      </p:sp>
      <p:sp>
        <p:nvSpPr>
          <p:cNvPr id="116" name="Shape 114"/>
          <p:cNvSpPr/>
          <p:nvPr/>
        </p:nvSpPr>
        <p:spPr>
          <a:xfrm>
            <a:off x="6014494" y="3191997"/>
            <a:ext cx="483114" cy="49427"/>
          </a:xfrm>
          <a:prstGeom prst="roundRect">
            <a:avLst>
              <a:gd name="adj" fmla="val 55500"/>
            </a:avLst>
          </a:prstGeom>
          <a:solidFill>
            <a:srgbClr val="C084FC"/>
          </a:solidFill>
          <a:ln/>
        </p:spPr>
      </p:sp>
      <p:sp>
        <p:nvSpPr>
          <p:cNvPr id="117" name="Shape 115"/>
          <p:cNvSpPr/>
          <p:nvPr/>
        </p:nvSpPr>
        <p:spPr>
          <a:xfrm>
            <a:off x="6014494" y="3191997"/>
            <a:ext cx="289869" cy="49427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18" name="Text 116"/>
          <p:cNvSpPr/>
          <p:nvPr/>
        </p:nvSpPr>
        <p:spPr>
          <a:xfrm>
            <a:off x="365760" y="328714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Pilot wave migration</a:t>
            </a:r>
            <a:endParaRPr lang="en-US" sz="900" dirty="0"/>
          </a:p>
        </p:txBody>
      </p:sp>
      <p:sp>
        <p:nvSpPr>
          <p:cNvPr id="119" name="Shape 117"/>
          <p:cNvSpPr/>
          <p:nvPr/>
        </p:nvSpPr>
        <p:spPr>
          <a:xfrm>
            <a:off x="6578127" y="3332864"/>
            <a:ext cx="563633" cy="49427"/>
          </a:xfrm>
          <a:prstGeom prst="roundRect">
            <a:avLst>
              <a:gd name="adj" fmla="val 55500"/>
            </a:avLst>
          </a:prstGeom>
          <a:solidFill>
            <a:srgbClr val="A855F7"/>
          </a:solidFill>
          <a:ln/>
        </p:spPr>
      </p:sp>
      <p:sp>
        <p:nvSpPr>
          <p:cNvPr id="120" name="Text 118"/>
          <p:cNvSpPr/>
          <p:nvPr/>
        </p:nvSpPr>
        <p:spPr>
          <a:xfrm>
            <a:off x="365760" y="342801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Runbook revised from pilot</a:t>
            </a:r>
            <a:endParaRPr lang="en-US" sz="900" dirty="0"/>
          </a:p>
        </p:txBody>
      </p:sp>
      <p:sp>
        <p:nvSpPr>
          <p:cNvPr id="121" name="Shape 119"/>
          <p:cNvSpPr/>
          <p:nvPr/>
        </p:nvSpPr>
        <p:spPr>
          <a:xfrm>
            <a:off x="7141760" y="3473731"/>
            <a:ext cx="241557" cy="49427"/>
          </a:xfrm>
          <a:prstGeom prst="roundRect">
            <a:avLst>
              <a:gd name="adj" fmla="val 55500"/>
            </a:avLst>
          </a:prstGeom>
          <a:solidFill>
            <a:srgbClr val="C084FC"/>
          </a:solidFill>
          <a:ln/>
        </p:spPr>
      </p:sp>
      <p:sp>
        <p:nvSpPr>
          <p:cNvPr id="122" name="Text 120"/>
          <p:cNvSpPr/>
          <p:nvPr/>
        </p:nvSpPr>
        <p:spPr>
          <a:xfrm>
            <a:off x="365760" y="356887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Pilot wave complete</a:t>
            </a:r>
            <a:endParaRPr lang="en-US" sz="900" dirty="0"/>
          </a:p>
        </p:txBody>
      </p:sp>
      <p:sp>
        <p:nvSpPr>
          <p:cNvPr id="123" name="Shape 121"/>
          <p:cNvSpPr/>
          <p:nvPr/>
        </p:nvSpPr>
        <p:spPr>
          <a:xfrm>
            <a:off x="7301021" y="3575304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24" name="Text 122"/>
          <p:cNvSpPr/>
          <p:nvPr/>
        </p:nvSpPr>
        <p:spPr>
          <a:xfrm>
            <a:off x="365760" y="370974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Migration waves</a:t>
            </a:r>
            <a:endParaRPr lang="en-US" sz="900" dirty="0"/>
          </a:p>
        </p:txBody>
      </p:sp>
      <p:sp>
        <p:nvSpPr>
          <p:cNvPr id="125" name="Shape 123"/>
          <p:cNvSpPr/>
          <p:nvPr/>
        </p:nvSpPr>
        <p:spPr>
          <a:xfrm>
            <a:off x="7383317" y="3752747"/>
            <a:ext cx="2898685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26" name="Text 124"/>
          <p:cNvSpPr/>
          <p:nvPr/>
        </p:nvSpPr>
        <p:spPr>
          <a:xfrm>
            <a:off x="365760" y="385061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1 — build &amp; data sync</a:t>
            </a:r>
            <a:endParaRPr lang="en-US" sz="900" dirty="0"/>
          </a:p>
        </p:txBody>
      </p:sp>
      <p:sp>
        <p:nvSpPr>
          <p:cNvPr id="127" name="Shape 125"/>
          <p:cNvSpPr/>
          <p:nvPr/>
        </p:nvSpPr>
        <p:spPr>
          <a:xfrm>
            <a:off x="7383317" y="3896333"/>
            <a:ext cx="644152" cy="49427"/>
          </a:xfrm>
          <a:prstGeom prst="roundRect">
            <a:avLst>
              <a:gd name="adj" fmla="val 55500"/>
            </a:avLst>
          </a:prstGeom>
          <a:solidFill>
            <a:srgbClr val="7C3AED"/>
          </a:solidFill>
          <a:ln/>
        </p:spPr>
      </p:sp>
      <p:sp>
        <p:nvSpPr>
          <p:cNvPr id="128" name="Text 126"/>
          <p:cNvSpPr/>
          <p:nvPr/>
        </p:nvSpPr>
        <p:spPr>
          <a:xfrm>
            <a:off x="365760" y="399148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1 — test &amp; validate</a:t>
            </a:r>
            <a:endParaRPr lang="en-US" sz="900" dirty="0"/>
          </a:p>
        </p:txBody>
      </p:sp>
      <p:sp>
        <p:nvSpPr>
          <p:cNvPr id="129" name="Shape 127"/>
          <p:cNvSpPr/>
          <p:nvPr/>
        </p:nvSpPr>
        <p:spPr>
          <a:xfrm>
            <a:off x="7898639" y="4037200"/>
            <a:ext cx="402595" cy="49427"/>
          </a:xfrm>
          <a:prstGeom prst="roundRect">
            <a:avLst>
              <a:gd name="adj" fmla="val 55500"/>
            </a:avLst>
          </a:prstGeom>
          <a:solidFill>
            <a:srgbClr val="A78BFA"/>
          </a:solidFill>
          <a:ln/>
        </p:spPr>
      </p:sp>
      <p:sp>
        <p:nvSpPr>
          <p:cNvPr id="130" name="Text 128"/>
          <p:cNvSpPr/>
          <p:nvPr/>
        </p:nvSpPr>
        <p:spPr>
          <a:xfrm>
            <a:off x="365760" y="413234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2 — build &amp; data sync</a:t>
            </a:r>
            <a:endParaRPr lang="en-US" sz="900" dirty="0"/>
          </a:p>
        </p:txBody>
      </p:sp>
      <p:sp>
        <p:nvSpPr>
          <p:cNvPr id="131" name="Shape 129"/>
          <p:cNvSpPr/>
          <p:nvPr/>
        </p:nvSpPr>
        <p:spPr>
          <a:xfrm>
            <a:off x="8269027" y="4178067"/>
            <a:ext cx="724671" cy="49427"/>
          </a:xfrm>
          <a:prstGeom prst="roundRect">
            <a:avLst>
              <a:gd name="adj" fmla="val 55500"/>
            </a:avLst>
          </a:prstGeom>
          <a:solidFill>
            <a:srgbClr val="7C3AED"/>
          </a:solidFill>
          <a:ln/>
        </p:spPr>
      </p:sp>
      <p:sp>
        <p:nvSpPr>
          <p:cNvPr id="132" name="Text 130"/>
          <p:cNvSpPr/>
          <p:nvPr/>
        </p:nvSpPr>
        <p:spPr>
          <a:xfrm>
            <a:off x="365760" y="427321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2 — test &amp; validate</a:t>
            </a:r>
            <a:endParaRPr lang="en-US" sz="900" dirty="0"/>
          </a:p>
        </p:txBody>
      </p:sp>
      <p:sp>
        <p:nvSpPr>
          <p:cNvPr id="133" name="Shape 131"/>
          <p:cNvSpPr/>
          <p:nvPr/>
        </p:nvSpPr>
        <p:spPr>
          <a:xfrm>
            <a:off x="8864867" y="4318934"/>
            <a:ext cx="450907" cy="49427"/>
          </a:xfrm>
          <a:prstGeom prst="roundRect">
            <a:avLst>
              <a:gd name="adj" fmla="val 55500"/>
            </a:avLst>
          </a:prstGeom>
          <a:solidFill>
            <a:srgbClr val="A78BFA"/>
          </a:solidFill>
          <a:ln/>
        </p:spPr>
      </p:sp>
      <p:sp>
        <p:nvSpPr>
          <p:cNvPr id="134" name="Text 132"/>
          <p:cNvSpPr/>
          <p:nvPr/>
        </p:nvSpPr>
        <p:spPr>
          <a:xfrm>
            <a:off x="365760" y="441408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3 — build &amp; data sync</a:t>
            </a:r>
            <a:endParaRPr lang="en-US" sz="900" dirty="0"/>
          </a:p>
        </p:txBody>
      </p:sp>
      <p:sp>
        <p:nvSpPr>
          <p:cNvPr id="135" name="Shape 133"/>
          <p:cNvSpPr/>
          <p:nvPr/>
        </p:nvSpPr>
        <p:spPr>
          <a:xfrm>
            <a:off x="9235255" y="4459801"/>
            <a:ext cx="724671" cy="49427"/>
          </a:xfrm>
          <a:prstGeom prst="roundRect">
            <a:avLst>
              <a:gd name="adj" fmla="val 55500"/>
            </a:avLst>
          </a:prstGeom>
          <a:solidFill>
            <a:srgbClr val="7C3AED"/>
          </a:solidFill>
          <a:ln/>
        </p:spPr>
      </p:sp>
      <p:sp>
        <p:nvSpPr>
          <p:cNvPr id="136" name="Text 134"/>
          <p:cNvSpPr/>
          <p:nvPr/>
        </p:nvSpPr>
        <p:spPr>
          <a:xfrm>
            <a:off x="365760" y="455494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3 — test &amp; validate</a:t>
            </a:r>
            <a:endParaRPr lang="en-US" sz="900" dirty="0"/>
          </a:p>
        </p:txBody>
      </p:sp>
      <p:sp>
        <p:nvSpPr>
          <p:cNvPr id="137" name="Shape 135"/>
          <p:cNvSpPr/>
          <p:nvPr/>
        </p:nvSpPr>
        <p:spPr>
          <a:xfrm>
            <a:off x="9879407" y="4600668"/>
            <a:ext cx="402595" cy="49427"/>
          </a:xfrm>
          <a:prstGeom prst="roundRect">
            <a:avLst>
              <a:gd name="adj" fmla="val 55500"/>
            </a:avLst>
          </a:prstGeom>
          <a:solidFill>
            <a:srgbClr val="A78BFA"/>
          </a:solidFill>
          <a:ln/>
        </p:spPr>
      </p:sp>
      <p:sp>
        <p:nvSpPr>
          <p:cNvPr id="138" name="Text 136"/>
          <p:cNvSpPr/>
          <p:nvPr/>
        </p:nvSpPr>
        <p:spPr>
          <a:xfrm>
            <a:off x="365760" y="469581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Cutover &amp; hypercare</a:t>
            </a:r>
            <a:endParaRPr lang="en-US" sz="900" dirty="0"/>
          </a:p>
        </p:txBody>
      </p:sp>
      <p:sp>
        <p:nvSpPr>
          <p:cNvPr id="139" name="Shape 137"/>
          <p:cNvSpPr/>
          <p:nvPr/>
        </p:nvSpPr>
        <p:spPr>
          <a:xfrm>
            <a:off x="8269027" y="4738816"/>
            <a:ext cx="249609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40" name="Text 138"/>
          <p:cNvSpPr/>
          <p:nvPr/>
        </p:nvSpPr>
        <p:spPr>
          <a:xfrm>
            <a:off x="365760" y="4836682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1 cutover weekend</a:t>
            </a:r>
            <a:endParaRPr lang="en-US" sz="900" dirty="0"/>
          </a:p>
        </p:txBody>
      </p:sp>
      <p:sp>
        <p:nvSpPr>
          <p:cNvPr id="141" name="Shape 139"/>
          <p:cNvSpPr/>
          <p:nvPr/>
        </p:nvSpPr>
        <p:spPr>
          <a:xfrm>
            <a:off x="8301234" y="4882402"/>
            <a:ext cx="54864" cy="49427"/>
          </a:xfrm>
          <a:prstGeom prst="roundRect">
            <a:avLst>
              <a:gd name="adj" fmla="val 55500"/>
            </a:avLst>
          </a:prstGeom>
          <a:solidFill>
            <a:srgbClr val="EF4444"/>
          </a:solidFill>
          <a:ln/>
        </p:spPr>
      </p:sp>
      <p:sp>
        <p:nvSpPr>
          <p:cNvPr id="142" name="Text 140"/>
          <p:cNvSpPr/>
          <p:nvPr/>
        </p:nvSpPr>
        <p:spPr>
          <a:xfrm>
            <a:off x="365760" y="4977549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2 cutover weekend</a:t>
            </a:r>
            <a:endParaRPr lang="en-US" sz="900" dirty="0"/>
          </a:p>
        </p:txBody>
      </p:sp>
      <p:sp>
        <p:nvSpPr>
          <p:cNvPr id="143" name="Shape 141"/>
          <p:cNvSpPr/>
          <p:nvPr/>
        </p:nvSpPr>
        <p:spPr>
          <a:xfrm>
            <a:off x="9315774" y="5023269"/>
            <a:ext cx="54864" cy="49427"/>
          </a:xfrm>
          <a:prstGeom prst="roundRect">
            <a:avLst>
              <a:gd name="adj" fmla="val 55500"/>
            </a:avLst>
          </a:prstGeom>
          <a:solidFill>
            <a:srgbClr val="F87171"/>
          </a:solidFill>
          <a:ln/>
        </p:spPr>
      </p:sp>
      <p:sp>
        <p:nvSpPr>
          <p:cNvPr id="144" name="Text 142"/>
          <p:cNvSpPr/>
          <p:nvPr/>
        </p:nvSpPr>
        <p:spPr>
          <a:xfrm>
            <a:off x="365760" y="5118416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Wave 3 cutover weekend</a:t>
            </a:r>
            <a:endParaRPr lang="en-US" sz="900" dirty="0"/>
          </a:p>
        </p:txBody>
      </p:sp>
      <p:sp>
        <p:nvSpPr>
          <p:cNvPr id="145" name="Shape 143"/>
          <p:cNvSpPr/>
          <p:nvPr/>
        </p:nvSpPr>
        <p:spPr>
          <a:xfrm>
            <a:off x="10282002" y="5164136"/>
            <a:ext cx="54864" cy="49427"/>
          </a:xfrm>
          <a:prstGeom prst="roundRect">
            <a:avLst>
              <a:gd name="adj" fmla="val 55500"/>
            </a:avLst>
          </a:prstGeom>
          <a:solidFill>
            <a:srgbClr val="EF4444"/>
          </a:solidFill>
          <a:ln/>
        </p:spPr>
      </p:sp>
      <p:sp>
        <p:nvSpPr>
          <p:cNvPr id="146" name="Text 144"/>
          <p:cNvSpPr/>
          <p:nvPr/>
        </p:nvSpPr>
        <p:spPr>
          <a:xfrm>
            <a:off x="365760" y="5259283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Production cutover complete</a:t>
            </a:r>
            <a:endParaRPr lang="en-US" sz="900" dirty="0"/>
          </a:p>
        </p:txBody>
      </p:sp>
      <p:sp>
        <p:nvSpPr>
          <p:cNvPr id="147" name="Shape 145"/>
          <p:cNvSpPr/>
          <p:nvPr/>
        </p:nvSpPr>
        <p:spPr>
          <a:xfrm>
            <a:off x="10248018" y="5265708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48" name="Text 146"/>
          <p:cNvSpPr/>
          <p:nvPr/>
        </p:nvSpPr>
        <p:spPr>
          <a:xfrm>
            <a:off x="365760" y="5400150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Hypercare support</a:t>
            </a:r>
            <a:endParaRPr lang="en-US" sz="900" dirty="0"/>
          </a:p>
        </p:txBody>
      </p:sp>
      <p:sp>
        <p:nvSpPr>
          <p:cNvPr id="149" name="Shape 147"/>
          <p:cNvSpPr/>
          <p:nvPr/>
        </p:nvSpPr>
        <p:spPr>
          <a:xfrm>
            <a:off x="10330314" y="5445870"/>
            <a:ext cx="483114" cy="49427"/>
          </a:xfrm>
          <a:prstGeom prst="roundRect">
            <a:avLst>
              <a:gd name="adj" fmla="val 55500"/>
            </a:avLst>
          </a:prstGeom>
          <a:solidFill>
            <a:srgbClr val="F87171"/>
          </a:solidFill>
          <a:ln/>
        </p:spPr>
      </p:sp>
      <p:sp>
        <p:nvSpPr>
          <p:cNvPr id="150" name="Text 148"/>
          <p:cNvSpPr/>
          <p:nvPr/>
        </p:nvSpPr>
        <p:spPr>
          <a:xfrm>
            <a:off x="365760" y="5541017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Decommission &amp; optimize</a:t>
            </a:r>
            <a:endParaRPr lang="en-US" sz="900" dirty="0"/>
          </a:p>
        </p:txBody>
      </p:sp>
      <p:sp>
        <p:nvSpPr>
          <p:cNvPr id="151" name="Shape 149"/>
          <p:cNvSpPr/>
          <p:nvPr/>
        </p:nvSpPr>
        <p:spPr>
          <a:xfrm>
            <a:off x="10330314" y="5584018"/>
            <a:ext cx="1449343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152" name="Text 150"/>
          <p:cNvSpPr/>
          <p:nvPr/>
        </p:nvSpPr>
        <p:spPr>
          <a:xfrm>
            <a:off x="365760" y="5681884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Source environment shutdown</a:t>
            </a:r>
            <a:endParaRPr lang="en-US" sz="900" dirty="0"/>
          </a:p>
        </p:txBody>
      </p:sp>
      <p:sp>
        <p:nvSpPr>
          <p:cNvPr id="153" name="Shape 151"/>
          <p:cNvSpPr/>
          <p:nvPr/>
        </p:nvSpPr>
        <p:spPr>
          <a:xfrm>
            <a:off x="10523559" y="5727604"/>
            <a:ext cx="644152" cy="49427"/>
          </a:xfrm>
          <a:prstGeom prst="roundRect">
            <a:avLst>
              <a:gd name="adj" fmla="val 55500"/>
            </a:avLst>
          </a:prstGeom>
          <a:solidFill>
            <a:srgbClr val="0D9488"/>
          </a:solidFill>
          <a:ln/>
        </p:spPr>
      </p:sp>
      <p:sp>
        <p:nvSpPr>
          <p:cNvPr id="154" name="Text 152"/>
          <p:cNvSpPr/>
          <p:nvPr/>
        </p:nvSpPr>
        <p:spPr>
          <a:xfrm>
            <a:off x="365760" y="5822751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Right-sizing &amp; reserved capacity</a:t>
            </a:r>
            <a:endParaRPr lang="en-US" sz="900" dirty="0"/>
          </a:p>
        </p:txBody>
      </p:sp>
      <p:sp>
        <p:nvSpPr>
          <p:cNvPr id="155" name="Shape 153"/>
          <p:cNvSpPr/>
          <p:nvPr/>
        </p:nvSpPr>
        <p:spPr>
          <a:xfrm>
            <a:off x="10813428" y="5868471"/>
            <a:ext cx="724671" cy="49427"/>
          </a:xfrm>
          <a:prstGeom prst="roundRect">
            <a:avLst>
              <a:gd name="adj" fmla="val 55500"/>
            </a:avLst>
          </a:prstGeom>
          <a:solidFill>
            <a:srgbClr val="14B8A6"/>
          </a:solidFill>
          <a:ln/>
        </p:spPr>
      </p:sp>
      <p:sp>
        <p:nvSpPr>
          <p:cNvPr id="156" name="Text 154"/>
          <p:cNvSpPr/>
          <p:nvPr/>
        </p:nvSpPr>
        <p:spPr>
          <a:xfrm>
            <a:off x="365760" y="5963618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Data centre contract exit</a:t>
            </a:r>
            <a:endParaRPr lang="en-US" sz="900" dirty="0"/>
          </a:p>
        </p:txBody>
      </p:sp>
      <p:sp>
        <p:nvSpPr>
          <p:cNvPr id="157" name="Shape 155"/>
          <p:cNvSpPr/>
          <p:nvPr/>
        </p:nvSpPr>
        <p:spPr>
          <a:xfrm>
            <a:off x="11167712" y="6009338"/>
            <a:ext cx="611945" cy="49427"/>
          </a:xfrm>
          <a:prstGeom prst="roundRect">
            <a:avLst>
              <a:gd name="adj" fmla="val 55500"/>
            </a:avLst>
          </a:prstGeom>
          <a:solidFill>
            <a:srgbClr val="0D9488"/>
          </a:solidFill>
          <a:ln/>
        </p:spPr>
      </p:sp>
      <p:sp>
        <p:nvSpPr>
          <p:cNvPr id="158" name="Text 156"/>
          <p:cNvSpPr/>
          <p:nvPr/>
        </p:nvSpPr>
        <p:spPr>
          <a:xfrm>
            <a:off x="365760" y="6104485"/>
            <a:ext cx="3291840" cy="14086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Source estate decommissioned</a:t>
            </a:r>
            <a:endParaRPr lang="en-US" sz="900" dirty="0"/>
          </a:p>
        </p:txBody>
      </p:sp>
      <p:sp>
        <p:nvSpPr>
          <p:cNvPr id="159" name="Shape 157"/>
          <p:cNvSpPr/>
          <p:nvPr/>
        </p:nvSpPr>
        <p:spPr>
          <a:xfrm>
            <a:off x="11697360" y="611091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60" name="Text 158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4C7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Discovery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assessment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inventory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Dependency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mapping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criticality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RTO/RPO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Business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owners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2026-09-11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7Rs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disposition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workload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Application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dispositions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agreed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foundation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Account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subscription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Cloud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2026-10-01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hybrid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connectivity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Network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Identity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access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model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guardrails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policy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Security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Logging,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monitoring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FinOps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setup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Cloud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platform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Landing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zone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live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grouping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dependency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2026-11-10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drafted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2026-12-15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2027-01-19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Runbook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revised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from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2027-02-23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Pilot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180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2027-03-10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2027-04-11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2027-06-10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build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sync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Migration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team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7.6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test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validate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QA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hypercare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155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2027-05-08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2027-07-10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Wave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All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Production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cutover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complete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Hypercare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Support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Decommission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optimize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environment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shutdown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Infrastructure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2027-09-21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Right-sizing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reserved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capacity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FinOps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2027-11-22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Data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centre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contract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exit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2027-10-31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Source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estate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decommissioned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2027-12-08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