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27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Conference Production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Conference Production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498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840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592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934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7685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028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0779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122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387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1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6967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309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0060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403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3154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96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6248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590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9342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68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2435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78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552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8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8623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65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1716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8059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4810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115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7904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246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90998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7340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4091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0434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97185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3527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0027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662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3372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9715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06466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2809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09560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5902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1574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1209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365760" y="1033272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Venue &amp; dates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3840480" y="1057961"/>
            <a:ext cx="16573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1137514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Date selection &amp; sector calendar check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3840480" y="1183234"/>
            <a:ext cx="441960" cy="12802"/>
          </a:xfrm>
          <a:prstGeom prst="roundRect">
            <a:avLst>
              <a:gd name="adj" fmla="val 214279"/>
            </a:avLst>
          </a:prstGeom>
          <a:solidFill>
            <a:srgbClr val="64748B"/>
          </a:solidFill>
          <a:ln/>
        </p:spPr>
      </p:sp>
      <p:sp>
        <p:nvSpPr>
          <p:cNvPr id="59" name="Shape 57"/>
          <p:cNvSpPr/>
          <p:nvPr/>
        </p:nvSpPr>
        <p:spPr>
          <a:xfrm>
            <a:off x="3840480" y="1183234"/>
            <a:ext cx="44196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1241755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Venue search &amp; site visits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4171950" y="1287475"/>
            <a:ext cx="773430" cy="12802"/>
          </a:xfrm>
          <a:prstGeom prst="roundRect">
            <a:avLst>
              <a:gd name="adj" fmla="val 214279"/>
            </a:avLst>
          </a:prstGeom>
          <a:solidFill>
            <a:srgbClr val="94A3B8"/>
          </a:solidFill>
          <a:ln/>
        </p:spPr>
      </p:sp>
      <p:sp>
        <p:nvSpPr>
          <p:cNvPr id="62" name="Shape 60"/>
          <p:cNvSpPr/>
          <p:nvPr/>
        </p:nvSpPr>
        <p:spPr>
          <a:xfrm>
            <a:off x="4171950" y="1287475"/>
            <a:ext cx="77343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1345997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Venue contract &amp; deposit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4901184" y="1391717"/>
            <a:ext cx="552450" cy="12802"/>
          </a:xfrm>
          <a:prstGeom prst="roundRect">
            <a:avLst>
              <a:gd name="adj" fmla="val 214279"/>
            </a:avLst>
          </a:prstGeom>
          <a:solidFill>
            <a:srgbClr val="64748B"/>
          </a:solidFill>
          <a:ln/>
        </p:spPr>
      </p:sp>
      <p:sp>
        <p:nvSpPr>
          <p:cNvPr id="65" name="Shape 63"/>
          <p:cNvSpPr/>
          <p:nvPr/>
        </p:nvSpPr>
        <p:spPr>
          <a:xfrm>
            <a:off x="4901184" y="1391717"/>
            <a:ext cx="55245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1450238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Venue contracted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5371338" y="143835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1554480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Hotel room block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5497830" y="1600200"/>
            <a:ext cx="441960" cy="12802"/>
          </a:xfrm>
          <a:prstGeom prst="roundRect">
            <a:avLst>
              <a:gd name="adj" fmla="val 214279"/>
            </a:avLst>
          </a:prstGeom>
          <a:solidFill>
            <a:srgbClr val="94A3B8"/>
          </a:solidFill>
          <a:ln/>
        </p:spPr>
      </p:sp>
      <p:sp>
        <p:nvSpPr>
          <p:cNvPr id="70" name="Shape 68"/>
          <p:cNvSpPr/>
          <p:nvPr/>
        </p:nvSpPr>
        <p:spPr>
          <a:xfrm>
            <a:off x="5497830" y="1600200"/>
            <a:ext cx="44196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658722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Call for papers &amp; programme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166360" y="1683410"/>
            <a:ext cx="38671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1762963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Themes &amp; track structure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5166360" y="1808683"/>
            <a:ext cx="552450" cy="12802"/>
          </a:xfrm>
          <a:prstGeom prst="roundRect">
            <a:avLst>
              <a:gd name="adj" fmla="val 214279"/>
            </a:avLst>
          </a:prstGeom>
          <a:solidFill>
            <a:srgbClr val="2563EB"/>
          </a:solidFill>
          <a:ln/>
        </p:spPr>
      </p:sp>
      <p:sp>
        <p:nvSpPr>
          <p:cNvPr id="75" name="Shape 73"/>
          <p:cNvSpPr/>
          <p:nvPr/>
        </p:nvSpPr>
        <p:spPr>
          <a:xfrm>
            <a:off x="5166360" y="1808683"/>
            <a:ext cx="55245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1867205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Call for papers open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5747004" y="1855318"/>
            <a:ext cx="164592" cy="164592"/>
          </a:xfrm>
          <a:prstGeom prst="diamond">
            <a:avLst/>
          </a:prstGeom>
          <a:solidFill>
            <a:srgbClr val="3B82F6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1971446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Submission period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5829300" y="2017166"/>
            <a:ext cx="1657350" cy="12802"/>
          </a:xfrm>
          <a:prstGeom prst="roundRect">
            <a:avLst>
              <a:gd name="adj" fmla="val 214279"/>
            </a:avLst>
          </a:prstGeom>
          <a:solidFill>
            <a:srgbClr val="2563EB"/>
          </a:solidFill>
          <a:ln/>
        </p:spPr>
      </p:sp>
      <p:sp>
        <p:nvSpPr>
          <p:cNvPr id="80" name="Shape 78"/>
          <p:cNvSpPr/>
          <p:nvPr/>
        </p:nvSpPr>
        <p:spPr>
          <a:xfrm>
            <a:off x="5829300" y="2017166"/>
            <a:ext cx="165735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2075688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Submission deadline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7404354" y="2063801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2179930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Review &amp; scoring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7486650" y="2225650"/>
            <a:ext cx="773430" cy="12802"/>
          </a:xfrm>
          <a:prstGeom prst="roundRect">
            <a:avLst>
              <a:gd name="adj" fmla="val 214279"/>
            </a:avLst>
          </a:prstGeom>
          <a:solidFill>
            <a:srgbClr val="3B82F6"/>
          </a:solidFill>
          <a:ln/>
        </p:spPr>
      </p:sp>
      <p:sp>
        <p:nvSpPr>
          <p:cNvPr id="85" name="Shape 83"/>
          <p:cNvSpPr/>
          <p:nvPr/>
        </p:nvSpPr>
        <p:spPr>
          <a:xfrm>
            <a:off x="7486650" y="2225650"/>
            <a:ext cx="309372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2284171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Selection &amp; notifications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8215884" y="2329891"/>
            <a:ext cx="441960" cy="12802"/>
          </a:xfrm>
          <a:prstGeom prst="roundRect">
            <a:avLst>
              <a:gd name="adj" fmla="val 214279"/>
            </a:avLst>
          </a:prstGeom>
          <a:solidFill>
            <a:srgbClr val="2563EB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2388413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Agenda build &amp; session timing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591550" y="2434133"/>
            <a:ext cx="441960" cy="12802"/>
          </a:xfrm>
          <a:prstGeom prst="roundRect">
            <a:avLst>
              <a:gd name="adj" fmla="val 214279"/>
            </a:avLst>
          </a:prstGeom>
          <a:solidFill>
            <a:srgbClr val="3B82F6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2492654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Agenda published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8951214" y="248076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2596896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Speakers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4724400" y="2621585"/>
            <a:ext cx="629793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2701138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Keynote invitations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724400" y="2746858"/>
            <a:ext cx="994410" cy="12802"/>
          </a:xfrm>
          <a:prstGeom prst="roundRect">
            <a:avLst>
              <a:gd name="adj" fmla="val 214279"/>
            </a:avLst>
          </a:prstGeom>
          <a:solidFill>
            <a:srgbClr val="A855F7"/>
          </a:solidFill>
          <a:ln/>
        </p:spPr>
      </p:sp>
      <p:sp>
        <p:nvSpPr>
          <p:cNvPr id="96" name="Shape 94"/>
          <p:cNvSpPr/>
          <p:nvPr/>
        </p:nvSpPr>
        <p:spPr>
          <a:xfrm>
            <a:off x="4724400" y="2746858"/>
            <a:ext cx="99441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2805379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Keynotes confirmed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5702808" y="279349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2909621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Speaker agreements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8657844" y="2955341"/>
            <a:ext cx="773430" cy="12802"/>
          </a:xfrm>
          <a:prstGeom prst="roundRect">
            <a:avLst>
              <a:gd name="adj" fmla="val 214279"/>
            </a:avLst>
          </a:prstGeom>
          <a:solidFill>
            <a:srgbClr val="C084FC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3013862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Speaker travel &amp; accommodation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9144000" y="3059582"/>
            <a:ext cx="1104900" cy="12802"/>
          </a:xfrm>
          <a:prstGeom prst="roundRect">
            <a:avLst>
              <a:gd name="adj" fmla="val 214279"/>
            </a:avLst>
          </a:prstGeom>
          <a:solidFill>
            <a:srgbClr val="A855F7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3118104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Speaker briefings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9917430" y="3163824"/>
            <a:ext cx="662940" cy="12802"/>
          </a:xfrm>
          <a:prstGeom prst="roundRect">
            <a:avLst>
              <a:gd name="adj" fmla="val 214279"/>
            </a:avLst>
          </a:prstGeom>
          <a:solidFill>
            <a:srgbClr val="C084FC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3222346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Slide deadline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10608564" y="3210458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3326587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Speaker rehearsals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10735056" y="3372307"/>
            <a:ext cx="287274" cy="12802"/>
          </a:xfrm>
          <a:prstGeom prst="roundRect">
            <a:avLst>
              <a:gd name="adj" fmla="val 214279"/>
            </a:avLst>
          </a:prstGeom>
          <a:solidFill>
            <a:srgbClr val="A855F7"/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3430829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Sponsorship &amp; exhibition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4834890" y="3455518"/>
            <a:ext cx="55245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1" name="Text 109"/>
          <p:cNvSpPr/>
          <p:nvPr/>
        </p:nvSpPr>
        <p:spPr>
          <a:xfrm>
            <a:off x="365760" y="3535070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Prospectus &amp; tier pricing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4834890" y="3580790"/>
            <a:ext cx="662940" cy="12802"/>
          </a:xfrm>
          <a:prstGeom prst="roundRect">
            <a:avLst>
              <a:gd name="adj" fmla="val 214279"/>
            </a:avLst>
          </a:prstGeom>
          <a:solidFill>
            <a:srgbClr val="0D9488"/>
          </a:solidFill>
          <a:ln/>
        </p:spPr>
      </p:sp>
      <p:sp>
        <p:nvSpPr>
          <p:cNvPr id="113" name="Shape 111"/>
          <p:cNvSpPr/>
          <p:nvPr/>
        </p:nvSpPr>
        <p:spPr>
          <a:xfrm>
            <a:off x="4834890" y="3580790"/>
            <a:ext cx="66294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3639312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outreach &amp; renewals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5497830" y="3685032"/>
            <a:ext cx="3093720" cy="12802"/>
          </a:xfrm>
          <a:prstGeom prst="roundRect">
            <a:avLst>
              <a:gd name="adj" fmla="val 214279"/>
            </a:avLst>
          </a:prstGeom>
          <a:solidFill>
            <a:srgbClr val="14B8A6"/>
          </a:solidFill>
          <a:ln/>
        </p:spPr>
      </p:sp>
      <p:sp>
        <p:nvSpPr>
          <p:cNvPr id="116" name="Shape 114"/>
          <p:cNvSpPr/>
          <p:nvPr/>
        </p:nvSpPr>
        <p:spPr>
          <a:xfrm>
            <a:off x="5497830" y="3685032"/>
            <a:ext cx="1701546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3743554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contracting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6271260" y="3789274"/>
            <a:ext cx="2651760" cy="12802"/>
          </a:xfrm>
          <a:prstGeom prst="roundRect">
            <a:avLst>
              <a:gd name="adj" fmla="val 214279"/>
            </a:avLst>
          </a:prstGeom>
          <a:solidFill>
            <a:srgbClr val="0D9488"/>
          </a:solidFill>
          <a:ln/>
        </p:spPr>
      </p:sp>
      <p:sp>
        <p:nvSpPr>
          <p:cNvPr id="119" name="Shape 117"/>
          <p:cNvSpPr/>
          <p:nvPr/>
        </p:nvSpPr>
        <p:spPr>
          <a:xfrm>
            <a:off x="6271260" y="3789274"/>
            <a:ext cx="1060704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847795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Sponsorship target hit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8951214" y="383590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952037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Exhibitor floor plan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9033510" y="3997757"/>
            <a:ext cx="662940" cy="12802"/>
          </a:xfrm>
          <a:prstGeom prst="roundRect">
            <a:avLst>
              <a:gd name="adj" fmla="val 214279"/>
            </a:avLst>
          </a:prstGeom>
          <a:solidFill>
            <a:srgbClr val="14B8A6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4056278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Sponsor deliverable collection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9475470" y="4101998"/>
            <a:ext cx="883920" cy="12802"/>
          </a:xfrm>
          <a:prstGeom prst="roundRect">
            <a:avLst>
              <a:gd name="adj" fmla="val 214279"/>
            </a:avLst>
          </a:prstGeom>
          <a:solidFill>
            <a:srgbClr val="0D9488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4160520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Registration &amp; marketing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6050280" y="4185209"/>
            <a:ext cx="49720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4264762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Ticketing platform build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6050280" y="4310482"/>
            <a:ext cx="662940" cy="12802"/>
          </a:xfrm>
          <a:prstGeom prst="roundRect">
            <a:avLst>
              <a:gd name="adj" fmla="val 214279"/>
            </a:avLst>
          </a:prstGeom>
          <a:solidFill>
            <a:srgbClr val="DB2777"/>
          </a:solidFill>
          <a:ln/>
        </p:spPr>
      </p:sp>
      <p:sp>
        <p:nvSpPr>
          <p:cNvPr id="130" name="Shape 128"/>
          <p:cNvSpPr/>
          <p:nvPr/>
        </p:nvSpPr>
        <p:spPr>
          <a:xfrm>
            <a:off x="6050280" y="4310482"/>
            <a:ext cx="662940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4369003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Early-bird tier open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6757416" y="4414723"/>
            <a:ext cx="1325880" cy="12802"/>
          </a:xfrm>
          <a:prstGeom prst="roundRect">
            <a:avLst>
              <a:gd name="adj" fmla="val 214279"/>
            </a:avLst>
          </a:prstGeom>
          <a:solidFill>
            <a:srgbClr val="F472B6"/>
          </a:solidFill>
          <a:ln/>
        </p:spPr>
      </p:sp>
      <p:sp>
        <p:nvSpPr>
          <p:cNvPr id="133" name="Shape 131"/>
          <p:cNvSpPr/>
          <p:nvPr/>
        </p:nvSpPr>
        <p:spPr>
          <a:xfrm>
            <a:off x="6757416" y="4414723"/>
            <a:ext cx="795528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473245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campaign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6757416" y="4518965"/>
            <a:ext cx="994410" cy="12802"/>
          </a:xfrm>
          <a:prstGeom prst="roundRect">
            <a:avLst>
              <a:gd name="adj" fmla="val 214279"/>
            </a:avLst>
          </a:prstGeom>
          <a:solidFill>
            <a:srgbClr val="DB2777"/>
          </a:solidFill>
          <a:ln/>
        </p:spPr>
      </p:sp>
      <p:sp>
        <p:nvSpPr>
          <p:cNvPr id="136" name="Shape 134"/>
          <p:cNvSpPr/>
          <p:nvPr/>
        </p:nvSpPr>
        <p:spPr>
          <a:xfrm>
            <a:off x="6757416" y="4518965"/>
            <a:ext cx="696087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4577486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Early-bird closes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9061704" y="4565599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39" name="Text 137"/>
          <p:cNvSpPr/>
          <p:nvPr/>
        </p:nvSpPr>
        <p:spPr>
          <a:xfrm>
            <a:off x="365760" y="4681728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Standard tier &amp; email waves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9144000" y="4727448"/>
            <a:ext cx="1325880" cy="12802"/>
          </a:xfrm>
          <a:prstGeom prst="roundRect">
            <a:avLst>
              <a:gd name="adj" fmla="val 214279"/>
            </a:avLst>
          </a:prstGeom>
          <a:solidFill>
            <a:srgbClr val="F472B6"/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4785970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Late tier &amp; final push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10469880" y="4831690"/>
            <a:ext cx="486156" cy="12802"/>
          </a:xfrm>
          <a:prstGeom prst="roundRect">
            <a:avLst>
              <a:gd name="adj" fmla="val 214279"/>
            </a:avLst>
          </a:prstGeom>
          <a:solidFill>
            <a:srgbClr val="DB2777"/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4890211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Delegate joining instructions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10690860" y="4935931"/>
            <a:ext cx="265176" cy="12802"/>
          </a:xfrm>
          <a:prstGeom prst="roundRect">
            <a:avLst>
              <a:gd name="adj" fmla="val 214279"/>
            </a:avLst>
          </a:prstGeom>
          <a:solidFill>
            <a:srgbClr val="F472B6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4994453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Production &amp; run of show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8923020" y="5019142"/>
            <a:ext cx="28727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5098694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AV &amp; staging brief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8923020" y="5144414"/>
            <a:ext cx="773430" cy="12802"/>
          </a:xfrm>
          <a:prstGeom prst="roundRect">
            <a:avLst>
              <a:gd name="adj" fmla="val 214279"/>
            </a:avLst>
          </a:prstGeom>
          <a:solidFill>
            <a:srgbClr val="F59E0B"/>
          </a:solidFill>
          <a:ln/>
        </p:spPr>
      </p:sp>
      <p:sp>
        <p:nvSpPr>
          <p:cNvPr id="149" name="Shape 147"/>
          <p:cNvSpPr/>
          <p:nvPr/>
        </p:nvSpPr>
        <p:spPr>
          <a:xfrm>
            <a:off x="8923020" y="5144414"/>
            <a:ext cx="232029" cy="1280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5202936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Room specs per track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9630156" y="5248656"/>
            <a:ext cx="552450" cy="12802"/>
          </a:xfrm>
          <a:prstGeom prst="roundRect">
            <a:avLst>
              <a:gd name="adj" fmla="val 214279"/>
            </a:avLst>
          </a:prstGeom>
          <a:solidFill>
            <a:srgbClr val="FBBF24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307178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Signage, print &amp; badges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10027920" y="5352898"/>
            <a:ext cx="773430" cy="12802"/>
          </a:xfrm>
          <a:prstGeom prst="roundRect">
            <a:avLst>
              <a:gd name="adj" fmla="val 214279"/>
            </a:avLst>
          </a:prstGeom>
          <a:solidFill>
            <a:srgbClr val="F59E0B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411419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Crew &amp; volunteer briefings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10580370" y="5457139"/>
            <a:ext cx="441960" cy="12802"/>
          </a:xfrm>
          <a:prstGeom prst="roundRect">
            <a:avLst>
              <a:gd name="adj" fmla="val 214279"/>
            </a:avLst>
          </a:prstGeom>
          <a:solidFill>
            <a:srgbClr val="FBBF24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515661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Run of show finalised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0911840" y="5561381"/>
            <a:ext cx="110490" cy="12802"/>
          </a:xfrm>
          <a:prstGeom prst="roundRect">
            <a:avLst>
              <a:gd name="adj" fmla="val 214279"/>
            </a:avLst>
          </a:prstGeom>
          <a:solidFill>
            <a:srgbClr val="F59E0B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5619902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&amp; venue set-up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11022330" y="5665622"/>
            <a:ext cx="54864" cy="12802"/>
          </a:xfrm>
          <a:prstGeom prst="roundRect">
            <a:avLst>
              <a:gd name="adj" fmla="val 214279"/>
            </a:avLst>
          </a:prstGeom>
          <a:solidFill>
            <a:srgbClr val="FBBF24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5724144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Doors open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10984230" y="571225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828386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Conference days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11066526" y="5874106"/>
            <a:ext cx="66294" cy="12802"/>
          </a:xfrm>
          <a:prstGeom prst="roundRect">
            <a:avLst>
              <a:gd name="adj" fmla="val 214279"/>
            </a:avLst>
          </a:prstGeom>
          <a:solidFill>
            <a:srgbClr val="EF4444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932627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Derig &amp; venue handback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11132820" y="5978347"/>
            <a:ext cx="54864" cy="12802"/>
          </a:xfrm>
          <a:prstGeom prst="roundRect">
            <a:avLst>
              <a:gd name="adj" fmla="val 214279"/>
            </a:avLst>
          </a:prstGeom>
          <a:solidFill>
            <a:srgbClr val="F87171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6036869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Delegate survey &amp; sponsor reports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1154918" y="6082589"/>
            <a:ext cx="441960" cy="12802"/>
          </a:xfrm>
          <a:prstGeom prst="roundRect">
            <a:avLst>
              <a:gd name="adj" fmla="val 214279"/>
            </a:avLst>
          </a:prstGeom>
          <a:solidFill>
            <a:srgbClr val="F59E0B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6141110"/>
            <a:ext cx="3291840" cy="1042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Debrief &amp; next-year dates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1464290" y="6186830"/>
            <a:ext cx="220980" cy="12802"/>
          </a:xfrm>
          <a:prstGeom prst="roundRect">
            <a:avLst>
              <a:gd name="adj" fmla="val 214279"/>
            </a:avLst>
          </a:prstGeom>
          <a:solidFill>
            <a:srgbClr val="FBBF24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calendar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visits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deposit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Hotel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papers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Themes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papers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deadline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notifications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Agenda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Agenda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Keynote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invitations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Keynotes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accommodation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Slide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deadline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Prospectus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outreach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renewals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Exhibitor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floor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Ticketing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Early-bird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Early-bird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Delegate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badges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volunteer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Doors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Conference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Derig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handback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Delegate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Debrief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next-year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2026-07-24T04:16:57Z</dcterms:created>
  <dcterms:modified xsi:type="dcterms:W3CDTF">2026-07-24T04:16:57Z</dcterms:modified>
</cp:coreProperties>
</file>