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A3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Crop Planting &amp; Harvest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Crop Planting &amp; Harvest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08472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71896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32896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96320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57320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20744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81744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45168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506168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69592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530592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94016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555016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18440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579440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2864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603864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67288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628289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91713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652713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16137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677137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40561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701561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64985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725985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89409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75040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1383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774833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38257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799257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62681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823681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87105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84810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81153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872530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35954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896954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860378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921378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884802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945802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909226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970226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933650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994650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958074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1019074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982498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1043498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1006922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1067922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1031346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1092347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1055771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1116771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1080195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1141195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1104619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1165619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1129043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Text 67"/>
          <p:cNvSpPr/>
          <p:nvPr/>
        </p:nvSpPr>
        <p:spPr>
          <a:xfrm>
            <a:off x="365760" y="103327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Winter planning, agronomy &amp; inputs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3840480" y="1060132"/>
            <a:ext cx="174457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1" name="Text 69"/>
          <p:cNvSpPr/>
          <p:nvPr/>
        </p:nvSpPr>
        <p:spPr>
          <a:xfrm>
            <a:off x="365760" y="114185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Field-by-field cropping plan &amp; rotation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3840480" y="1187577"/>
            <a:ext cx="523374" cy="17145"/>
          </a:xfrm>
          <a:prstGeom prst="roundRect">
            <a:avLst>
              <a:gd name="adj" fmla="val 160000"/>
            </a:avLst>
          </a:prstGeom>
          <a:solidFill>
            <a:srgbClr val="64748B"/>
          </a:solidFill>
          <a:ln/>
        </p:spPr>
      </p:sp>
      <p:sp>
        <p:nvSpPr>
          <p:cNvPr id="73" name="Shape 71"/>
          <p:cNvSpPr/>
          <p:nvPr/>
        </p:nvSpPr>
        <p:spPr>
          <a:xfrm>
            <a:off x="3840480" y="1187577"/>
            <a:ext cx="523374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4" name="Text 72"/>
          <p:cNvSpPr/>
          <p:nvPr/>
        </p:nvSpPr>
        <p:spPr>
          <a:xfrm>
            <a:off x="365760" y="125044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Soil sampling, nutrient &amp; pH results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4014938" y="1296162"/>
            <a:ext cx="610603" cy="17145"/>
          </a:xfrm>
          <a:prstGeom prst="roundRect">
            <a:avLst>
              <a:gd name="adj" fmla="val 160000"/>
            </a:avLst>
          </a:prstGeom>
          <a:solidFill>
            <a:srgbClr val="94A3B8"/>
          </a:solidFill>
          <a:ln/>
        </p:spPr>
      </p:sp>
      <p:sp>
        <p:nvSpPr>
          <p:cNvPr id="76" name="Shape 74"/>
          <p:cNvSpPr/>
          <p:nvPr/>
        </p:nvSpPr>
        <p:spPr>
          <a:xfrm>
            <a:off x="4014938" y="1296162"/>
            <a:ext cx="610603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7" name="Text 75"/>
          <p:cNvSpPr/>
          <p:nvPr/>
        </p:nvSpPr>
        <p:spPr>
          <a:xfrm>
            <a:off x="365760" y="135902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Machinery service, calibration &amp; spare parts</a:t>
            </a:r>
            <a:endParaRPr lang="en-US" sz="900" dirty="0"/>
          </a:p>
        </p:txBody>
      </p:sp>
      <p:sp>
        <p:nvSpPr>
          <p:cNvPr id="78" name="Shape 76"/>
          <p:cNvSpPr/>
          <p:nvPr/>
        </p:nvSpPr>
        <p:spPr>
          <a:xfrm>
            <a:off x="4363854" y="1404747"/>
            <a:ext cx="872289" cy="17145"/>
          </a:xfrm>
          <a:prstGeom prst="roundRect">
            <a:avLst>
              <a:gd name="adj" fmla="val 160000"/>
            </a:avLst>
          </a:prstGeom>
          <a:solidFill>
            <a:srgbClr val="64748B"/>
          </a:solidFill>
          <a:ln/>
        </p:spPr>
      </p:sp>
      <p:sp>
        <p:nvSpPr>
          <p:cNvPr id="79" name="Shape 77"/>
          <p:cNvSpPr/>
          <p:nvPr/>
        </p:nvSpPr>
        <p:spPr>
          <a:xfrm>
            <a:off x="4363854" y="1404747"/>
            <a:ext cx="872289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0" name="Text 78"/>
          <p:cNvSpPr/>
          <p:nvPr/>
        </p:nvSpPr>
        <p:spPr>
          <a:xfrm>
            <a:off x="365760" y="146761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Seed, fertiliser &amp; chemical ordering</a:t>
            </a:r>
            <a:endParaRPr lang="en-US" sz="900" dirty="0"/>
          </a:p>
        </p:txBody>
      </p:sp>
      <p:sp>
        <p:nvSpPr>
          <p:cNvPr id="81" name="Shape 79"/>
          <p:cNvSpPr/>
          <p:nvPr/>
        </p:nvSpPr>
        <p:spPr>
          <a:xfrm>
            <a:off x="4538312" y="1513332"/>
            <a:ext cx="697832" cy="17145"/>
          </a:xfrm>
          <a:prstGeom prst="roundRect">
            <a:avLst>
              <a:gd name="adj" fmla="val 160000"/>
            </a:avLst>
          </a:prstGeom>
          <a:solidFill>
            <a:srgbClr val="94A3B8"/>
          </a:solidFill>
          <a:ln/>
        </p:spPr>
      </p:sp>
      <p:sp>
        <p:nvSpPr>
          <p:cNvPr id="82" name="Shape 80"/>
          <p:cNvSpPr/>
          <p:nvPr/>
        </p:nvSpPr>
        <p:spPr>
          <a:xfrm>
            <a:off x="4538312" y="1513332"/>
            <a:ext cx="697832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3" name="Text 81"/>
          <p:cNvSpPr/>
          <p:nvPr/>
        </p:nvSpPr>
        <p:spPr>
          <a:xfrm>
            <a:off x="365760" y="157619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Labour and contractor bookings for the season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4799998" y="1621917"/>
            <a:ext cx="610603" cy="17145"/>
          </a:xfrm>
          <a:prstGeom prst="roundRect">
            <a:avLst>
              <a:gd name="adj" fmla="val 160000"/>
            </a:avLst>
          </a:prstGeom>
          <a:solidFill>
            <a:srgbClr val="64748B"/>
          </a:solidFill>
          <a:ln/>
        </p:spPr>
      </p:sp>
      <p:sp>
        <p:nvSpPr>
          <p:cNvPr id="85" name="Shape 83"/>
          <p:cNvSpPr/>
          <p:nvPr/>
        </p:nvSpPr>
        <p:spPr>
          <a:xfrm>
            <a:off x="4799998" y="1621917"/>
            <a:ext cx="549542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6" name="Text 84"/>
          <p:cNvSpPr/>
          <p:nvPr/>
        </p:nvSpPr>
        <p:spPr>
          <a:xfrm>
            <a:off x="365760" y="168478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Inputs delivered and stored on farm</a:t>
            </a:r>
            <a:endParaRPr lang="en-US" sz="900" dirty="0"/>
          </a:p>
        </p:txBody>
      </p:sp>
      <p:sp>
        <p:nvSpPr>
          <p:cNvPr id="87" name="Shape 85"/>
          <p:cNvSpPr/>
          <p:nvPr/>
        </p:nvSpPr>
        <p:spPr>
          <a:xfrm>
            <a:off x="5415534" y="167506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88" name="Text 86"/>
          <p:cNvSpPr/>
          <p:nvPr/>
        </p:nvSpPr>
        <p:spPr>
          <a:xfrm>
            <a:off x="365760" y="179336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Seedbed preparation &amp; planting window</a:t>
            </a:r>
            <a:endParaRPr lang="en-US" sz="900" dirty="0"/>
          </a:p>
        </p:txBody>
      </p:sp>
      <p:sp>
        <p:nvSpPr>
          <p:cNvPr id="89" name="Shape 87"/>
          <p:cNvSpPr/>
          <p:nvPr/>
        </p:nvSpPr>
        <p:spPr>
          <a:xfrm>
            <a:off x="5497830" y="1820227"/>
            <a:ext cx="130843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90" name="Text 88"/>
          <p:cNvSpPr/>
          <p:nvPr/>
        </p:nvSpPr>
        <p:spPr>
          <a:xfrm>
            <a:off x="365760" y="190195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Soil temperature &amp; moisture monitoring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5497830" y="1947672"/>
            <a:ext cx="610603" cy="17145"/>
          </a:xfrm>
          <a:prstGeom prst="roundRect">
            <a:avLst>
              <a:gd name="adj" fmla="val 160000"/>
            </a:avLst>
          </a:prstGeom>
          <a:solidFill>
            <a:srgbClr val="B45309"/>
          </a:solidFill>
          <a:ln/>
        </p:spPr>
      </p:sp>
      <p:sp>
        <p:nvSpPr>
          <p:cNvPr id="92" name="Shape 90"/>
          <p:cNvSpPr/>
          <p:nvPr/>
        </p:nvSpPr>
        <p:spPr>
          <a:xfrm>
            <a:off x="5497830" y="1947672"/>
            <a:ext cx="610603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3" name="Text 91"/>
          <p:cNvSpPr/>
          <p:nvPr/>
        </p:nvSpPr>
        <p:spPr>
          <a:xfrm>
            <a:off x="365760" y="201053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Primary cultivation &amp; seedbed preparation</a:t>
            </a:r>
            <a:endParaRPr lang="en-US" sz="900" dirty="0"/>
          </a:p>
        </p:txBody>
      </p:sp>
      <p:sp>
        <p:nvSpPr>
          <p:cNvPr id="94" name="Shape 92"/>
          <p:cNvSpPr/>
          <p:nvPr/>
        </p:nvSpPr>
        <p:spPr>
          <a:xfrm>
            <a:off x="5672288" y="2056257"/>
            <a:ext cx="523374" cy="17145"/>
          </a:xfrm>
          <a:prstGeom prst="roundRect">
            <a:avLst>
              <a:gd name="adj" fmla="val 160000"/>
            </a:avLst>
          </a:prstGeom>
          <a:solidFill>
            <a:srgbClr val="F59E0B"/>
          </a:solidFill>
          <a:ln/>
        </p:spPr>
      </p:sp>
      <p:sp>
        <p:nvSpPr>
          <p:cNvPr id="95" name="Shape 93"/>
          <p:cNvSpPr/>
          <p:nvPr/>
        </p:nvSpPr>
        <p:spPr>
          <a:xfrm>
            <a:off x="5672288" y="2056257"/>
            <a:ext cx="418699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6" name="Text 94"/>
          <p:cNvSpPr/>
          <p:nvPr/>
        </p:nvSpPr>
        <p:spPr>
          <a:xfrm>
            <a:off x="365760" y="211912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Planting window opens</a:t>
            </a:r>
            <a:endParaRPr lang="en-US" sz="900" dirty="0"/>
          </a:p>
        </p:txBody>
      </p:sp>
      <p:sp>
        <p:nvSpPr>
          <p:cNvPr id="97" name="Shape 95"/>
          <p:cNvSpPr/>
          <p:nvPr/>
        </p:nvSpPr>
        <p:spPr>
          <a:xfrm>
            <a:off x="6026137" y="2109407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98" name="Text 96"/>
          <p:cNvSpPr/>
          <p:nvPr/>
        </p:nvSpPr>
        <p:spPr>
          <a:xfrm>
            <a:off x="365760" y="222770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Pre-emergence herbicide &amp; starter fertiliser</a:t>
            </a:r>
            <a:endParaRPr lang="en-US" sz="900" dirty="0"/>
          </a:p>
        </p:txBody>
      </p:sp>
      <p:sp>
        <p:nvSpPr>
          <p:cNvPr id="99" name="Shape 97"/>
          <p:cNvSpPr/>
          <p:nvPr/>
        </p:nvSpPr>
        <p:spPr>
          <a:xfrm>
            <a:off x="6073541" y="2273427"/>
            <a:ext cx="209349" cy="17145"/>
          </a:xfrm>
          <a:prstGeom prst="roundRect">
            <a:avLst>
              <a:gd name="adj" fmla="val 160000"/>
            </a:avLst>
          </a:prstGeom>
          <a:solidFill>
            <a:srgbClr val="B45309"/>
          </a:solidFill>
          <a:ln/>
        </p:spPr>
      </p:sp>
      <p:sp>
        <p:nvSpPr>
          <p:cNvPr id="100" name="Shape 98"/>
          <p:cNvSpPr/>
          <p:nvPr/>
        </p:nvSpPr>
        <p:spPr>
          <a:xfrm>
            <a:off x="6073541" y="2273427"/>
            <a:ext cx="62805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1" name="Text 99"/>
          <p:cNvSpPr/>
          <p:nvPr/>
        </p:nvSpPr>
        <p:spPr>
          <a:xfrm>
            <a:off x="365760" y="233629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Drilling — early fields</a:t>
            </a:r>
            <a:endParaRPr lang="en-US" sz="900" dirty="0"/>
          </a:p>
        </p:txBody>
      </p:sp>
      <p:sp>
        <p:nvSpPr>
          <p:cNvPr id="102" name="Shape 100"/>
          <p:cNvSpPr/>
          <p:nvPr/>
        </p:nvSpPr>
        <p:spPr>
          <a:xfrm>
            <a:off x="6108433" y="2382012"/>
            <a:ext cx="244241" cy="17145"/>
          </a:xfrm>
          <a:prstGeom prst="roundRect">
            <a:avLst>
              <a:gd name="adj" fmla="val 160000"/>
            </a:avLst>
          </a:prstGeom>
          <a:solidFill>
            <a:srgbClr val="F59E0B"/>
          </a:solidFill>
          <a:ln/>
        </p:spPr>
      </p:sp>
      <p:sp>
        <p:nvSpPr>
          <p:cNvPr id="103" name="Shape 101"/>
          <p:cNvSpPr/>
          <p:nvPr/>
        </p:nvSpPr>
        <p:spPr>
          <a:xfrm>
            <a:off x="6108433" y="2382012"/>
            <a:ext cx="48848" cy="17145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4" name="Text 102"/>
          <p:cNvSpPr/>
          <p:nvPr/>
        </p:nvSpPr>
        <p:spPr>
          <a:xfrm>
            <a:off x="365760" y="244487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Drilling — main block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6317782" y="2490597"/>
            <a:ext cx="314024" cy="17145"/>
          </a:xfrm>
          <a:prstGeom prst="roundRect">
            <a:avLst>
              <a:gd name="adj" fmla="val 160000"/>
            </a:avLst>
          </a:prstGeom>
          <a:solidFill>
            <a:srgbClr val="B45309"/>
          </a:solidFill>
          <a:ln/>
        </p:spPr>
      </p:sp>
      <p:sp>
        <p:nvSpPr>
          <p:cNvPr id="106" name="Text 104"/>
          <p:cNvSpPr/>
          <p:nvPr/>
        </p:nvSpPr>
        <p:spPr>
          <a:xfrm>
            <a:off x="365760" y="255346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Drilling — late and wet fields</a:t>
            </a:r>
            <a:endParaRPr lang="en-US" sz="900" dirty="0"/>
          </a:p>
        </p:txBody>
      </p:sp>
      <p:sp>
        <p:nvSpPr>
          <p:cNvPr id="107" name="Shape 105"/>
          <p:cNvSpPr/>
          <p:nvPr/>
        </p:nvSpPr>
        <p:spPr>
          <a:xfrm>
            <a:off x="6596915" y="2599182"/>
            <a:ext cx="209349" cy="17145"/>
          </a:xfrm>
          <a:prstGeom prst="roundRect">
            <a:avLst>
              <a:gd name="adj" fmla="val 160000"/>
            </a:avLst>
          </a:prstGeom>
          <a:solidFill>
            <a:srgbClr val="F59E0B"/>
          </a:solidFill>
          <a:ln/>
        </p:spPr>
      </p:sp>
      <p:sp>
        <p:nvSpPr>
          <p:cNvPr id="108" name="Text 106"/>
          <p:cNvSpPr/>
          <p:nvPr/>
        </p:nvSpPr>
        <p:spPr>
          <a:xfrm>
            <a:off x="365760" y="266204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Drilling complete</a:t>
            </a:r>
            <a:endParaRPr lang="en-US" sz="900" dirty="0"/>
          </a:p>
        </p:txBody>
      </p:sp>
      <p:sp>
        <p:nvSpPr>
          <p:cNvPr id="109" name="Shape 107"/>
          <p:cNvSpPr/>
          <p:nvPr/>
        </p:nvSpPr>
        <p:spPr>
          <a:xfrm>
            <a:off x="6723968" y="265233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10" name="Text 108"/>
          <p:cNvSpPr/>
          <p:nvPr/>
        </p:nvSpPr>
        <p:spPr>
          <a:xfrm>
            <a:off x="365760" y="277063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Emergence &amp; crop growth stages</a:t>
            </a:r>
            <a:endParaRPr lang="en-US" sz="900" dirty="0"/>
          </a:p>
        </p:txBody>
      </p:sp>
      <p:sp>
        <p:nvSpPr>
          <p:cNvPr id="111" name="Shape 109"/>
          <p:cNvSpPr/>
          <p:nvPr/>
        </p:nvSpPr>
        <p:spPr>
          <a:xfrm>
            <a:off x="6806264" y="2797493"/>
            <a:ext cx="279132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12" name="Text 110"/>
          <p:cNvSpPr/>
          <p:nvPr/>
        </p:nvSpPr>
        <p:spPr>
          <a:xfrm>
            <a:off x="365760" y="287921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Emergence counts &amp; establishment assessment</a:t>
            </a:r>
            <a:endParaRPr lang="en-US" sz="900" dirty="0"/>
          </a:p>
        </p:txBody>
      </p:sp>
      <p:sp>
        <p:nvSpPr>
          <p:cNvPr id="113" name="Shape 111"/>
          <p:cNvSpPr/>
          <p:nvPr/>
        </p:nvSpPr>
        <p:spPr>
          <a:xfrm>
            <a:off x="6806264" y="2924937"/>
            <a:ext cx="348916" cy="17145"/>
          </a:xfrm>
          <a:prstGeom prst="roundRect">
            <a:avLst>
              <a:gd name="adj" fmla="val 160000"/>
            </a:avLst>
          </a:prstGeom>
          <a:solidFill>
            <a:srgbClr val="16A34A"/>
          </a:solidFill>
          <a:ln/>
        </p:spPr>
      </p:sp>
      <p:sp>
        <p:nvSpPr>
          <p:cNvPr id="114" name="Text 112"/>
          <p:cNvSpPr/>
          <p:nvPr/>
        </p:nvSpPr>
        <p:spPr>
          <a:xfrm>
            <a:off x="365760" y="298780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Tillering and early vegetative growth</a:t>
            </a:r>
            <a:endParaRPr lang="en-US" sz="900" dirty="0"/>
          </a:p>
        </p:txBody>
      </p:sp>
      <p:sp>
        <p:nvSpPr>
          <p:cNvPr id="115" name="Shape 113"/>
          <p:cNvSpPr/>
          <p:nvPr/>
        </p:nvSpPr>
        <p:spPr>
          <a:xfrm>
            <a:off x="7155180" y="3033522"/>
            <a:ext cx="785061" cy="17145"/>
          </a:xfrm>
          <a:prstGeom prst="roundRect">
            <a:avLst>
              <a:gd name="adj" fmla="val 160000"/>
            </a:avLst>
          </a:prstGeom>
          <a:solidFill>
            <a:srgbClr val="4ADE80"/>
          </a:solidFill>
          <a:ln/>
        </p:spPr>
      </p:sp>
      <p:sp>
        <p:nvSpPr>
          <p:cNvPr id="116" name="Text 114"/>
          <p:cNvSpPr/>
          <p:nvPr/>
        </p:nvSpPr>
        <p:spPr>
          <a:xfrm>
            <a:off x="365760" y="309638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Stem extension &amp; canopy closure</a:t>
            </a:r>
            <a:endParaRPr lang="en-US" sz="900" dirty="0"/>
          </a:p>
        </p:txBody>
      </p:sp>
      <p:sp>
        <p:nvSpPr>
          <p:cNvPr id="117" name="Shape 115"/>
          <p:cNvSpPr/>
          <p:nvPr/>
        </p:nvSpPr>
        <p:spPr>
          <a:xfrm>
            <a:off x="7940241" y="3142107"/>
            <a:ext cx="697832" cy="17145"/>
          </a:xfrm>
          <a:prstGeom prst="roundRect">
            <a:avLst>
              <a:gd name="adj" fmla="val 160000"/>
            </a:avLst>
          </a:prstGeom>
          <a:solidFill>
            <a:srgbClr val="16A34A"/>
          </a:solidFill>
          <a:ln/>
        </p:spPr>
      </p:sp>
      <p:sp>
        <p:nvSpPr>
          <p:cNvPr id="118" name="Text 116"/>
          <p:cNvSpPr/>
          <p:nvPr/>
        </p:nvSpPr>
        <p:spPr>
          <a:xfrm>
            <a:off x="365760" y="320497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Flowering and grain fill</a:t>
            </a:r>
            <a:endParaRPr lang="en-US" sz="900" dirty="0"/>
          </a:p>
        </p:txBody>
      </p:sp>
      <p:sp>
        <p:nvSpPr>
          <p:cNvPr id="119" name="Shape 117"/>
          <p:cNvSpPr/>
          <p:nvPr/>
        </p:nvSpPr>
        <p:spPr>
          <a:xfrm>
            <a:off x="8638072" y="3250692"/>
            <a:ext cx="959518" cy="17145"/>
          </a:xfrm>
          <a:prstGeom prst="roundRect">
            <a:avLst>
              <a:gd name="adj" fmla="val 160000"/>
            </a:avLst>
          </a:prstGeom>
          <a:solidFill>
            <a:srgbClr val="4ADE80"/>
          </a:solidFill>
          <a:ln/>
        </p:spPr>
      </p:sp>
      <p:sp>
        <p:nvSpPr>
          <p:cNvPr id="120" name="Text 118"/>
          <p:cNvSpPr/>
          <p:nvPr/>
        </p:nvSpPr>
        <p:spPr>
          <a:xfrm>
            <a:off x="365760" y="331355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Weekly crop walking &amp; pest scouting</a:t>
            </a:r>
            <a:endParaRPr lang="en-US" sz="900" dirty="0"/>
          </a:p>
        </p:txBody>
      </p:sp>
      <p:sp>
        <p:nvSpPr>
          <p:cNvPr id="121" name="Shape 119"/>
          <p:cNvSpPr/>
          <p:nvPr/>
        </p:nvSpPr>
        <p:spPr>
          <a:xfrm>
            <a:off x="6893493" y="3359277"/>
            <a:ext cx="2704097" cy="17145"/>
          </a:xfrm>
          <a:prstGeom prst="roundRect">
            <a:avLst>
              <a:gd name="adj" fmla="val 160000"/>
            </a:avLst>
          </a:prstGeom>
          <a:solidFill>
            <a:srgbClr val="16A34A"/>
          </a:solidFill>
          <a:ln/>
        </p:spPr>
      </p:sp>
      <p:sp>
        <p:nvSpPr>
          <p:cNvPr id="122" name="Text 120"/>
          <p:cNvSpPr/>
          <p:nvPr/>
        </p:nvSpPr>
        <p:spPr>
          <a:xfrm>
            <a:off x="365760" y="342214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Irrigation scheduling from soil moisture probes</a:t>
            </a:r>
            <a:endParaRPr lang="en-US" sz="900" dirty="0"/>
          </a:p>
        </p:txBody>
      </p:sp>
      <p:sp>
        <p:nvSpPr>
          <p:cNvPr id="123" name="Shape 121"/>
          <p:cNvSpPr/>
          <p:nvPr/>
        </p:nvSpPr>
        <p:spPr>
          <a:xfrm>
            <a:off x="7329638" y="3467862"/>
            <a:ext cx="2093495" cy="17145"/>
          </a:xfrm>
          <a:prstGeom prst="roundRect">
            <a:avLst>
              <a:gd name="adj" fmla="val 160000"/>
            </a:avLst>
          </a:prstGeom>
          <a:solidFill>
            <a:srgbClr val="4ADE80"/>
          </a:solidFill>
          <a:ln/>
        </p:spPr>
      </p:sp>
      <p:sp>
        <p:nvSpPr>
          <p:cNvPr id="124" name="Text 122"/>
          <p:cNvSpPr/>
          <p:nvPr/>
        </p:nvSpPr>
        <p:spPr>
          <a:xfrm>
            <a:off x="365760" y="353072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Spray &amp; nutrition programme</a:t>
            </a:r>
            <a:endParaRPr lang="en-US" sz="900" dirty="0"/>
          </a:p>
        </p:txBody>
      </p:sp>
      <p:sp>
        <p:nvSpPr>
          <p:cNvPr id="125" name="Shape 123"/>
          <p:cNvSpPr/>
          <p:nvPr/>
        </p:nvSpPr>
        <p:spPr>
          <a:xfrm>
            <a:off x="7155180" y="3557588"/>
            <a:ext cx="261686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26" name="Text 124"/>
          <p:cNvSpPr/>
          <p:nvPr/>
        </p:nvSpPr>
        <p:spPr>
          <a:xfrm>
            <a:off x="365760" y="363931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Post-emergence herbicide at early tillering</a:t>
            </a:r>
            <a:endParaRPr lang="en-US" sz="900" dirty="0"/>
          </a:p>
        </p:txBody>
      </p:sp>
      <p:sp>
        <p:nvSpPr>
          <p:cNvPr id="127" name="Shape 125"/>
          <p:cNvSpPr/>
          <p:nvPr/>
        </p:nvSpPr>
        <p:spPr>
          <a:xfrm>
            <a:off x="7329638" y="3685032"/>
            <a:ext cx="174458" cy="17145"/>
          </a:xfrm>
          <a:prstGeom prst="roundRect">
            <a:avLst>
              <a:gd name="adj" fmla="val 160000"/>
            </a:avLst>
          </a:prstGeom>
          <a:solidFill>
            <a:srgbClr val="0891B2"/>
          </a:solidFill>
          <a:ln/>
        </p:spPr>
      </p:sp>
      <p:sp>
        <p:nvSpPr>
          <p:cNvPr id="128" name="Text 126"/>
          <p:cNvSpPr/>
          <p:nvPr/>
        </p:nvSpPr>
        <p:spPr>
          <a:xfrm>
            <a:off x="365760" y="374789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First nitrogen split</a:t>
            </a:r>
            <a:endParaRPr lang="en-US" sz="900" dirty="0"/>
          </a:p>
        </p:txBody>
      </p:sp>
      <p:sp>
        <p:nvSpPr>
          <p:cNvPr id="129" name="Shape 127"/>
          <p:cNvSpPr/>
          <p:nvPr/>
        </p:nvSpPr>
        <p:spPr>
          <a:xfrm>
            <a:off x="7504096" y="3793617"/>
            <a:ext cx="139566" cy="17145"/>
          </a:xfrm>
          <a:prstGeom prst="roundRect">
            <a:avLst>
              <a:gd name="adj" fmla="val 160000"/>
            </a:avLst>
          </a:prstGeom>
          <a:solidFill>
            <a:srgbClr val="22D3EE"/>
          </a:solidFill>
          <a:ln/>
        </p:spPr>
      </p:sp>
      <p:sp>
        <p:nvSpPr>
          <p:cNvPr id="130" name="Text 128"/>
          <p:cNvSpPr/>
          <p:nvPr/>
        </p:nvSpPr>
        <p:spPr>
          <a:xfrm>
            <a:off x="365760" y="385648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T1 fungicide at stem extension</a:t>
            </a:r>
            <a:endParaRPr lang="en-US" sz="900" dirty="0"/>
          </a:p>
        </p:txBody>
      </p:sp>
      <p:sp>
        <p:nvSpPr>
          <p:cNvPr id="131" name="Shape 129"/>
          <p:cNvSpPr/>
          <p:nvPr/>
        </p:nvSpPr>
        <p:spPr>
          <a:xfrm>
            <a:off x="8027469" y="3902202"/>
            <a:ext cx="139566" cy="17145"/>
          </a:xfrm>
          <a:prstGeom prst="roundRect">
            <a:avLst>
              <a:gd name="adj" fmla="val 160000"/>
            </a:avLst>
          </a:prstGeom>
          <a:solidFill>
            <a:srgbClr val="0891B2"/>
          </a:solidFill>
          <a:ln/>
        </p:spPr>
      </p:sp>
      <p:sp>
        <p:nvSpPr>
          <p:cNvPr id="132" name="Text 130"/>
          <p:cNvSpPr/>
          <p:nvPr/>
        </p:nvSpPr>
        <p:spPr>
          <a:xfrm>
            <a:off x="365760" y="396506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Second nitrogen split &amp; trace elements</a:t>
            </a:r>
            <a:endParaRPr lang="en-US" sz="900" dirty="0"/>
          </a:p>
        </p:txBody>
      </p:sp>
      <p:sp>
        <p:nvSpPr>
          <p:cNvPr id="133" name="Shape 131"/>
          <p:cNvSpPr/>
          <p:nvPr/>
        </p:nvSpPr>
        <p:spPr>
          <a:xfrm>
            <a:off x="8201927" y="4010787"/>
            <a:ext cx="139566" cy="17145"/>
          </a:xfrm>
          <a:prstGeom prst="roundRect">
            <a:avLst>
              <a:gd name="adj" fmla="val 160000"/>
            </a:avLst>
          </a:prstGeom>
          <a:solidFill>
            <a:srgbClr val="22D3EE"/>
          </a:solidFill>
          <a:ln/>
        </p:spPr>
      </p:sp>
      <p:sp>
        <p:nvSpPr>
          <p:cNvPr id="134" name="Text 132"/>
          <p:cNvSpPr/>
          <p:nvPr/>
        </p:nvSpPr>
        <p:spPr>
          <a:xfrm>
            <a:off x="365760" y="407365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T2 flag leaf fungicide</a:t>
            </a:r>
            <a:endParaRPr lang="en-US" sz="900" dirty="0"/>
          </a:p>
        </p:txBody>
      </p:sp>
      <p:sp>
        <p:nvSpPr>
          <p:cNvPr id="135" name="Shape 133"/>
          <p:cNvSpPr/>
          <p:nvPr/>
        </p:nvSpPr>
        <p:spPr>
          <a:xfrm>
            <a:off x="8515952" y="4119372"/>
            <a:ext cx="139566" cy="17145"/>
          </a:xfrm>
          <a:prstGeom prst="roundRect">
            <a:avLst>
              <a:gd name="adj" fmla="val 160000"/>
            </a:avLst>
          </a:prstGeom>
          <a:solidFill>
            <a:srgbClr val="0891B2"/>
          </a:solidFill>
          <a:ln/>
        </p:spPr>
      </p:sp>
      <p:sp>
        <p:nvSpPr>
          <p:cNvPr id="136" name="Text 134"/>
          <p:cNvSpPr/>
          <p:nvPr/>
        </p:nvSpPr>
        <p:spPr>
          <a:xfrm>
            <a:off x="365760" y="418223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T3 ear spray at flowering</a:t>
            </a:r>
            <a:endParaRPr lang="en-US" sz="900" dirty="0"/>
          </a:p>
        </p:txBody>
      </p:sp>
      <p:sp>
        <p:nvSpPr>
          <p:cNvPr id="137" name="Shape 135"/>
          <p:cNvSpPr/>
          <p:nvPr/>
        </p:nvSpPr>
        <p:spPr>
          <a:xfrm>
            <a:off x="8812530" y="4227957"/>
            <a:ext cx="139566" cy="17145"/>
          </a:xfrm>
          <a:prstGeom prst="roundRect">
            <a:avLst>
              <a:gd name="adj" fmla="val 160000"/>
            </a:avLst>
          </a:prstGeom>
          <a:solidFill>
            <a:srgbClr val="22D3EE"/>
          </a:solidFill>
          <a:ln/>
        </p:spPr>
      </p:sp>
      <p:sp>
        <p:nvSpPr>
          <p:cNvPr id="138" name="Text 136"/>
          <p:cNvSpPr/>
          <p:nvPr/>
        </p:nvSpPr>
        <p:spPr>
          <a:xfrm>
            <a:off x="365760" y="429082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Spray programme complete</a:t>
            </a:r>
            <a:endParaRPr lang="en-US" sz="900" dirty="0"/>
          </a:p>
        </p:txBody>
      </p:sp>
      <p:sp>
        <p:nvSpPr>
          <p:cNvPr id="139" name="Shape 137"/>
          <p:cNvSpPr/>
          <p:nvPr/>
        </p:nvSpPr>
        <p:spPr>
          <a:xfrm>
            <a:off x="9515295" y="4281107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40" name="Text 138"/>
          <p:cNvSpPr/>
          <p:nvPr/>
        </p:nvSpPr>
        <p:spPr>
          <a:xfrm>
            <a:off x="365760" y="439940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Harvest &amp; field logistics</a:t>
            </a:r>
            <a:endParaRPr lang="en-US" sz="900" dirty="0"/>
          </a:p>
        </p:txBody>
      </p:sp>
      <p:sp>
        <p:nvSpPr>
          <p:cNvPr id="141" name="Shape 139"/>
          <p:cNvSpPr/>
          <p:nvPr/>
        </p:nvSpPr>
        <p:spPr>
          <a:xfrm>
            <a:off x="9423133" y="4426268"/>
            <a:ext cx="139566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42" name="Text 140"/>
          <p:cNvSpPr/>
          <p:nvPr/>
        </p:nvSpPr>
        <p:spPr>
          <a:xfrm>
            <a:off x="365760" y="450799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Combine, trailer &amp; cart fleet readiness</a:t>
            </a:r>
            <a:endParaRPr lang="en-US" sz="900" dirty="0"/>
          </a:p>
        </p:txBody>
      </p:sp>
      <p:sp>
        <p:nvSpPr>
          <p:cNvPr id="143" name="Shape 141"/>
          <p:cNvSpPr/>
          <p:nvPr/>
        </p:nvSpPr>
        <p:spPr>
          <a:xfrm>
            <a:off x="9423133" y="4553712"/>
            <a:ext cx="261687" cy="17145"/>
          </a:xfrm>
          <a:prstGeom prst="roundRect">
            <a:avLst>
              <a:gd name="adj" fmla="val 160000"/>
            </a:avLst>
          </a:prstGeom>
          <a:solidFill>
            <a:srgbClr val="D97706"/>
          </a:solidFill>
          <a:ln/>
        </p:spPr>
      </p:sp>
      <p:sp>
        <p:nvSpPr>
          <p:cNvPr id="144" name="Text 142"/>
          <p:cNvSpPr/>
          <p:nvPr/>
        </p:nvSpPr>
        <p:spPr>
          <a:xfrm>
            <a:off x="365760" y="461657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Grain moisture testing &amp; harvest readiness</a:t>
            </a:r>
            <a:endParaRPr lang="en-US" sz="900" dirty="0"/>
          </a:p>
        </p:txBody>
      </p:sp>
      <p:sp>
        <p:nvSpPr>
          <p:cNvPr id="145" name="Shape 143"/>
          <p:cNvSpPr/>
          <p:nvPr/>
        </p:nvSpPr>
        <p:spPr>
          <a:xfrm>
            <a:off x="9597591" y="4662297"/>
            <a:ext cx="261687" cy="17145"/>
          </a:xfrm>
          <a:prstGeom prst="roundRect">
            <a:avLst>
              <a:gd name="adj" fmla="val 160000"/>
            </a:avLst>
          </a:prstGeom>
          <a:solidFill>
            <a:srgbClr val="F59E0B"/>
          </a:solidFill>
          <a:ln/>
        </p:spPr>
      </p:sp>
      <p:sp>
        <p:nvSpPr>
          <p:cNvPr id="146" name="Text 144"/>
          <p:cNvSpPr/>
          <p:nvPr/>
        </p:nvSpPr>
        <p:spPr>
          <a:xfrm>
            <a:off x="365760" y="472516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Harvest window opens at target moisture</a:t>
            </a:r>
            <a:endParaRPr lang="en-US" sz="900" dirty="0"/>
          </a:p>
        </p:txBody>
      </p:sp>
      <p:sp>
        <p:nvSpPr>
          <p:cNvPr id="147" name="Shape 145"/>
          <p:cNvSpPr/>
          <p:nvPr/>
        </p:nvSpPr>
        <p:spPr>
          <a:xfrm>
            <a:off x="9776981" y="4715447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148" name="Text 146"/>
          <p:cNvSpPr/>
          <p:nvPr/>
        </p:nvSpPr>
        <p:spPr>
          <a:xfrm>
            <a:off x="365760" y="483374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Harvest — early fields</a:t>
            </a:r>
            <a:endParaRPr lang="en-US" sz="900" dirty="0"/>
          </a:p>
        </p:txBody>
      </p:sp>
      <p:sp>
        <p:nvSpPr>
          <p:cNvPr id="149" name="Shape 147"/>
          <p:cNvSpPr/>
          <p:nvPr/>
        </p:nvSpPr>
        <p:spPr>
          <a:xfrm>
            <a:off x="9859277" y="4879467"/>
            <a:ext cx="209349" cy="17145"/>
          </a:xfrm>
          <a:prstGeom prst="roundRect">
            <a:avLst>
              <a:gd name="adj" fmla="val 160000"/>
            </a:avLst>
          </a:prstGeom>
          <a:solidFill>
            <a:srgbClr val="D97706"/>
          </a:solidFill>
          <a:ln/>
        </p:spPr>
      </p:sp>
      <p:sp>
        <p:nvSpPr>
          <p:cNvPr id="150" name="Text 148"/>
          <p:cNvSpPr/>
          <p:nvPr/>
        </p:nvSpPr>
        <p:spPr>
          <a:xfrm>
            <a:off x="365760" y="494233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Grain carting &amp; weighbridge logistics</a:t>
            </a:r>
            <a:endParaRPr lang="en-US" sz="900" dirty="0"/>
          </a:p>
        </p:txBody>
      </p:sp>
      <p:sp>
        <p:nvSpPr>
          <p:cNvPr id="151" name="Shape 149"/>
          <p:cNvSpPr/>
          <p:nvPr/>
        </p:nvSpPr>
        <p:spPr>
          <a:xfrm>
            <a:off x="9859277" y="4988052"/>
            <a:ext cx="785061" cy="17145"/>
          </a:xfrm>
          <a:prstGeom prst="roundRect">
            <a:avLst>
              <a:gd name="adj" fmla="val 160000"/>
            </a:avLst>
          </a:prstGeom>
          <a:solidFill>
            <a:srgbClr val="F59E0B"/>
          </a:solidFill>
          <a:ln/>
        </p:spPr>
      </p:sp>
      <p:sp>
        <p:nvSpPr>
          <p:cNvPr id="152" name="Text 150"/>
          <p:cNvSpPr/>
          <p:nvPr/>
        </p:nvSpPr>
        <p:spPr>
          <a:xfrm>
            <a:off x="365760" y="505091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Harvest — main block</a:t>
            </a:r>
            <a:endParaRPr lang="en-US" sz="900" dirty="0"/>
          </a:p>
        </p:txBody>
      </p:sp>
      <p:sp>
        <p:nvSpPr>
          <p:cNvPr id="153" name="Shape 151"/>
          <p:cNvSpPr/>
          <p:nvPr/>
        </p:nvSpPr>
        <p:spPr>
          <a:xfrm>
            <a:off x="10033735" y="5096637"/>
            <a:ext cx="348916" cy="17145"/>
          </a:xfrm>
          <a:prstGeom prst="roundRect">
            <a:avLst>
              <a:gd name="adj" fmla="val 160000"/>
            </a:avLst>
          </a:prstGeom>
          <a:solidFill>
            <a:srgbClr val="D97706"/>
          </a:solidFill>
          <a:ln/>
        </p:spPr>
      </p:sp>
      <p:sp>
        <p:nvSpPr>
          <p:cNvPr id="154" name="Text 152"/>
          <p:cNvSpPr/>
          <p:nvPr/>
        </p:nvSpPr>
        <p:spPr>
          <a:xfrm>
            <a:off x="365760" y="515950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Harvest — late fields</a:t>
            </a:r>
            <a:endParaRPr lang="en-US" sz="900" dirty="0"/>
          </a:p>
        </p:txBody>
      </p:sp>
      <p:sp>
        <p:nvSpPr>
          <p:cNvPr id="155" name="Shape 153"/>
          <p:cNvSpPr/>
          <p:nvPr/>
        </p:nvSpPr>
        <p:spPr>
          <a:xfrm>
            <a:off x="10347759" y="5205222"/>
            <a:ext cx="261687" cy="17145"/>
          </a:xfrm>
          <a:prstGeom prst="roundRect">
            <a:avLst>
              <a:gd name="adj" fmla="val 160000"/>
            </a:avLst>
          </a:prstGeom>
          <a:solidFill>
            <a:srgbClr val="F59E0B"/>
          </a:solidFill>
          <a:ln/>
        </p:spPr>
      </p:sp>
      <p:sp>
        <p:nvSpPr>
          <p:cNvPr id="156" name="Text 154"/>
          <p:cNvSpPr/>
          <p:nvPr/>
        </p:nvSpPr>
        <p:spPr>
          <a:xfrm>
            <a:off x="365760" y="526808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Harvest complete</a:t>
            </a:r>
            <a:endParaRPr lang="en-US" sz="900" dirty="0"/>
          </a:p>
        </p:txBody>
      </p:sp>
      <p:sp>
        <p:nvSpPr>
          <p:cNvPr id="157" name="Shape 155"/>
          <p:cNvSpPr/>
          <p:nvPr/>
        </p:nvSpPr>
        <p:spPr>
          <a:xfrm>
            <a:off x="10562042" y="525837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58" name="Text 156"/>
          <p:cNvSpPr/>
          <p:nvPr/>
        </p:nvSpPr>
        <p:spPr>
          <a:xfrm>
            <a:off x="365760" y="537667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Drying, storage &amp; post-harvest</a:t>
            </a:r>
            <a:endParaRPr lang="en-US" sz="900" dirty="0"/>
          </a:p>
        </p:txBody>
      </p:sp>
      <p:sp>
        <p:nvSpPr>
          <p:cNvPr id="159" name="Shape 157"/>
          <p:cNvSpPr/>
          <p:nvPr/>
        </p:nvSpPr>
        <p:spPr>
          <a:xfrm>
            <a:off x="9859277" y="5403533"/>
            <a:ext cx="191903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60" name="Text 158"/>
          <p:cNvSpPr/>
          <p:nvPr/>
        </p:nvSpPr>
        <p:spPr>
          <a:xfrm>
            <a:off x="365760" y="548525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Continuous drier throughput &amp; moisture control</a:t>
            </a:r>
            <a:endParaRPr lang="en-US" sz="900" dirty="0"/>
          </a:p>
        </p:txBody>
      </p:sp>
      <p:sp>
        <p:nvSpPr>
          <p:cNvPr id="161" name="Shape 159"/>
          <p:cNvSpPr/>
          <p:nvPr/>
        </p:nvSpPr>
        <p:spPr>
          <a:xfrm>
            <a:off x="9859277" y="5530977"/>
            <a:ext cx="872289" cy="17145"/>
          </a:xfrm>
          <a:prstGeom prst="roundRect">
            <a:avLst>
              <a:gd name="adj" fmla="val 160000"/>
            </a:avLst>
          </a:prstGeom>
          <a:solidFill>
            <a:srgbClr val="7C3AED"/>
          </a:solidFill>
          <a:ln/>
        </p:spPr>
      </p:sp>
      <p:sp>
        <p:nvSpPr>
          <p:cNvPr id="162" name="Text 160"/>
          <p:cNvSpPr/>
          <p:nvPr/>
        </p:nvSpPr>
        <p:spPr>
          <a:xfrm>
            <a:off x="365760" y="559384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Store filling, aeration &amp; temperature monitoring</a:t>
            </a:r>
            <a:endParaRPr lang="en-US" sz="900" dirty="0"/>
          </a:p>
        </p:txBody>
      </p:sp>
      <p:sp>
        <p:nvSpPr>
          <p:cNvPr id="163" name="Shape 161"/>
          <p:cNvSpPr/>
          <p:nvPr/>
        </p:nvSpPr>
        <p:spPr>
          <a:xfrm>
            <a:off x="10033735" y="5639562"/>
            <a:ext cx="1046747" cy="17145"/>
          </a:xfrm>
          <a:prstGeom prst="roundRect">
            <a:avLst>
              <a:gd name="adj" fmla="val 160000"/>
            </a:avLst>
          </a:prstGeom>
          <a:solidFill>
            <a:srgbClr val="A78BFA"/>
          </a:solidFill>
          <a:ln/>
        </p:spPr>
      </p:sp>
      <p:sp>
        <p:nvSpPr>
          <p:cNvPr id="164" name="Text 162"/>
          <p:cNvSpPr/>
          <p:nvPr/>
        </p:nvSpPr>
        <p:spPr>
          <a:xfrm>
            <a:off x="365760" y="570242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Grain sampling, grading &amp; assurance records</a:t>
            </a:r>
            <a:endParaRPr lang="en-US" sz="900" dirty="0"/>
          </a:p>
        </p:txBody>
      </p:sp>
      <p:sp>
        <p:nvSpPr>
          <p:cNvPr id="165" name="Shape 163"/>
          <p:cNvSpPr/>
          <p:nvPr/>
        </p:nvSpPr>
        <p:spPr>
          <a:xfrm>
            <a:off x="10469880" y="5748147"/>
            <a:ext cx="523374" cy="17145"/>
          </a:xfrm>
          <a:prstGeom prst="roundRect">
            <a:avLst>
              <a:gd name="adj" fmla="val 160000"/>
            </a:avLst>
          </a:prstGeom>
          <a:solidFill>
            <a:srgbClr val="7C3AED"/>
          </a:solidFill>
          <a:ln/>
        </p:spPr>
      </p:sp>
      <p:sp>
        <p:nvSpPr>
          <p:cNvPr id="166" name="Text 164"/>
          <p:cNvSpPr/>
          <p:nvPr/>
        </p:nvSpPr>
        <p:spPr>
          <a:xfrm>
            <a:off x="365760" y="581101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Contract deliveries &amp; haulage out</a:t>
            </a:r>
            <a:endParaRPr lang="en-US" sz="900" dirty="0"/>
          </a:p>
        </p:txBody>
      </p:sp>
      <p:sp>
        <p:nvSpPr>
          <p:cNvPr id="167" name="Shape 165"/>
          <p:cNvSpPr/>
          <p:nvPr/>
        </p:nvSpPr>
        <p:spPr>
          <a:xfrm>
            <a:off x="10731567" y="5856732"/>
            <a:ext cx="785061" cy="17145"/>
          </a:xfrm>
          <a:prstGeom prst="roundRect">
            <a:avLst>
              <a:gd name="adj" fmla="val 160000"/>
            </a:avLst>
          </a:prstGeom>
          <a:solidFill>
            <a:srgbClr val="A78BFA"/>
          </a:solidFill>
          <a:ln/>
        </p:spPr>
      </p:sp>
      <p:sp>
        <p:nvSpPr>
          <p:cNvPr id="168" name="Text 166"/>
          <p:cNvSpPr/>
          <p:nvPr/>
        </p:nvSpPr>
        <p:spPr>
          <a:xfrm>
            <a:off x="365760" y="591959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Post-harvest cultivation &amp; cover crop drilling</a:t>
            </a:r>
            <a:endParaRPr lang="en-US" sz="900" dirty="0"/>
          </a:p>
        </p:txBody>
      </p:sp>
      <p:sp>
        <p:nvSpPr>
          <p:cNvPr id="169" name="Shape 167"/>
          <p:cNvSpPr/>
          <p:nvPr/>
        </p:nvSpPr>
        <p:spPr>
          <a:xfrm>
            <a:off x="10731567" y="5965317"/>
            <a:ext cx="610603" cy="17145"/>
          </a:xfrm>
          <a:prstGeom prst="roundRect">
            <a:avLst>
              <a:gd name="adj" fmla="val 160000"/>
            </a:avLst>
          </a:prstGeom>
          <a:solidFill>
            <a:srgbClr val="7C3AED"/>
          </a:solidFill>
          <a:ln/>
        </p:spPr>
      </p:sp>
      <p:sp>
        <p:nvSpPr>
          <p:cNvPr id="170" name="Text 168"/>
          <p:cNvSpPr/>
          <p:nvPr/>
        </p:nvSpPr>
        <p:spPr>
          <a:xfrm>
            <a:off x="365760" y="6028182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Season review &amp; next rotation plan</a:t>
            </a:r>
            <a:endParaRPr lang="en-US" sz="900" dirty="0"/>
          </a:p>
        </p:txBody>
      </p:sp>
      <p:sp>
        <p:nvSpPr>
          <p:cNvPr id="171" name="Shape 169"/>
          <p:cNvSpPr/>
          <p:nvPr/>
        </p:nvSpPr>
        <p:spPr>
          <a:xfrm>
            <a:off x="11342169" y="6073902"/>
            <a:ext cx="436145" cy="17145"/>
          </a:xfrm>
          <a:prstGeom prst="roundRect">
            <a:avLst>
              <a:gd name="adj" fmla="val 160000"/>
            </a:avLst>
          </a:prstGeom>
          <a:solidFill>
            <a:srgbClr val="A78BFA"/>
          </a:solidFill>
          <a:ln/>
        </p:spPr>
      </p:sp>
      <p:sp>
        <p:nvSpPr>
          <p:cNvPr id="172" name="Text 170"/>
          <p:cNvSpPr/>
          <p:nvPr/>
        </p:nvSpPr>
        <p:spPr>
          <a:xfrm>
            <a:off x="365760" y="6136767"/>
            <a:ext cx="3291840" cy="1085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Crop year closed out</a:t>
            </a:r>
            <a:endParaRPr lang="en-US" sz="900" dirty="0"/>
          </a:p>
        </p:txBody>
      </p:sp>
      <p:sp>
        <p:nvSpPr>
          <p:cNvPr id="173" name="Shape 171"/>
          <p:cNvSpPr/>
          <p:nvPr/>
        </p:nvSpPr>
        <p:spPr>
          <a:xfrm>
            <a:off x="11696018" y="612705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74" name="Text 172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A3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A3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A3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A3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A3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A3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A34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Winter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planning,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agronomy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inputs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Field-by-field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cropping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rotation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Farm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sampling,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nutrient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results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Agronomist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Machinery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service,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calibration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spare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parts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Workshop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Seed,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fertiliser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chemical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ordering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Farm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Labour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bookings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season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Farm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Inputs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delivered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stored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farm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Seedbed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preparation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window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temperature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moisture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monitoring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Agronomist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Primary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cultivation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seedbed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preparation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Machinery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window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Pre-emergence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herbicide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starter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fertiliser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Sprayer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Drilling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early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fields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Machinery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Drilling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block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Machinery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Drilling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fields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Machinery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Drilling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Emergence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crop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growth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stages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Emergence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counts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establishment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Agronomist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Tillering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early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vegetative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growth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Crop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Stem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extension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canopy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Crop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Flowering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grain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Crop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Weekly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crop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walking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scouting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Agronomist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Irrigation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scheduling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from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moisture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probes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Irrigation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Spray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nutrition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programme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Post-emergence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herbicide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early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tillering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Sprayer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nitrogen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split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Machinery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fungicide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stem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extension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Sprayer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Second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nitrogen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split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elements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Machinery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flag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fungicide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Sprayer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T3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ear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spray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flowering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Sprayer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Spray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programme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Harvest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field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logistics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Combine,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trailer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fleet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readiness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Workshop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Grain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moisture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harvest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readiness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Agronomist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Harvest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window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target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moisture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Harvest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early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fields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Harvest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Grain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carting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weighbridge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logistics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Logistics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Harvest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block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Harvest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Harvest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fields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Harvest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Harvest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Drying,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storage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post-harvest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Continuous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drier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throughput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moisture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filling,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aeration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temperature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monitoring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Grain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sampling,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grading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assurance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records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deliveries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haulage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Logistics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Post-harvest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cultivation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crop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drilling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Machinery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Season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next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rotation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Farm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Crop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year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2026-07-24T04:17:00Z</dcterms:created>
  <dcterms:modified xsi:type="dcterms:W3CDTF">2026-07-24T04:17:00Z</dcterms:modified>
</cp:coreProperties>
</file>