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9333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Crowdfunding Campaign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Crowdfunding Campaign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70384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33808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556720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20144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643057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06481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729393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92817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815729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79153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902066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65490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988402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51826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1074739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38163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1161075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124499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Text 21"/>
          <p:cNvSpPr/>
          <p:nvPr/>
        </p:nvSpPr>
        <p:spPr>
          <a:xfrm>
            <a:off x="365760" y="103327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Concept &amp; validation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3840480" y="1074420"/>
            <a:ext cx="1295046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5" name="Text 23"/>
          <p:cNvSpPr/>
          <p:nvPr/>
        </p:nvSpPr>
        <p:spPr>
          <a:xfrm>
            <a:off x="365760" y="117043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Define idea &amp; value proposition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3840480" y="1216152"/>
            <a:ext cx="308344" cy="45720"/>
          </a:xfrm>
          <a:prstGeom prst="roundRect">
            <a:avLst>
              <a:gd name="adj" fmla="val 60000"/>
            </a:avLst>
          </a:prstGeom>
          <a:solidFill>
            <a:srgbClr val="9333EA"/>
          </a:solidFill>
          <a:ln/>
        </p:spPr>
      </p:sp>
      <p:sp>
        <p:nvSpPr>
          <p:cNvPr id="27" name="Shape 25"/>
          <p:cNvSpPr/>
          <p:nvPr/>
        </p:nvSpPr>
        <p:spPr>
          <a:xfrm>
            <a:off x="3840480" y="1216152"/>
            <a:ext cx="308344" cy="4572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8" name="Text 26"/>
          <p:cNvSpPr/>
          <p:nvPr/>
        </p:nvSpPr>
        <p:spPr>
          <a:xfrm>
            <a:off x="365760" y="130759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Research market &amp; competitors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4025487" y="1353312"/>
            <a:ext cx="431682" cy="45720"/>
          </a:xfrm>
          <a:prstGeom prst="roundRect">
            <a:avLst>
              <a:gd name="adj" fmla="val 60000"/>
            </a:avLst>
          </a:prstGeom>
          <a:solidFill>
            <a:srgbClr val="A855F7"/>
          </a:solidFill>
          <a:ln/>
        </p:spPr>
      </p:sp>
      <p:sp>
        <p:nvSpPr>
          <p:cNvPr id="30" name="Shape 28"/>
          <p:cNvSpPr/>
          <p:nvPr/>
        </p:nvSpPr>
        <p:spPr>
          <a:xfrm>
            <a:off x="4025487" y="1353312"/>
            <a:ext cx="388514" cy="4572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31" name="Text 29"/>
          <p:cNvSpPr/>
          <p:nvPr/>
        </p:nvSpPr>
        <p:spPr>
          <a:xfrm>
            <a:off x="365760" y="144475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Set funding goal &amp; budget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4272162" y="1490472"/>
            <a:ext cx="308344" cy="45720"/>
          </a:xfrm>
          <a:prstGeom prst="roundRect">
            <a:avLst>
              <a:gd name="adj" fmla="val 60000"/>
            </a:avLst>
          </a:prstGeom>
          <a:solidFill>
            <a:srgbClr val="C084FC"/>
          </a:solidFill>
          <a:ln/>
        </p:spPr>
      </p:sp>
      <p:sp>
        <p:nvSpPr>
          <p:cNvPr id="33" name="Shape 31"/>
          <p:cNvSpPr/>
          <p:nvPr/>
        </p:nvSpPr>
        <p:spPr>
          <a:xfrm>
            <a:off x="4272162" y="1490472"/>
            <a:ext cx="215841" cy="4572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34" name="Text 32"/>
          <p:cNvSpPr/>
          <p:nvPr/>
        </p:nvSpPr>
        <p:spPr>
          <a:xfrm>
            <a:off x="365760" y="158191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Design reward tiers &amp; pricing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4457168" y="1627632"/>
            <a:ext cx="431682" cy="45720"/>
          </a:xfrm>
          <a:prstGeom prst="roundRect">
            <a:avLst>
              <a:gd name="adj" fmla="val 60000"/>
            </a:avLst>
          </a:prstGeom>
          <a:solidFill>
            <a:srgbClr val="D8B4FE"/>
          </a:solidFill>
          <a:ln/>
        </p:spPr>
      </p:sp>
      <p:sp>
        <p:nvSpPr>
          <p:cNvPr id="36" name="Shape 34"/>
          <p:cNvSpPr/>
          <p:nvPr/>
        </p:nvSpPr>
        <p:spPr>
          <a:xfrm>
            <a:off x="4457168" y="1627632"/>
            <a:ext cx="215841" cy="4572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37" name="Text 35"/>
          <p:cNvSpPr/>
          <p:nvPr/>
        </p:nvSpPr>
        <p:spPr>
          <a:xfrm>
            <a:off x="365760" y="171907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Choose platform (Kickstarter/Indiegogo)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4580506" y="1764792"/>
            <a:ext cx="246675" cy="45720"/>
          </a:xfrm>
          <a:prstGeom prst="roundRect">
            <a:avLst>
              <a:gd name="adj" fmla="val 60000"/>
            </a:avLst>
          </a:prstGeom>
          <a:solidFill>
            <a:srgbClr val="E9D5FF"/>
          </a:solidFill>
          <a:ln/>
        </p:spPr>
      </p:sp>
      <p:sp>
        <p:nvSpPr>
          <p:cNvPr id="39" name="Shape 37"/>
          <p:cNvSpPr/>
          <p:nvPr/>
        </p:nvSpPr>
        <p:spPr>
          <a:xfrm>
            <a:off x="4580506" y="1764792"/>
            <a:ext cx="98670" cy="4572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40" name="Text 38"/>
          <p:cNvSpPr/>
          <p:nvPr/>
        </p:nvSpPr>
        <p:spPr>
          <a:xfrm>
            <a:off x="365760" y="185623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Concept validated</a:t>
            </a:r>
            <a:endParaRPr lang="en-US" sz="900" dirty="0"/>
          </a:p>
        </p:txBody>
      </p:sp>
      <p:sp>
        <p:nvSpPr>
          <p:cNvPr id="41" name="Shape 39"/>
          <p:cNvSpPr/>
          <p:nvPr/>
        </p:nvSpPr>
        <p:spPr>
          <a:xfrm>
            <a:off x="5053230" y="1860804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42" name="Text 40"/>
          <p:cNvSpPr/>
          <p:nvPr/>
        </p:nvSpPr>
        <p:spPr>
          <a:xfrm>
            <a:off x="365760" y="199339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Build campaign assets</a:t>
            </a:r>
            <a:endParaRPr lang="en-US" sz="900" dirty="0"/>
          </a:p>
        </p:txBody>
      </p:sp>
      <p:sp>
        <p:nvSpPr>
          <p:cNvPr id="43" name="Shape 41"/>
          <p:cNvSpPr/>
          <p:nvPr/>
        </p:nvSpPr>
        <p:spPr>
          <a:xfrm>
            <a:off x="4950519" y="2034540"/>
            <a:ext cx="2158409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44" name="Text 42"/>
          <p:cNvSpPr/>
          <p:nvPr/>
        </p:nvSpPr>
        <p:spPr>
          <a:xfrm>
            <a:off x="365760" y="213055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Build prototype &amp; samples</a:t>
            </a:r>
            <a:endParaRPr lang="en-US" sz="900" dirty="0"/>
          </a:p>
        </p:txBody>
      </p:sp>
      <p:sp>
        <p:nvSpPr>
          <p:cNvPr id="45" name="Shape 43"/>
          <p:cNvSpPr/>
          <p:nvPr/>
        </p:nvSpPr>
        <p:spPr>
          <a:xfrm>
            <a:off x="4950519" y="2176272"/>
            <a:ext cx="1541721" cy="45720"/>
          </a:xfrm>
          <a:prstGeom prst="roundRect">
            <a:avLst>
              <a:gd name="adj" fmla="val 60000"/>
            </a:avLst>
          </a:prstGeom>
          <a:solidFill>
            <a:srgbClr val="2563EB"/>
          </a:solidFill>
          <a:ln/>
        </p:spPr>
      </p:sp>
      <p:sp>
        <p:nvSpPr>
          <p:cNvPr id="46" name="Shape 44"/>
          <p:cNvSpPr/>
          <p:nvPr/>
        </p:nvSpPr>
        <p:spPr>
          <a:xfrm>
            <a:off x="4950519" y="2176272"/>
            <a:ext cx="308344" cy="45720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47" name="Text 45"/>
          <p:cNvSpPr/>
          <p:nvPr/>
        </p:nvSpPr>
        <p:spPr>
          <a:xfrm>
            <a:off x="365760" y="226771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Script &amp; film the pitch video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5135526" y="2313432"/>
            <a:ext cx="1233377" cy="45720"/>
          </a:xfrm>
          <a:prstGeom prst="roundRect">
            <a:avLst>
              <a:gd name="adj" fmla="val 60000"/>
            </a:avLst>
          </a:prstGeom>
          <a:solidFill>
            <a:srgbClr val="3B82F6"/>
          </a:solidFill>
          <a:ln/>
        </p:spPr>
      </p:sp>
      <p:sp>
        <p:nvSpPr>
          <p:cNvPr id="49" name="Text 47"/>
          <p:cNvSpPr/>
          <p:nvPr/>
        </p:nvSpPr>
        <p:spPr>
          <a:xfrm>
            <a:off x="365760" y="240487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Write the campaign page</a:t>
            </a:r>
            <a:endParaRPr lang="en-US" sz="900" dirty="0"/>
          </a:p>
        </p:txBody>
      </p:sp>
      <p:sp>
        <p:nvSpPr>
          <p:cNvPr id="50" name="Shape 48"/>
          <p:cNvSpPr/>
          <p:nvPr/>
        </p:nvSpPr>
        <p:spPr>
          <a:xfrm>
            <a:off x="5567207" y="2450592"/>
            <a:ext cx="863364" cy="45720"/>
          </a:xfrm>
          <a:prstGeom prst="roundRect">
            <a:avLst>
              <a:gd name="adj" fmla="val 60000"/>
            </a:avLst>
          </a:prstGeom>
          <a:solidFill>
            <a:srgbClr val="60A5FA"/>
          </a:solidFill>
          <a:ln/>
        </p:spPr>
      </p:sp>
      <p:sp>
        <p:nvSpPr>
          <p:cNvPr id="51" name="Text 49"/>
          <p:cNvSpPr/>
          <p:nvPr/>
        </p:nvSpPr>
        <p:spPr>
          <a:xfrm>
            <a:off x="365760" y="254203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Design graphics &amp; images</a:t>
            </a:r>
            <a:endParaRPr lang="en-US" sz="900" dirty="0"/>
          </a:p>
        </p:txBody>
      </p:sp>
      <p:sp>
        <p:nvSpPr>
          <p:cNvPr id="52" name="Shape 50"/>
          <p:cNvSpPr/>
          <p:nvPr/>
        </p:nvSpPr>
        <p:spPr>
          <a:xfrm>
            <a:off x="5690545" y="2587752"/>
            <a:ext cx="740026" cy="45720"/>
          </a:xfrm>
          <a:prstGeom prst="roundRect">
            <a:avLst>
              <a:gd name="adj" fmla="val 60000"/>
            </a:avLst>
          </a:prstGeom>
          <a:solidFill>
            <a:srgbClr val="93C5FD"/>
          </a:solidFill>
          <a:ln/>
        </p:spPr>
      </p:sp>
      <p:sp>
        <p:nvSpPr>
          <p:cNvPr id="53" name="Text 51"/>
          <p:cNvSpPr/>
          <p:nvPr/>
        </p:nvSpPr>
        <p:spPr>
          <a:xfrm>
            <a:off x="365760" y="267919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Assets ready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7026632" y="2683764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55" name="Text 53"/>
          <p:cNvSpPr/>
          <p:nvPr/>
        </p:nvSpPr>
        <p:spPr>
          <a:xfrm>
            <a:off x="365760" y="281635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Pre-launch audience</a:t>
            </a:r>
            <a:endParaRPr lang="en-US" sz="900" dirty="0"/>
          </a:p>
        </p:txBody>
      </p:sp>
      <p:sp>
        <p:nvSpPr>
          <p:cNvPr id="56" name="Shape 54"/>
          <p:cNvSpPr/>
          <p:nvPr/>
        </p:nvSpPr>
        <p:spPr>
          <a:xfrm>
            <a:off x="5567207" y="2857500"/>
            <a:ext cx="2590091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57" name="Text 55"/>
          <p:cNvSpPr/>
          <p:nvPr/>
        </p:nvSpPr>
        <p:spPr>
          <a:xfrm>
            <a:off x="365760" y="295351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Build a landing page</a:t>
            </a:r>
            <a:endParaRPr lang="en-US" sz="900" dirty="0"/>
          </a:p>
        </p:txBody>
      </p:sp>
      <p:sp>
        <p:nvSpPr>
          <p:cNvPr id="58" name="Shape 56"/>
          <p:cNvSpPr/>
          <p:nvPr/>
        </p:nvSpPr>
        <p:spPr>
          <a:xfrm>
            <a:off x="5567207" y="2999232"/>
            <a:ext cx="308344" cy="45720"/>
          </a:xfrm>
          <a:prstGeom prst="roundRect">
            <a:avLst>
              <a:gd name="adj" fmla="val 60000"/>
            </a:avLst>
          </a:prstGeom>
          <a:solidFill>
            <a:srgbClr val="EA580C"/>
          </a:solidFill>
          <a:ln/>
        </p:spPr>
      </p:sp>
      <p:sp>
        <p:nvSpPr>
          <p:cNvPr id="59" name="Text 57"/>
          <p:cNvSpPr/>
          <p:nvPr/>
        </p:nvSpPr>
        <p:spPr>
          <a:xfrm>
            <a:off x="365760" y="309067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Grow the email list</a:t>
            </a:r>
            <a:endParaRPr lang="en-US" sz="900" dirty="0"/>
          </a:p>
        </p:txBody>
      </p:sp>
      <p:sp>
        <p:nvSpPr>
          <p:cNvPr id="60" name="Shape 58"/>
          <p:cNvSpPr/>
          <p:nvPr/>
        </p:nvSpPr>
        <p:spPr>
          <a:xfrm>
            <a:off x="5875552" y="3136392"/>
            <a:ext cx="2158409" cy="45720"/>
          </a:xfrm>
          <a:prstGeom prst="roundRect">
            <a:avLst>
              <a:gd name="adj" fmla="val 60000"/>
            </a:avLst>
          </a:prstGeom>
          <a:solidFill>
            <a:srgbClr val="F97316"/>
          </a:solidFill>
          <a:ln/>
        </p:spPr>
      </p:sp>
      <p:sp>
        <p:nvSpPr>
          <p:cNvPr id="61" name="Text 59"/>
          <p:cNvSpPr/>
          <p:nvPr/>
        </p:nvSpPr>
        <p:spPr>
          <a:xfrm>
            <a:off x="365760" y="322783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Community &amp; social media</a:t>
            </a:r>
            <a:endParaRPr lang="en-US" sz="900" dirty="0"/>
          </a:p>
        </p:txBody>
      </p:sp>
      <p:sp>
        <p:nvSpPr>
          <p:cNvPr id="62" name="Shape 60"/>
          <p:cNvSpPr/>
          <p:nvPr/>
        </p:nvSpPr>
        <p:spPr>
          <a:xfrm>
            <a:off x="5875552" y="3273552"/>
            <a:ext cx="2158409" cy="45720"/>
          </a:xfrm>
          <a:prstGeom prst="roundRect">
            <a:avLst>
              <a:gd name="adj" fmla="val 60000"/>
            </a:avLst>
          </a:prstGeom>
          <a:solidFill>
            <a:srgbClr val="FB923C"/>
          </a:solidFill>
          <a:ln/>
        </p:spPr>
      </p:sp>
      <p:sp>
        <p:nvSpPr>
          <p:cNvPr id="63" name="Text 61"/>
          <p:cNvSpPr/>
          <p:nvPr/>
        </p:nvSpPr>
        <p:spPr>
          <a:xfrm>
            <a:off x="365760" y="336499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Line up press &amp; influencers</a:t>
            </a:r>
            <a:endParaRPr lang="en-US" sz="900" dirty="0"/>
          </a:p>
        </p:txBody>
      </p:sp>
      <p:sp>
        <p:nvSpPr>
          <p:cNvPr id="64" name="Shape 62"/>
          <p:cNvSpPr/>
          <p:nvPr/>
        </p:nvSpPr>
        <p:spPr>
          <a:xfrm>
            <a:off x="6615578" y="3410712"/>
            <a:ext cx="925033" cy="45720"/>
          </a:xfrm>
          <a:prstGeom prst="roundRect">
            <a:avLst>
              <a:gd name="adj" fmla="val 60000"/>
            </a:avLst>
          </a:prstGeom>
          <a:solidFill>
            <a:srgbClr val="FDBA74"/>
          </a:solidFill>
          <a:ln/>
        </p:spPr>
      </p:sp>
      <p:sp>
        <p:nvSpPr>
          <p:cNvPr id="65" name="Text 63"/>
          <p:cNvSpPr/>
          <p:nvPr/>
        </p:nvSpPr>
        <p:spPr>
          <a:xfrm>
            <a:off x="365760" y="350215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Secure early-bird commitments (20% of goal)</a:t>
            </a:r>
            <a:endParaRPr lang="en-US" sz="900" dirty="0"/>
          </a:p>
        </p:txBody>
      </p:sp>
      <p:sp>
        <p:nvSpPr>
          <p:cNvPr id="66" name="Shape 64"/>
          <p:cNvSpPr/>
          <p:nvPr/>
        </p:nvSpPr>
        <p:spPr>
          <a:xfrm>
            <a:off x="6923922" y="3547872"/>
            <a:ext cx="1110039" cy="45720"/>
          </a:xfrm>
          <a:prstGeom prst="roundRect">
            <a:avLst>
              <a:gd name="adj" fmla="val 60000"/>
            </a:avLst>
          </a:prstGeom>
          <a:solidFill>
            <a:srgbClr val="FED7AA"/>
          </a:solidFill>
          <a:ln/>
        </p:spPr>
      </p:sp>
      <p:sp>
        <p:nvSpPr>
          <p:cNvPr id="67" name="Text 65"/>
          <p:cNvSpPr/>
          <p:nvPr/>
        </p:nvSpPr>
        <p:spPr>
          <a:xfrm>
            <a:off x="365760" y="363931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Pre-launch list ready</a:t>
            </a:r>
            <a:endParaRPr lang="en-US" sz="900" dirty="0"/>
          </a:p>
        </p:txBody>
      </p:sp>
      <p:sp>
        <p:nvSpPr>
          <p:cNvPr id="68" name="Shape 66"/>
          <p:cNvSpPr/>
          <p:nvPr/>
        </p:nvSpPr>
        <p:spPr>
          <a:xfrm>
            <a:off x="8075003" y="3643884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69" name="Text 67"/>
          <p:cNvSpPr/>
          <p:nvPr/>
        </p:nvSpPr>
        <p:spPr>
          <a:xfrm>
            <a:off x="365760" y="377647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Launch prep</a:t>
            </a:r>
            <a:endParaRPr lang="en-US" sz="900" dirty="0"/>
          </a:p>
        </p:txBody>
      </p:sp>
      <p:sp>
        <p:nvSpPr>
          <p:cNvPr id="70" name="Shape 68"/>
          <p:cNvSpPr/>
          <p:nvPr/>
        </p:nvSpPr>
        <p:spPr>
          <a:xfrm>
            <a:off x="7540610" y="3817620"/>
            <a:ext cx="616688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71" name="Text 69"/>
          <p:cNvSpPr/>
          <p:nvPr/>
        </p:nvSpPr>
        <p:spPr>
          <a:xfrm>
            <a:off x="365760" y="391363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Final page review &amp; test</a:t>
            </a:r>
            <a:endParaRPr lang="en-US" sz="900" dirty="0"/>
          </a:p>
        </p:txBody>
      </p:sp>
      <p:sp>
        <p:nvSpPr>
          <p:cNvPr id="72" name="Shape 70"/>
          <p:cNvSpPr/>
          <p:nvPr/>
        </p:nvSpPr>
        <p:spPr>
          <a:xfrm>
            <a:off x="7540610" y="3959352"/>
            <a:ext cx="246675" cy="45720"/>
          </a:xfrm>
          <a:prstGeom prst="roundRect">
            <a:avLst>
              <a:gd name="adj" fmla="val 60000"/>
            </a:avLst>
          </a:prstGeom>
          <a:solidFill>
            <a:srgbClr val="0891B2"/>
          </a:solidFill>
          <a:ln/>
        </p:spPr>
      </p:sp>
      <p:sp>
        <p:nvSpPr>
          <p:cNvPr id="73" name="Text 71"/>
          <p:cNvSpPr/>
          <p:nvPr/>
        </p:nvSpPr>
        <p:spPr>
          <a:xfrm>
            <a:off x="365760" y="405079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Set launch date &amp; warm up the list</a:t>
            </a:r>
            <a:endParaRPr lang="en-US" sz="900" dirty="0"/>
          </a:p>
        </p:txBody>
      </p:sp>
      <p:sp>
        <p:nvSpPr>
          <p:cNvPr id="74" name="Shape 72"/>
          <p:cNvSpPr/>
          <p:nvPr/>
        </p:nvSpPr>
        <p:spPr>
          <a:xfrm>
            <a:off x="7663948" y="4096512"/>
            <a:ext cx="308344" cy="45720"/>
          </a:xfrm>
          <a:prstGeom prst="roundRect">
            <a:avLst>
              <a:gd name="adj" fmla="val 60000"/>
            </a:avLst>
          </a:prstGeom>
          <a:solidFill>
            <a:srgbClr val="06B6D4"/>
          </a:solidFill>
          <a:ln/>
        </p:spPr>
      </p:sp>
      <p:sp>
        <p:nvSpPr>
          <p:cNvPr id="75" name="Text 73"/>
          <p:cNvSpPr/>
          <p:nvPr/>
        </p:nvSpPr>
        <p:spPr>
          <a:xfrm>
            <a:off x="365760" y="418795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Prepare launch-day emails &amp; posts</a:t>
            </a:r>
            <a:endParaRPr lang="en-US" sz="900" dirty="0"/>
          </a:p>
        </p:txBody>
      </p:sp>
      <p:sp>
        <p:nvSpPr>
          <p:cNvPr id="76" name="Shape 74"/>
          <p:cNvSpPr/>
          <p:nvPr/>
        </p:nvSpPr>
        <p:spPr>
          <a:xfrm>
            <a:off x="7787286" y="4233672"/>
            <a:ext cx="246675" cy="45720"/>
          </a:xfrm>
          <a:prstGeom prst="roundRect">
            <a:avLst>
              <a:gd name="adj" fmla="val 60000"/>
            </a:avLst>
          </a:prstGeom>
          <a:solidFill>
            <a:srgbClr val="22D3EE"/>
          </a:solidFill>
          <a:ln/>
        </p:spPr>
      </p:sp>
      <p:sp>
        <p:nvSpPr>
          <p:cNvPr id="77" name="Text 75"/>
          <p:cNvSpPr/>
          <p:nvPr/>
        </p:nvSpPr>
        <p:spPr>
          <a:xfrm>
            <a:off x="365760" y="432511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Ready to launch</a:t>
            </a:r>
            <a:endParaRPr lang="en-US" sz="900" dirty="0"/>
          </a:p>
        </p:txBody>
      </p:sp>
      <p:sp>
        <p:nvSpPr>
          <p:cNvPr id="78" name="Shape 76"/>
          <p:cNvSpPr/>
          <p:nvPr/>
        </p:nvSpPr>
        <p:spPr>
          <a:xfrm>
            <a:off x="8075003" y="4329684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79" name="Text 77"/>
          <p:cNvSpPr/>
          <p:nvPr/>
        </p:nvSpPr>
        <p:spPr>
          <a:xfrm>
            <a:off x="365760" y="446227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Campaign live</a:t>
            </a:r>
            <a:endParaRPr lang="en-US" sz="900" dirty="0"/>
          </a:p>
        </p:txBody>
      </p:sp>
      <p:sp>
        <p:nvSpPr>
          <p:cNvPr id="80" name="Shape 78"/>
          <p:cNvSpPr/>
          <p:nvPr/>
        </p:nvSpPr>
        <p:spPr>
          <a:xfrm>
            <a:off x="8157299" y="4503420"/>
            <a:ext cx="185006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81" name="Text 79"/>
          <p:cNvSpPr/>
          <p:nvPr/>
        </p:nvSpPr>
        <p:spPr>
          <a:xfrm>
            <a:off x="365760" y="459943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Launch day</a:t>
            </a:r>
            <a:endParaRPr lang="en-US" sz="900" dirty="0"/>
          </a:p>
        </p:txBody>
      </p:sp>
      <p:sp>
        <p:nvSpPr>
          <p:cNvPr id="82" name="Shape 80"/>
          <p:cNvSpPr/>
          <p:nvPr/>
        </p:nvSpPr>
        <p:spPr>
          <a:xfrm>
            <a:off x="8157299" y="4645152"/>
            <a:ext cx="61669" cy="45720"/>
          </a:xfrm>
          <a:prstGeom prst="roundRect">
            <a:avLst>
              <a:gd name="adj" fmla="val 60000"/>
            </a:avLst>
          </a:prstGeom>
          <a:solidFill>
            <a:srgbClr val="DB2777"/>
          </a:solidFill>
          <a:ln/>
        </p:spPr>
      </p:sp>
      <p:sp>
        <p:nvSpPr>
          <p:cNvPr id="83" name="Text 81"/>
          <p:cNvSpPr/>
          <p:nvPr/>
        </p:nvSpPr>
        <p:spPr>
          <a:xfrm>
            <a:off x="365760" y="473659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Daily updates &amp; backer engagement</a:t>
            </a:r>
            <a:endParaRPr lang="en-US" sz="900" dirty="0"/>
          </a:p>
        </p:txBody>
      </p:sp>
      <p:sp>
        <p:nvSpPr>
          <p:cNvPr id="84" name="Shape 82"/>
          <p:cNvSpPr/>
          <p:nvPr/>
        </p:nvSpPr>
        <p:spPr>
          <a:xfrm>
            <a:off x="8157299" y="4782312"/>
            <a:ext cx="1850065" cy="45720"/>
          </a:xfrm>
          <a:prstGeom prst="roundRect">
            <a:avLst>
              <a:gd name="adj" fmla="val 60000"/>
            </a:avLst>
          </a:prstGeom>
          <a:solidFill>
            <a:srgbClr val="EC4899"/>
          </a:solidFill>
          <a:ln/>
        </p:spPr>
      </p:sp>
      <p:sp>
        <p:nvSpPr>
          <p:cNvPr id="85" name="Text 83"/>
          <p:cNvSpPr/>
          <p:nvPr/>
        </p:nvSpPr>
        <p:spPr>
          <a:xfrm>
            <a:off x="365760" y="487375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Mid-campaign press push</a:t>
            </a:r>
            <a:endParaRPr lang="en-US" sz="900" dirty="0"/>
          </a:p>
        </p:txBody>
      </p:sp>
      <p:sp>
        <p:nvSpPr>
          <p:cNvPr id="86" name="Shape 84"/>
          <p:cNvSpPr/>
          <p:nvPr/>
        </p:nvSpPr>
        <p:spPr>
          <a:xfrm>
            <a:off x="8773987" y="4919472"/>
            <a:ext cx="431682" cy="45720"/>
          </a:xfrm>
          <a:prstGeom prst="roundRect">
            <a:avLst>
              <a:gd name="adj" fmla="val 60000"/>
            </a:avLst>
          </a:prstGeom>
          <a:solidFill>
            <a:srgbClr val="F472B6"/>
          </a:solidFill>
          <a:ln/>
        </p:spPr>
      </p:sp>
      <p:sp>
        <p:nvSpPr>
          <p:cNvPr id="87" name="Text 85"/>
          <p:cNvSpPr/>
          <p:nvPr/>
        </p:nvSpPr>
        <p:spPr>
          <a:xfrm>
            <a:off x="365760" y="501091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Announce stretch goals</a:t>
            </a:r>
            <a:endParaRPr lang="en-US" sz="900" dirty="0"/>
          </a:p>
        </p:txBody>
      </p:sp>
      <p:sp>
        <p:nvSpPr>
          <p:cNvPr id="88" name="Shape 86"/>
          <p:cNvSpPr/>
          <p:nvPr/>
        </p:nvSpPr>
        <p:spPr>
          <a:xfrm>
            <a:off x="9082331" y="5056632"/>
            <a:ext cx="616688" cy="45720"/>
          </a:xfrm>
          <a:prstGeom prst="roundRect">
            <a:avLst>
              <a:gd name="adj" fmla="val 60000"/>
            </a:avLst>
          </a:prstGeom>
          <a:solidFill>
            <a:srgbClr val="F9A8D4"/>
          </a:solidFill>
          <a:ln/>
        </p:spPr>
      </p:sp>
      <p:sp>
        <p:nvSpPr>
          <p:cNvPr id="89" name="Text 87"/>
          <p:cNvSpPr/>
          <p:nvPr/>
        </p:nvSpPr>
        <p:spPr>
          <a:xfrm>
            <a:off x="365760" y="514807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Final 48-hour push</a:t>
            </a:r>
            <a:endParaRPr lang="en-US" sz="900" dirty="0"/>
          </a:p>
        </p:txBody>
      </p:sp>
      <p:sp>
        <p:nvSpPr>
          <p:cNvPr id="90" name="Shape 88"/>
          <p:cNvSpPr/>
          <p:nvPr/>
        </p:nvSpPr>
        <p:spPr>
          <a:xfrm>
            <a:off x="9884026" y="5193792"/>
            <a:ext cx="123338" cy="45720"/>
          </a:xfrm>
          <a:prstGeom prst="roundRect">
            <a:avLst>
              <a:gd name="adj" fmla="val 60000"/>
            </a:avLst>
          </a:prstGeom>
          <a:solidFill>
            <a:srgbClr val="BE185D"/>
          </a:solidFill>
          <a:ln/>
        </p:spPr>
      </p:sp>
      <p:sp>
        <p:nvSpPr>
          <p:cNvPr id="91" name="Text 89"/>
          <p:cNvSpPr/>
          <p:nvPr/>
        </p:nvSpPr>
        <p:spPr>
          <a:xfrm>
            <a:off x="365760" y="528523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Campaign funded</a:t>
            </a:r>
            <a:endParaRPr lang="en-US" sz="900" dirty="0"/>
          </a:p>
        </p:txBody>
      </p:sp>
      <p:sp>
        <p:nvSpPr>
          <p:cNvPr id="92" name="Shape 90"/>
          <p:cNvSpPr/>
          <p:nvPr/>
        </p:nvSpPr>
        <p:spPr>
          <a:xfrm>
            <a:off x="9925068" y="5289804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93" name="Text 91"/>
          <p:cNvSpPr/>
          <p:nvPr/>
        </p:nvSpPr>
        <p:spPr>
          <a:xfrm>
            <a:off x="365760" y="542239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Close &amp; fulfilment</a:t>
            </a:r>
            <a:endParaRPr lang="en-US" sz="900" dirty="0"/>
          </a:p>
        </p:txBody>
      </p:sp>
      <p:sp>
        <p:nvSpPr>
          <p:cNvPr id="94" name="Shape 92"/>
          <p:cNvSpPr/>
          <p:nvPr/>
        </p:nvSpPr>
        <p:spPr>
          <a:xfrm>
            <a:off x="10007364" y="5463540"/>
            <a:ext cx="172672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95" name="Text 93"/>
          <p:cNvSpPr/>
          <p:nvPr/>
        </p:nvSpPr>
        <p:spPr>
          <a:xfrm>
            <a:off x="365760" y="555955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Thank backers &amp; close campaign</a:t>
            </a:r>
            <a:endParaRPr lang="en-US" sz="900" dirty="0"/>
          </a:p>
        </p:txBody>
      </p:sp>
      <p:sp>
        <p:nvSpPr>
          <p:cNvPr id="96" name="Shape 94"/>
          <p:cNvSpPr/>
          <p:nvPr/>
        </p:nvSpPr>
        <p:spPr>
          <a:xfrm>
            <a:off x="10007364" y="5605272"/>
            <a:ext cx="185007" cy="45720"/>
          </a:xfrm>
          <a:prstGeom prst="roundRect">
            <a:avLst>
              <a:gd name="adj" fmla="val 60000"/>
            </a:avLst>
          </a:prstGeom>
          <a:solidFill>
            <a:srgbClr val="059669"/>
          </a:solidFill>
          <a:ln/>
        </p:spPr>
      </p:sp>
      <p:sp>
        <p:nvSpPr>
          <p:cNvPr id="97" name="Text 95"/>
          <p:cNvSpPr/>
          <p:nvPr/>
        </p:nvSpPr>
        <p:spPr>
          <a:xfrm>
            <a:off x="365760" y="569671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Send pledge-manager surveys</a:t>
            </a:r>
            <a:endParaRPr lang="en-US" sz="900" dirty="0"/>
          </a:p>
        </p:txBody>
      </p:sp>
      <p:sp>
        <p:nvSpPr>
          <p:cNvPr id="98" name="Shape 96"/>
          <p:cNvSpPr/>
          <p:nvPr/>
        </p:nvSpPr>
        <p:spPr>
          <a:xfrm>
            <a:off x="10130701" y="5742432"/>
            <a:ext cx="431682" cy="45720"/>
          </a:xfrm>
          <a:prstGeom prst="roundRect">
            <a:avLst>
              <a:gd name="adj" fmla="val 60000"/>
            </a:avLst>
          </a:prstGeom>
          <a:solidFill>
            <a:srgbClr val="34D399"/>
          </a:solidFill>
          <a:ln/>
        </p:spPr>
      </p:sp>
      <p:sp>
        <p:nvSpPr>
          <p:cNvPr id="99" name="Text 97"/>
          <p:cNvSpPr/>
          <p:nvPr/>
        </p:nvSpPr>
        <p:spPr>
          <a:xfrm>
            <a:off x="365760" y="583387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Finalize production</a:t>
            </a:r>
            <a:endParaRPr lang="en-US" sz="900" dirty="0"/>
          </a:p>
        </p:txBody>
      </p:sp>
      <p:sp>
        <p:nvSpPr>
          <p:cNvPr id="100" name="Shape 98"/>
          <p:cNvSpPr/>
          <p:nvPr/>
        </p:nvSpPr>
        <p:spPr>
          <a:xfrm>
            <a:off x="10315708" y="5879592"/>
            <a:ext cx="1110039" cy="45720"/>
          </a:xfrm>
          <a:prstGeom prst="roundRect">
            <a:avLst>
              <a:gd name="adj" fmla="val 60000"/>
            </a:avLst>
          </a:prstGeom>
          <a:solidFill>
            <a:srgbClr val="6EE7B7"/>
          </a:solidFill>
          <a:ln/>
        </p:spPr>
      </p:sp>
      <p:sp>
        <p:nvSpPr>
          <p:cNvPr id="101" name="Text 99"/>
          <p:cNvSpPr/>
          <p:nvPr/>
        </p:nvSpPr>
        <p:spPr>
          <a:xfrm>
            <a:off x="365760" y="597103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Fulfil &amp; ship rewards</a:t>
            </a:r>
            <a:endParaRPr lang="en-US" sz="900" dirty="0"/>
          </a:p>
        </p:txBody>
      </p:sp>
      <p:sp>
        <p:nvSpPr>
          <p:cNvPr id="102" name="Shape 100"/>
          <p:cNvSpPr/>
          <p:nvPr/>
        </p:nvSpPr>
        <p:spPr>
          <a:xfrm>
            <a:off x="11117403" y="6016752"/>
            <a:ext cx="616688" cy="45720"/>
          </a:xfrm>
          <a:prstGeom prst="roundRect">
            <a:avLst>
              <a:gd name="adj" fmla="val 60000"/>
            </a:avLst>
          </a:prstGeom>
          <a:solidFill>
            <a:srgbClr val="047857"/>
          </a:solidFill>
          <a:ln/>
        </p:spPr>
      </p:sp>
      <p:sp>
        <p:nvSpPr>
          <p:cNvPr id="103" name="Text 101"/>
          <p:cNvSpPr/>
          <p:nvPr/>
        </p:nvSpPr>
        <p:spPr>
          <a:xfrm>
            <a:off x="365760" y="6108192"/>
            <a:ext cx="3291840" cy="137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Rewards delivered</a:t>
            </a:r>
            <a:endParaRPr lang="en-US" sz="900" dirty="0"/>
          </a:p>
        </p:txBody>
      </p:sp>
      <p:sp>
        <p:nvSpPr>
          <p:cNvPr id="104" name="Shape 102"/>
          <p:cNvSpPr/>
          <p:nvPr/>
        </p:nvSpPr>
        <p:spPr>
          <a:xfrm>
            <a:off x="11651795" y="6112764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05" name="Text 103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33E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33E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33E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33E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33E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33E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333EA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Concept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validation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Define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idea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value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proposition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Creator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Research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competitors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Creator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funding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budget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Creator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reward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tiers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pricing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Creator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Choose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platform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(Kickstarter/Indiegogo)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Creator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Concept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validated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campaign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prototype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samples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Creator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Script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film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pitch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video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Creator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Write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campaign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Creator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graphics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images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Creator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Pre-launch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audience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landing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Creator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Grow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email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Creator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Community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social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media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Creator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influencers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Secure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early-bird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commitments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(20%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goal)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Creator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Pre-launch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Creator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warm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list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Creator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Prepare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launch-day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emails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posts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Creator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Campaign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live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Creator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Daily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updates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backer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engagement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Creator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Mid-campaign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push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Announce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stretch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goals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Creator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48-hour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push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Creator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Campaign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funded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Close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fulfilment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Thank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backers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close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campaign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Creator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pledge-manager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surveys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Finalize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Fulfil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ship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rewards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Rewards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delivered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,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2026-09-04T20:20:14Z</dcterms:created>
  <dcterms:modified xsi:type="dcterms:W3CDTF">2026-09-04T20:20:14Z</dcterms:modified>
</cp:coreProperties>
</file>