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76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Data Center Build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Data Center Build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064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407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724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066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3384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726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504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38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6703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046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363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706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0023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365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1683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25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3343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685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5003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1345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6662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005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8322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665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9982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6324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1642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7984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3302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9644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4961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1304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6621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964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8281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623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994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628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1601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7943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73261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9603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4920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1263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76580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2923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8240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4582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9900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6242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81560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7902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83219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9562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84879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1222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86539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2881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88199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4541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89859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6201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91519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7861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93178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89521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94838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91181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96498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2840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98158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4500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99818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96160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101477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97820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03137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9480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104797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10114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106457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102799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108117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04459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109777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106119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111436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107779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113096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109439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14756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11098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16416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112758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Text 97"/>
          <p:cNvSpPr/>
          <p:nvPr/>
        </p:nvSpPr>
        <p:spPr>
          <a:xfrm>
            <a:off x="365760" y="103327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Site selection &amp; power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3840480" y="1089906"/>
            <a:ext cx="177837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120140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search &amp; shortlist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3840480" y="1247124"/>
            <a:ext cx="592793" cy="76692"/>
          </a:xfrm>
          <a:prstGeom prst="roundRect">
            <a:avLst>
              <a:gd name="adj" fmla="val 35769"/>
            </a:avLst>
          </a:prstGeom>
          <a:solidFill>
            <a:srgbClr val="64748B"/>
          </a:solidFill>
          <a:ln/>
        </p:spPr>
      </p:sp>
      <p:sp>
        <p:nvSpPr>
          <p:cNvPr id="103" name="Shape 101"/>
          <p:cNvSpPr/>
          <p:nvPr/>
        </p:nvSpPr>
        <p:spPr>
          <a:xfrm>
            <a:off x="3840480" y="1247124"/>
            <a:ext cx="592793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136953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Utility capacity confirmation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314714" y="1415255"/>
            <a:ext cx="829910" cy="76692"/>
          </a:xfrm>
          <a:prstGeom prst="roundRect">
            <a:avLst>
              <a:gd name="adj" fmla="val 35769"/>
            </a:avLst>
          </a:prstGeom>
          <a:solidFill>
            <a:srgbClr val="94A3B8"/>
          </a:solidFill>
          <a:ln/>
        </p:spPr>
      </p:sp>
      <p:sp>
        <p:nvSpPr>
          <p:cNvPr id="106" name="Shape 104"/>
          <p:cNvSpPr/>
          <p:nvPr/>
        </p:nvSpPr>
        <p:spPr>
          <a:xfrm>
            <a:off x="4314714" y="1415255"/>
            <a:ext cx="829910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153766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Fibre route survey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4551831" y="1583387"/>
            <a:ext cx="474234" cy="76692"/>
          </a:xfrm>
          <a:prstGeom prst="roundRect">
            <a:avLst>
              <a:gd name="adj" fmla="val 35769"/>
            </a:avLst>
          </a:prstGeom>
          <a:solidFill>
            <a:srgbClr val="64748B"/>
          </a:solidFill>
          <a:ln/>
        </p:spPr>
      </p:sp>
      <p:sp>
        <p:nvSpPr>
          <p:cNvPr id="109" name="Shape 107"/>
          <p:cNvSpPr/>
          <p:nvPr/>
        </p:nvSpPr>
        <p:spPr>
          <a:xfrm>
            <a:off x="4551831" y="1583387"/>
            <a:ext cx="474234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170579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Land acquisition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5026066" y="1751518"/>
            <a:ext cx="592793" cy="76692"/>
          </a:xfrm>
          <a:prstGeom prst="roundRect">
            <a:avLst>
              <a:gd name="adj" fmla="val 35769"/>
            </a:avLst>
          </a:prstGeom>
          <a:solidFill>
            <a:srgbClr val="94A3B8"/>
          </a:solidFill>
          <a:ln/>
        </p:spPr>
      </p:sp>
      <p:sp>
        <p:nvSpPr>
          <p:cNvPr id="112" name="Shape 110"/>
          <p:cNvSpPr/>
          <p:nvPr/>
        </p:nvSpPr>
        <p:spPr>
          <a:xfrm>
            <a:off x="5026066" y="1751518"/>
            <a:ext cx="592793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187393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Power secured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5536563" y="18939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204206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permitting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5144624" y="2098695"/>
            <a:ext cx="16598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221019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Concept design &amp; topology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5144624" y="2255913"/>
            <a:ext cx="533514" cy="76692"/>
          </a:xfrm>
          <a:prstGeom prst="roundRect">
            <a:avLst>
              <a:gd name="adj" fmla="val 35769"/>
            </a:avLst>
          </a:prstGeom>
          <a:solidFill>
            <a:srgbClr val="2563EB"/>
          </a:solidFill>
          <a:ln/>
        </p:spPr>
      </p:sp>
      <p:sp>
        <p:nvSpPr>
          <p:cNvPr id="119" name="Shape 117"/>
          <p:cNvSpPr/>
          <p:nvPr/>
        </p:nvSpPr>
        <p:spPr>
          <a:xfrm>
            <a:off x="5144624" y="2255913"/>
            <a:ext cx="533514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237832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Detailed design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5618859" y="2424045"/>
            <a:ext cx="1067027" cy="76692"/>
          </a:xfrm>
          <a:prstGeom prst="roundRect">
            <a:avLst>
              <a:gd name="adj" fmla="val 35769"/>
            </a:avLst>
          </a:prstGeom>
          <a:solidFill>
            <a:srgbClr val="3B82F6"/>
          </a:solidFill>
          <a:ln/>
        </p:spPr>
      </p:sp>
      <p:sp>
        <p:nvSpPr>
          <p:cNvPr id="122" name="Shape 120"/>
          <p:cNvSpPr/>
          <p:nvPr/>
        </p:nvSpPr>
        <p:spPr>
          <a:xfrm>
            <a:off x="5618859" y="2424045"/>
            <a:ext cx="853622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254645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Planning &amp; building permits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5855976" y="2592177"/>
            <a:ext cx="948469" cy="76692"/>
          </a:xfrm>
          <a:prstGeom prst="roundRect">
            <a:avLst>
              <a:gd name="adj" fmla="val 35769"/>
            </a:avLst>
          </a:prstGeom>
          <a:solidFill>
            <a:srgbClr val="2563EB"/>
          </a:solidFill>
          <a:ln/>
        </p:spPr>
      </p:sp>
      <p:sp>
        <p:nvSpPr>
          <p:cNvPr id="125" name="Shape 123"/>
          <p:cNvSpPr/>
          <p:nvPr/>
        </p:nvSpPr>
        <p:spPr>
          <a:xfrm>
            <a:off x="5855976" y="2592177"/>
            <a:ext cx="569081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271458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Permit granted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6722148" y="273464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288272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Long-lead procurement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6211651" y="2939354"/>
            <a:ext cx="308252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305085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Generators &amp; UPS order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6211651" y="3096571"/>
            <a:ext cx="2845406" cy="76692"/>
          </a:xfrm>
          <a:prstGeom prst="roundRect">
            <a:avLst>
              <a:gd name="adj" fmla="val 35769"/>
            </a:avLst>
          </a:prstGeom>
          <a:solidFill>
            <a:srgbClr val="A855F7"/>
          </a:solidFill>
          <a:ln/>
        </p:spPr>
      </p:sp>
      <p:sp>
        <p:nvSpPr>
          <p:cNvPr id="132" name="Shape 130"/>
          <p:cNvSpPr/>
          <p:nvPr/>
        </p:nvSpPr>
        <p:spPr>
          <a:xfrm>
            <a:off x="6211651" y="3096571"/>
            <a:ext cx="1138162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321898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Switchgear &amp; transformers order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6330210" y="3264703"/>
            <a:ext cx="2963964" cy="76692"/>
          </a:xfrm>
          <a:prstGeom prst="roundRect">
            <a:avLst>
              <a:gd name="adj" fmla="val 35769"/>
            </a:avLst>
          </a:prstGeom>
          <a:solidFill>
            <a:srgbClr val="C084FC"/>
          </a:solidFill>
          <a:ln/>
        </p:spPr>
      </p:sp>
      <p:sp>
        <p:nvSpPr>
          <p:cNvPr id="135" name="Shape 133"/>
          <p:cNvSpPr/>
          <p:nvPr/>
        </p:nvSpPr>
        <p:spPr>
          <a:xfrm>
            <a:off x="6330210" y="3264703"/>
            <a:ext cx="1037387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338711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Chillers &amp; cooling plant order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6567327" y="3432835"/>
            <a:ext cx="2371171" cy="76692"/>
          </a:xfrm>
          <a:prstGeom prst="roundRect">
            <a:avLst>
              <a:gd name="adj" fmla="val 35769"/>
            </a:avLst>
          </a:prstGeom>
          <a:solidFill>
            <a:srgbClr val="A855F7"/>
          </a:solidFill>
          <a:ln/>
        </p:spPr>
      </p:sp>
      <p:sp>
        <p:nvSpPr>
          <p:cNvPr id="138" name="Shape 136"/>
          <p:cNvSpPr/>
          <p:nvPr/>
        </p:nvSpPr>
        <p:spPr>
          <a:xfrm>
            <a:off x="6567327" y="3432835"/>
            <a:ext cx="711351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355524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Shell &amp; core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6804444" y="3611880"/>
            <a:ext cx="213405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372337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Earthworks &amp; foundations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6804444" y="3769098"/>
            <a:ext cx="711351" cy="76692"/>
          </a:xfrm>
          <a:prstGeom prst="roundRect">
            <a:avLst>
              <a:gd name="adj" fmla="val 35769"/>
            </a:avLst>
          </a:prstGeom>
          <a:solidFill>
            <a:srgbClr val="F59E0B"/>
          </a:solidFill>
          <a:ln/>
        </p:spPr>
      </p:sp>
      <p:sp>
        <p:nvSpPr>
          <p:cNvPr id="143" name="Shape 141"/>
          <p:cNvSpPr/>
          <p:nvPr/>
        </p:nvSpPr>
        <p:spPr>
          <a:xfrm>
            <a:off x="6804444" y="3769098"/>
            <a:ext cx="142270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389150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Structure &amp; envelope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7397237" y="3937229"/>
            <a:ext cx="1067027" cy="76692"/>
          </a:xfrm>
          <a:prstGeom prst="roundRect">
            <a:avLst>
              <a:gd name="adj" fmla="val 35769"/>
            </a:avLst>
          </a:prstGeom>
          <a:solidFill>
            <a:srgbClr val="FBBF24"/>
          </a:solidFill>
          <a:ln/>
        </p:spPr>
      </p:sp>
      <p:sp>
        <p:nvSpPr>
          <p:cNvPr id="146" name="Shape 144"/>
          <p:cNvSpPr/>
          <p:nvPr/>
        </p:nvSpPr>
        <p:spPr>
          <a:xfrm>
            <a:off x="7397237" y="3937229"/>
            <a:ext cx="53351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405964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Roof &amp; weathertight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8345706" y="4105361"/>
            <a:ext cx="474234" cy="76692"/>
          </a:xfrm>
          <a:prstGeom prst="roundRect">
            <a:avLst>
              <a:gd name="adj" fmla="val 35769"/>
            </a:avLst>
          </a:prstGeom>
          <a:solidFill>
            <a:srgbClr val="F59E0B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422777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MEP fit-out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8582823" y="4284406"/>
            <a:ext cx="201549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439590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Electrical distribution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8582823" y="4441624"/>
            <a:ext cx="1304144" cy="76692"/>
          </a:xfrm>
          <a:prstGeom prst="roundRect">
            <a:avLst>
              <a:gd name="adj" fmla="val 35769"/>
            </a:avLst>
          </a:prstGeom>
          <a:solidFill>
            <a:srgbClr val="0F766E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456403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Generators &amp; UPS install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9294174" y="4609756"/>
            <a:ext cx="948469" cy="76692"/>
          </a:xfrm>
          <a:prstGeom prst="roundRect">
            <a:avLst>
              <a:gd name="adj" fmla="val 35769"/>
            </a:avLst>
          </a:prstGeom>
          <a:solidFill>
            <a:srgbClr val="14B8A6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473216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Cooling plant install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9057057" y="4777887"/>
            <a:ext cx="1185586" cy="76692"/>
          </a:xfrm>
          <a:prstGeom prst="roundRect">
            <a:avLst>
              <a:gd name="adj" fmla="val 35769"/>
            </a:avLst>
          </a:prstGeom>
          <a:solidFill>
            <a:srgbClr val="0F766E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490029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Fire suppression &amp; security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9649850" y="4946019"/>
            <a:ext cx="711351" cy="76692"/>
          </a:xfrm>
          <a:prstGeom prst="roundRect">
            <a:avLst>
              <a:gd name="adj" fmla="val 35769"/>
            </a:avLst>
          </a:prstGeom>
          <a:solidFill>
            <a:srgbClr val="14B8A6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506843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Raised floor &amp; containment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9412733" y="5114151"/>
            <a:ext cx="592793" cy="76692"/>
          </a:xfrm>
          <a:prstGeom prst="roundRect">
            <a:avLst>
              <a:gd name="adj" fmla="val 35769"/>
            </a:avLst>
          </a:prstGeom>
          <a:solidFill>
            <a:srgbClr val="0F766E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523656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Commissioning &amp; handover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10242643" y="5293196"/>
            <a:ext cx="154126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540469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Levels 1-3 commissioning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0242643" y="5450414"/>
            <a:ext cx="533514" cy="76692"/>
          </a:xfrm>
          <a:prstGeom prst="roundRect">
            <a:avLst>
              <a:gd name="adj" fmla="val 35769"/>
            </a:avLst>
          </a:prstGeom>
          <a:solidFill>
            <a:srgbClr val="EF4444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557282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Level 4 functional testing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10716877" y="5618546"/>
            <a:ext cx="414955" cy="76692"/>
          </a:xfrm>
          <a:prstGeom prst="roundRect">
            <a:avLst>
              <a:gd name="adj" fmla="val 35769"/>
            </a:avLst>
          </a:prstGeom>
          <a:solidFill>
            <a:srgbClr val="F87171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574095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Level 5 integrated systems test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11096264" y="5786677"/>
            <a:ext cx="355676" cy="76692"/>
          </a:xfrm>
          <a:prstGeom prst="roundRect">
            <a:avLst>
              <a:gd name="adj" fmla="val 35769"/>
            </a:avLst>
          </a:prstGeom>
          <a:solidFill>
            <a:srgbClr val="EF4444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590908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IT deployment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11191111" y="5954809"/>
            <a:ext cx="533514" cy="76692"/>
          </a:xfrm>
          <a:prstGeom prst="roundRect">
            <a:avLst>
              <a:gd name="adj" fmla="val 35769"/>
            </a:avLst>
          </a:prstGeom>
          <a:solidFill>
            <a:srgbClr val="F87171"/>
          </a:solidFill>
          <a:ln/>
        </p:spPr>
      </p:sp>
      <p:sp>
        <p:nvSpPr>
          <p:cNvPr id="171" name="Text 169"/>
          <p:cNvSpPr/>
          <p:nvPr/>
        </p:nvSpPr>
        <p:spPr>
          <a:xfrm>
            <a:off x="365760" y="607722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Service ready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11701608" y="609727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Fibre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acquisition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topology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Generators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Switchgear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transformers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Chillers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Earthworks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weathertight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Generators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Raised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Levels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1-3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CxA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CxA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CxA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deployment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