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Data Migration Project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Data Migration Project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2092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35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5780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122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9468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810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3156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498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6844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186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60532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874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64219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562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7907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250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71595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938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75283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625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78971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5313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82659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9001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86347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689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90035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6377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93722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0065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97410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3753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101098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7441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104786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1129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108474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04816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112162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08504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115850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12192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365760" y="1033272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Discovery &amp; profiling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840480" y="1080298"/>
            <a:ext cx="118538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1182189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Source system inventory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3840480" y="1227909"/>
            <a:ext cx="395130" cy="57477"/>
          </a:xfrm>
          <a:prstGeom prst="roundRect">
            <a:avLst>
              <a:gd name="adj" fmla="val 47727"/>
            </a:avLst>
          </a:prstGeom>
          <a:solidFill>
            <a:srgbClr val="64748B"/>
          </a:solidFill>
          <a:ln/>
        </p:spPr>
      </p:sp>
      <p:sp>
        <p:nvSpPr>
          <p:cNvPr id="51" name="Shape 49"/>
          <p:cNvSpPr/>
          <p:nvPr/>
        </p:nvSpPr>
        <p:spPr>
          <a:xfrm>
            <a:off x="3840480" y="1227909"/>
            <a:ext cx="395130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365760" y="1331105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profiling &amp; quality report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4156584" y="1376825"/>
            <a:ext cx="790260" cy="57477"/>
          </a:xfrm>
          <a:prstGeom prst="roundRect">
            <a:avLst>
              <a:gd name="adj" fmla="val 47727"/>
            </a:avLst>
          </a:prstGeom>
          <a:solidFill>
            <a:srgbClr val="94A3B8"/>
          </a:solidFill>
          <a:ln/>
        </p:spPr>
      </p:sp>
      <p:sp>
        <p:nvSpPr>
          <p:cNvPr id="54" name="Shape 52"/>
          <p:cNvSpPr/>
          <p:nvPr/>
        </p:nvSpPr>
        <p:spPr>
          <a:xfrm>
            <a:off x="4156584" y="1376825"/>
            <a:ext cx="790260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1480022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Migrate / archive scope decision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4762450" y="1525742"/>
            <a:ext cx="316104" cy="57477"/>
          </a:xfrm>
          <a:prstGeom prst="roundRect">
            <a:avLst>
              <a:gd name="adj" fmla="val 47727"/>
            </a:avLst>
          </a:prstGeom>
          <a:solidFill>
            <a:srgbClr val="64748B"/>
          </a:solidFill>
          <a:ln/>
        </p:spPr>
      </p:sp>
      <p:sp>
        <p:nvSpPr>
          <p:cNvPr id="57" name="Shape 55"/>
          <p:cNvSpPr/>
          <p:nvPr/>
        </p:nvSpPr>
        <p:spPr>
          <a:xfrm>
            <a:off x="4762450" y="1525742"/>
            <a:ext cx="316104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1628938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Scope &amp; sources agreed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4996257" y="163938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1777855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Mapping &amp; rules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5078553" y="1824881"/>
            <a:ext cx="144880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1926771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Field-level mapping per object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5078553" y="1972491"/>
            <a:ext cx="921970" cy="57477"/>
          </a:xfrm>
          <a:prstGeom prst="roundRect">
            <a:avLst>
              <a:gd name="adj" fmla="val 47727"/>
            </a:avLst>
          </a:prstGeom>
          <a:solidFill>
            <a:srgbClr val="2563EB"/>
          </a:solidFill>
          <a:ln/>
        </p:spPr>
      </p:sp>
      <p:sp>
        <p:nvSpPr>
          <p:cNvPr id="64" name="Shape 62"/>
          <p:cNvSpPr/>
          <p:nvPr/>
        </p:nvSpPr>
        <p:spPr>
          <a:xfrm>
            <a:off x="5078553" y="1972491"/>
            <a:ext cx="921970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2075688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Transformation &amp; default rules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5684419" y="2121408"/>
            <a:ext cx="790260" cy="57477"/>
          </a:xfrm>
          <a:prstGeom prst="roundRect">
            <a:avLst>
              <a:gd name="adj" fmla="val 47727"/>
            </a:avLst>
          </a:prstGeom>
          <a:solidFill>
            <a:srgbClr val="3B82F6"/>
          </a:solidFill>
          <a:ln/>
        </p:spPr>
      </p:sp>
      <p:sp>
        <p:nvSpPr>
          <p:cNvPr id="67" name="Shape 65"/>
          <p:cNvSpPr/>
          <p:nvPr/>
        </p:nvSpPr>
        <p:spPr>
          <a:xfrm>
            <a:off x="5684419" y="2121408"/>
            <a:ext cx="711234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2224605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Reference data alignment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5816129" y="2270325"/>
            <a:ext cx="658550" cy="57477"/>
          </a:xfrm>
          <a:prstGeom prst="roundRect">
            <a:avLst>
              <a:gd name="adj" fmla="val 47727"/>
            </a:avLst>
          </a:prstGeom>
          <a:solidFill>
            <a:srgbClr val="2563EB"/>
          </a:solidFill>
          <a:ln/>
        </p:spPr>
      </p:sp>
      <p:sp>
        <p:nvSpPr>
          <p:cNvPr id="70" name="Shape 68"/>
          <p:cNvSpPr/>
          <p:nvPr/>
        </p:nvSpPr>
        <p:spPr>
          <a:xfrm>
            <a:off x="5816129" y="2270325"/>
            <a:ext cx="526840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2373521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Reconciliation rules defined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5947839" y="2419241"/>
            <a:ext cx="579524" cy="57477"/>
          </a:xfrm>
          <a:prstGeom prst="roundRect">
            <a:avLst>
              <a:gd name="adj" fmla="val 47727"/>
            </a:avLst>
          </a:prstGeom>
          <a:solidFill>
            <a:srgbClr val="3B82F6"/>
          </a:solidFill>
          <a:ln/>
        </p:spPr>
      </p:sp>
      <p:sp>
        <p:nvSpPr>
          <p:cNvPr id="73" name="Shape 71"/>
          <p:cNvSpPr/>
          <p:nvPr/>
        </p:nvSpPr>
        <p:spPr>
          <a:xfrm>
            <a:off x="5947839" y="2419241"/>
            <a:ext cx="405667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2522438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Mapping signed off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6445067" y="253288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2671354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Cleansing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5157579" y="2718381"/>
            <a:ext cx="289761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2820271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Cleansing rules &amp; automated fixes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5157579" y="2865991"/>
            <a:ext cx="1053679" cy="57477"/>
          </a:xfrm>
          <a:prstGeom prst="roundRect">
            <a:avLst>
              <a:gd name="adj" fmla="val 47727"/>
            </a:avLst>
          </a:prstGeom>
          <a:solidFill>
            <a:srgbClr val="A855F7"/>
          </a:solidFill>
          <a:ln/>
        </p:spPr>
      </p:sp>
      <p:sp>
        <p:nvSpPr>
          <p:cNvPr id="80" name="Shape 78"/>
          <p:cNvSpPr/>
          <p:nvPr/>
        </p:nvSpPr>
        <p:spPr>
          <a:xfrm>
            <a:off x="5157579" y="2865991"/>
            <a:ext cx="948312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2969187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Business remediation of exceptions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6079549" y="3014907"/>
            <a:ext cx="1843939" cy="57477"/>
          </a:xfrm>
          <a:prstGeom prst="roundRect">
            <a:avLst>
              <a:gd name="adj" fmla="val 47727"/>
            </a:avLst>
          </a:prstGeom>
          <a:solidFill>
            <a:srgbClr val="C084FC"/>
          </a:solidFill>
          <a:ln/>
        </p:spPr>
      </p:sp>
      <p:sp>
        <p:nvSpPr>
          <p:cNvPr id="83" name="Shape 81"/>
          <p:cNvSpPr/>
          <p:nvPr/>
        </p:nvSpPr>
        <p:spPr>
          <a:xfrm>
            <a:off x="6079549" y="3014907"/>
            <a:ext cx="737576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3118104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Deduplication pass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7264938" y="3163824"/>
            <a:ext cx="790260" cy="57477"/>
          </a:xfrm>
          <a:prstGeom prst="roundRect">
            <a:avLst>
              <a:gd name="adj" fmla="val 47727"/>
            </a:avLst>
          </a:prstGeom>
          <a:solidFill>
            <a:srgbClr val="A855F7"/>
          </a:solidFill>
          <a:ln/>
        </p:spPr>
      </p:sp>
      <p:sp>
        <p:nvSpPr>
          <p:cNvPr id="86" name="Shape 84"/>
          <p:cNvSpPr/>
          <p:nvPr/>
        </p:nvSpPr>
        <p:spPr>
          <a:xfrm>
            <a:off x="7264938" y="3163824"/>
            <a:ext cx="158052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3267021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Build &amp; unit test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6527363" y="3314047"/>
            <a:ext cx="197564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3415937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Extract &amp; load build per object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6527363" y="3461657"/>
            <a:ext cx="1317099" cy="57477"/>
          </a:xfrm>
          <a:prstGeom prst="roundRect">
            <a:avLst>
              <a:gd name="adj" fmla="val 47727"/>
            </a:avLst>
          </a:prstGeom>
          <a:solidFill>
            <a:srgbClr val="0D9488"/>
          </a:solidFill>
          <a:ln/>
        </p:spPr>
      </p:sp>
      <p:sp>
        <p:nvSpPr>
          <p:cNvPr id="91" name="Shape 89"/>
          <p:cNvSpPr/>
          <p:nvPr/>
        </p:nvSpPr>
        <p:spPr>
          <a:xfrm>
            <a:off x="6527363" y="3461657"/>
            <a:ext cx="526840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3564854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Error handling &amp; restart logic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7396648" y="3610574"/>
            <a:ext cx="658550" cy="57477"/>
          </a:xfrm>
          <a:prstGeom prst="roundRect">
            <a:avLst>
              <a:gd name="adj" fmla="val 47727"/>
            </a:avLst>
          </a:prstGeom>
          <a:solidFill>
            <a:srgbClr val="14B8A6"/>
          </a:solidFill>
          <a:ln/>
        </p:spPr>
      </p:sp>
      <p:sp>
        <p:nvSpPr>
          <p:cNvPr id="94" name="Shape 92"/>
          <p:cNvSpPr/>
          <p:nvPr/>
        </p:nvSpPr>
        <p:spPr>
          <a:xfrm>
            <a:off x="7396648" y="3610574"/>
            <a:ext cx="131710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5" name="Text 93"/>
          <p:cNvSpPr/>
          <p:nvPr/>
        </p:nvSpPr>
        <p:spPr>
          <a:xfrm>
            <a:off x="365760" y="3713770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Reconciliation reports built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7528358" y="3759490"/>
            <a:ext cx="974654" cy="57477"/>
          </a:xfrm>
          <a:prstGeom prst="roundRect">
            <a:avLst>
              <a:gd name="adj" fmla="val 47727"/>
            </a:avLst>
          </a:prstGeom>
          <a:solidFill>
            <a:srgbClr val="0D9488"/>
          </a:solidFill>
          <a:ln/>
        </p:spPr>
      </p:sp>
      <p:sp>
        <p:nvSpPr>
          <p:cNvPr id="97" name="Shape 95"/>
          <p:cNvSpPr/>
          <p:nvPr/>
        </p:nvSpPr>
        <p:spPr>
          <a:xfrm>
            <a:off x="7528358" y="3759490"/>
            <a:ext cx="97465" cy="5747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3862687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Mock loads &amp; reconciliation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8503012" y="3909713"/>
            <a:ext cx="250248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4011603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Mock load 1 (mapping test)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8503012" y="4057323"/>
            <a:ext cx="105368" cy="57477"/>
          </a:xfrm>
          <a:prstGeom prst="roundRect">
            <a:avLst>
              <a:gd name="adj" fmla="val 47727"/>
            </a:avLst>
          </a:prstGeom>
          <a:solidFill>
            <a:srgbClr val="F59E0B"/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4160520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Reconcile &amp; fix defects 1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608380" y="4206240"/>
            <a:ext cx="526840" cy="57477"/>
          </a:xfrm>
          <a:prstGeom prst="roundRect">
            <a:avLst>
              <a:gd name="adj" fmla="val 47727"/>
            </a:avLst>
          </a:prstGeom>
          <a:solidFill>
            <a:srgbClr val="FBBF24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4309437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Mock load 2 (cleansed data)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9240587" y="4355157"/>
            <a:ext cx="105368" cy="57477"/>
          </a:xfrm>
          <a:prstGeom prst="roundRect">
            <a:avLst>
              <a:gd name="adj" fmla="val 47727"/>
            </a:avLst>
          </a:prstGeom>
          <a:solidFill>
            <a:srgbClr val="F59E0B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4458353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Reconcile &amp; fix defects 2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9345955" y="4504073"/>
            <a:ext cx="526840" cy="57477"/>
          </a:xfrm>
          <a:prstGeom prst="roundRect">
            <a:avLst>
              <a:gd name="adj" fmla="val 47727"/>
            </a:avLst>
          </a:prstGeom>
          <a:solidFill>
            <a:srgbClr val="FBBF24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4607270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Mock load 3 (timed dress rehearsal)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10030847" y="4652990"/>
            <a:ext cx="105368" cy="57477"/>
          </a:xfrm>
          <a:prstGeom prst="roundRect">
            <a:avLst>
              <a:gd name="adj" fmla="val 47727"/>
            </a:avLst>
          </a:prstGeom>
          <a:solidFill>
            <a:srgbClr val="F59E0B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4756186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Business data validation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10136215" y="4801906"/>
            <a:ext cx="658550" cy="57477"/>
          </a:xfrm>
          <a:prstGeom prst="roundRect">
            <a:avLst>
              <a:gd name="adj" fmla="val 47727"/>
            </a:avLst>
          </a:prstGeom>
          <a:solidFill>
            <a:srgbClr val="FBBF24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4905103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Dress rehearsal passed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10923204" y="491555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5054019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Cutover &amp; verification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11005500" y="5101046"/>
            <a:ext cx="79026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5202936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Go / no-go on data readiness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11002230" y="5213386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5351853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Source freeze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11163552" y="5397573"/>
            <a:ext cx="54864" cy="57477"/>
          </a:xfrm>
          <a:prstGeom prst="roundRect">
            <a:avLst>
              <a:gd name="adj" fmla="val 50000"/>
            </a:avLst>
          </a:prstGeom>
          <a:solidFill>
            <a:srgbClr val="EF4444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5500769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Delta extract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11189894" y="5546489"/>
            <a:ext cx="54864" cy="57477"/>
          </a:xfrm>
          <a:prstGeom prst="roundRect">
            <a:avLst>
              <a:gd name="adj" fmla="val 50000"/>
            </a:avLst>
          </a:prstGeom>
          <a:solidFill>
            <a:srgbClr val="F87171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5649686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Production cutover load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11216236" y="5695406"/>
            <a:ext cx="54864" cy="57477"/>
          </a:xfrm>
          <a:prstGeom prst="roundRect">
            <a:avLst>
              <a:gd name="adj" fmla="val 50000"/>
            </a:avLst>
          </a:prstGeom>
          <a:solidFill>
            <a:srgbClr val="EF4444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5798602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Reconciliation sign-off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11268920" y="5844322"/>
            <a:ext cx="79026" cy="57477"/>
          </a:xfrm>
          <a:prstGeom prst="roundRect">
            <a:avLst>
              <a:gd name="adj" fmla="val 47727"/>
            </a:avLst>
          </a:prstGeom>
          <a:solidFill>
            <a:srgbClr val="F87171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5947519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Business verification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11347946" y="5993239"/>
            <a:ext cx="263420" cy="57477"/>
          </a:xfrm>
          <a:prstGeom prst="roundRect">
            <a:avLst>
              <a:gd name="adj" fmla="val 47727"/>
            </a:avLst>
          </a:prstGeom>
          <a:solidFill>
            <a:srgbClr val="EF4444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6096435"/>
            <a:ext cx="3291840" cy="1489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Data accepted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11555412" y="610688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profiling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profiling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Field-level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Transformation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default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Reference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alignment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Reconciliation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exceptions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Deduplication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Extract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Error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restart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Reconciliation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reconciliation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Reconcile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(cleansed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Reconcile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(timed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rehearsal)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no-go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freeze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extract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Reconciliation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2026-07-24T04:16:57Z</dcterms:created>
  <dcterms:modified xsi:type="dcterms:W3CDTF">2026-07-24T04:16:57Z</dcterms:modified>
</cp:coreProperties>
</file>