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4F46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Digital Transformation Roadmap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Digital Transformation Roadmap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394757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58181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405466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68890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416175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79599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426884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90308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437593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01017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448302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11726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459011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22435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469720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33144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480429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43853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491138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4562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501847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65271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512556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75980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18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523265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86689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533974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97398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15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544683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08107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555392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518816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15</a:t>
            </a:r>
            <a:endParaRPr lang="en-US" sz="700" dirty="0"/>
          </a:p>
        </p:txBody>
      </p:sp>
      <p:sp>
        <p:nvSpPr>
          <p:cNvPr id="37" name="Shape 35"/>
          <p:cNvSpPr/>
          <p:nvPr/>
        </p:nvSpPr>
        <p:spPr>
          <a:xfrm>
            <a:off x="566101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529525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29</a:t>
            </a:r>
            <a:endParaRPr lang="en-US" sz="700" dirty="0"/>
          </a:p>
        </p:txBody>
      </p:sp>
      <p:sp>
        <p:nvSpPr>
          <p:cNvPr id="39" name="Shape 37"/>
          <p:cNvSpPr/>
          <p:nvPr/>
        </p:nvSpPr>
        <p:spPr>
          <a:xfrm>
            <a:off x="576810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540234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12</a:t>
            </a:r>
            <a:endParaRPr lang="en-US" sz="700" dirty="0"/>
          </a:p>
        </p:txBody>
      </p:sp>
      <p:sp>
        <p:nvSpPr>
          <p:cNvPr id="41" name="Shape 39"/>
          <p:cNvSpPr/>
          <p:nvPr/>
        </p:nvSpPr>
        <p:spPr>
          <a:xfrm>
            <a:off x="587519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550943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26</a:t>
            </a:r>
            <a:endParaRPr lang="en-US" sz="700" dirty="0"/>
          </a:p>
        </p:txBody>
      </p:sp>
      <p:sp>
        <p:nvSpPr>
          <p:cNvPr id="43" name="Shape 41"/>
          <p:cNvSpPr/>
          <p:nvPr/>
        </p:nvSpPr>
        <p:spPr>
          <a:xfrm>
            <a:off x="598228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561652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10</a:t>
            </a:r>
            <a:endParaRPr lang="en-US" sz="700" dirty="0"/>
          </a:p>
        </p:txBody>
      </p:sp>
      <p:sp>
        <p:nvSpPr>
          <p:cNvPr id="45" name="Shape 43"/>
          <p:cNvSpPr/>
          <p:nvPr/>
        </p:nvSpPr>
        <p:spPr>
          <a:xfrm>
            <a:off x="608937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572361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24</a:t>
            </a:r>
            <a:endParaRPr lang="en-US" sz="700" dirty="0"/>
          </a:p>
        </p:txBody>
      </p:sp>
      <p:sp>
        <p:nvSpPr>
          <p:cNvPr id="47" name="Shape 45"/>
          <p:cNvSpPr/>
          <p:nvPr/>
        </p:nvSpPr>
        <p:spPr>
          <a:xfrm>
            <a:off x="619646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583070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7</a:t>
            </a:r>
            <a:endParaRPr lang="en-US" sz="700" dirty="0"/>
          </a:p>
        </p:txBody>
      </p:sp>
      <p:sp>
        <p:nvSpPr>
          <p:cNvPr id="49" name="Shape 47"/>
          <p:cNvSpPr/>
          <p:nvPr/>
        </p:nvSpPr>
        <p:spPr>
          <a:xfrm>
            <a:off x="630355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593779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21</a:t>
            </a:r>
            <a:endParaRPr lang="en-US" sz="700" dirty="0"/>
          </a:p>
        </p:txBody>
      </p:sp>
      <p:sp>
        <p:nvSpPr>
          <p:cNvPr id="51" name="Shape 49"/>
          <p:cNvSpPr/>
          <p:nvPr/>
        </p:nvSpPr>
        <p:spPr>
          <a:xfrm>
            <a:off x="641064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604488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5</a:t>
            </a:r>
            <a:endParaRPr lang="en-US" sz="700" dirty="0"/>
          </a:p>
        </p:txBody>
      </p:sp>
      <p:sp>
        <p:nvSpPr>
          <p:cNvPr id="53" name="Shape 51"/>
          <p:cNvSpPr/>
          <p:nvPr/>
        </p:nvSpPr>
        <p:spPr>
          <a:xfrm>
            <a:off x="651773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615197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19</a:t>
            </a:r>
            <a:endParaRPr lang="en-US" sz="700" dirty="0"/>
          </a:p>
        </p:txBody>
      </p:sp>
      <p:sp>
        <p:nvSpPr>
          <p:cNvPr id="55" name="Shape 53"/>
          <p:cNvSpPr/>
          <p:nvPr/>
        </p:nvSpPr>
        <p:spPr>
          <a:xfrm>
            <a:off x="662482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625906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2</a:t>
            </a:r>
            <a:endParaRPr lang="en-US" sz="700" dirty="0"/>
          </a:p>
        </p:txBody>
      </p:sp>
      <p:sp>
        <p:nvSpPr>
          <p:cNvPr id="57" name="Shape 55"/>
          <p:cNvSpPr/>
          <p:nvPr/>
        </p:nvSpPr>
        <p:spPr>
          <a:xfrm>
            <a:off x="673191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636615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16</a:t>
            </a:r>
            <a:endParaRPr lang="en-US" sz="700" dirty="0"/>
          </a:p>
        </p:txBody>
      </p:sp>
      <p:sp>
        <p:nvSpPr>
          <p:cNvPr id="59" name="Shape 57"/>
          <p:cNvSpPr/>
          <p:nvPr/>
        </p:nvSpPr>
        <p:spPr>
          <a:xfrm>
            <a:off x="683900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647324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30</a:t>
            </a:r>
            <a:endParaRPr lang="en-US" sz="700" dirty="0"/>
          </a:p>
        </p:txBody>
      </p:sp>
      <p:sp>
        <p:nvSpPr>
          <p:cNvPr id="61" name="Shape 59"/>
          <p:cNvSpPr/>
          <p:nvPr/>
        </p:nvSpPr>
        <p:spPr>
          <a:xfrm>
            <a:off x="694609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658033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13</a:t>
            </a:r>
            <a:endParaRPr lang="en-US" sz="700" dirty="0"/>
          </a:p>
        </p:txBody>
      </p:sp>
      <p:sp>
        <p:nvSpPr>
          <p:cNvPr id="63" name="Shape 61"/>
          <p:cNvSpPr/>
          <p:nvPr/>
        </p:nvSpPr>
        <p:spPr>
          <a:xfrm>
            <a:off x="705318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668742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27</a:t>
            </a:r>
            <a:endParaRPr lang="en-US" sz="700" dirty="0"/>
          </a:p>
        </p:txBody>
      </p:sp>
      <p:sp>
        <p:nvSpPr>
          <p:cNvPr id="65" name="Shape 63"/>
          <p:cNvSpPr/>
          <p:nvPr/>
        </p:nvSpPr>
        <p:spPr>
          <a:xfrm>
            <a:off x="71602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67945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11</a:t>
            </a:r>
            <a:endParaRPr lang="en-US" sz="700" dirty="0"/>
          </a:p>
        </p:txBody>
      </p:sp>
      <p:sp>
        <p:nvSpPr>
          <p:cNvPr id="67" name="Shape 65"/>
          <p:cNvSpPr/>
          <p:nvPr/>
        </p:nvSpPr>
        <p:spPr>
          <a:xfrm>
            <a:off x="726737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690161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25</a:t>
            </a:r>
            <a:endParaRPr lang="en-US" sz="700" dirty="0"/>
          </a:p>
        </p:txBody>
      </p:sp>
      <p:sp>
        <p:nvSpPr>
          <p:cNvPr id="69" name="Shape 67"/>
          <p:cNvSpPr/>
          <p:nvPr/>
        </p:nvSpPr>
        <p:spPr>
          <a:xfrm>
            <a:off x="737446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700870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8</a:t>
            </a:r>
            <a:endParaRPr lang="en-US" sz="700" dirty="0"/>
          </a:p>
        </p:txBody>
      </p:sp>
      <p:sp>
        <p:nvSpPr>
          <p:cNvPr id="71" name="Shape 69"/>
          <p:cNvSpPr/>
          <p:nvPr/>
        </p:nvSpPr>
        <p:spPr>
          <a:xfrm>
            <a:off x="748155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711579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22</a:t>
            </a:r>
            <a:endParaRPr lang="en-US" sz="700" dirty="0"/>
          </a:p>
        </p:txBody>
      </p:sp>
      <p:sp>
        <p:nvSpPr>
          <p:cNvPr id="73" name="Shape 71"/>
          <p:cNvSpPr/>
          <p:nvPr/>
        </p:nvSpPr>
        <p:spPr>
          <a:xfrm>
            <a:off x="758864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722288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6</a:t>
            </a:r>
            <a:endParaRPr lang="en-US" sz="700" dirty="0"/>
          </a:p>
        </p:txBody>
      </p:sp>
      <p:sp>
        <p:nvSpPr>
          <p:cNvPr id="75" name="Shape 73"/>
          <p:cNvSpPr/>
          <p:nvPr/>
        </p:nvSpPr>
        <p:spPr>
          <a:xfrm>
            <a:off x="769573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732997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20</a:t>
            </a:r>
            <a:endParaRPr lang="en-US" sz="700" dirty="0"/>
          </a:p>
        </p:txBody>
      </p:sp>
      <p:sp>
        <p:nvSpPr>
          <p:cNvPr id="77" name="Shape 75"/>
          <p:cNvSpPr/>
          <p:nvPr/>
        </p:nvSpPr>
        <p:spPr>
          <a:xfrm>
            <a:off x="780282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743706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3</a:t>
            </a:r>
            <a:endParaRPr lang="en-US" sz="700" dirty="0"/>
          </a:p>
        </p:txBody>
      </p:sp>
      <p:sp>
        <p:nvSpPr>
          <p:cNvPr id="79" name="Shape 77"/>
          <p:cNvSpPr/>
          <p:nvPr/>
        </p:nvSpPr>
        <p:spPr>
          <a:xfrm>
            <a:off x="790991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0" name="Text 78"/>
          <p:cNvSpPr/>
          <p:nvPr/>
        </p:nvSpPr>
        <p:spPr>
          <a:xfrm>
            <a:off x="754415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17</a:t>
            </a:r>
            <a:endParaRPr lang="en-US" sz="700" dirty="0"/>
          </a:p>
        </p:txBody>
      </p:sp>
      <p:sp>
        <p:nvSpPr>
          <p:cNvPr id="81" name="Shape 79"/>
          <p:cNvSpPr/>
          <p:nvPr/>
        </p:nvSpPr>
        <p:spPr>
          <a:xfrm>
            <a:off x="801700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765124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31</a:t>
            </a:r>
            <a:endParaRPr lang="en-US" sz="700" dirty="0"/>
          </a:p>
        </p:txBody>
      </p:sp>
      <p:sp>
        <p:nvSpPr>
          <p:cNvPr id="83" name="Shape 81"/>
          <p:cNvSpPr/>
          <p:nvPr/>
        </p:nvSpPr>
        <p:spPr>
          <a:xfrm>
            <a:off x="812409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4" name="Text 82"/>
          <p:cNvSpPr/>
          <p:nvPr/>
        </p:nvSpPr>
        <p:spPr>
          <a:xfrm>
            <a:off x="775833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14</a:t>
            </a:r>
            <a:endParaRPr lang="en-US" sz="700" dirty="0"/>
          </a:p>
        </p:txBody>
      </p:sp>
      <p:sp>
        <p:nvSpPr>
          <p:cNvPr id="85" name="Shape 83"/>
          <p:cNvSpPr/>
          <p:nvPr/>
        </p:nvSpPr>
        <p:spPr>
          <a:xfrm>
            <a:off x="823118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786542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28</a:t>
            </a:r>
            <a:endParaRPr lang="en-US" sz="700" dirty="0"/>
          </a:p>
        </p:txBody>
      </p:sp>
      <p:sp>
        <p:nvSpPr>
          <p:cNvPr id="87" name="Shape 85"/>
          <p:cNvSpPr/>
          <p:nvPr/>
        </p:nvSpPr>
        <p:spPr>
          <a:xfrm>
            <a:off x="833827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8" name="Text 86"/>
          <p:cNvSpPr/>
          <p:nvPr/>
        </p:nvSpPr>
        <p:spPr>
          <a:xfrm>
            <a:off x="797251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13</a:t>
            </a:r>
            <a:endParaRPr lang="en-US" sz="700" dirty="0"/>
          </a:p>
        </p:txBody>
      </p:sp>
      <p:sp>
        <p:nvSpPr>
          <p:cNvPr id="89" name="Shape 87"/>
          <p:cNvSpPr/>
          <p:nvPr/>
        </p:nvSpPr>
        <p:spPr>
          <a:xfrm>
            <a:off x="844536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0" name="Text 88"/>
          <p:cNvSpPr/>
          <p:nvPr/>
        </p:nvSpPr>
        <p:spPr>
          <a:xfrm>
            <a:off x="807960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27</a:t>
            </a:r>
            <a:endParaRPr lang="en-US" sz="700" dirty="0"/>
          </a:p>
        </p:txBody>
      </p:sp>
      <p:sp>
        <p:nvSpPr>
          <p:cNvPr id="91" name="Shape 89"/>
          <p:cNvSpPr/>
          <p:nvPr/>
        </p:nvSpPr>
        <p:spPr>
          <a:xfrm>
            <a:off x="855245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2" name="Text 90"/>
          <p:cNvSpPr/>
          <p:nvPr/>
        </p:nvSpPr>
        <p:spPr>
          <a:xfrm>
            <a:off x="818669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10</a:t>
            </a:r>
            <a:endParaRPr lang="en-US" sz="700" dirty="0"/>
          </a:p>
        </p:txBody>
      </p:sp>
      <p:sp>
        <p:nvSpPr>
          <p:cNvPr id="93" name="Shape 91"/>
          <p:cNvSpPr/>
          <p:nvPr/>
        </p:nvSpPr>
        <p:spPr>
          <a:xfrm>
            <a:off x="865954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4" name="Text 92"/>
          <p:cNvSpPr/>
          <p:nvPr/>
        </p:nvSpPr>
        <p:spPr>
          <a:xfrm>
            <a:off x="829378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24</a:t>
            </a:r>
            <a:endParaRPr lang="en-US" sz="700" dirty="0"/>
          </a:p>
        </p:txBody>
      </p:sp>
      <p:sp>
        <p:nvSpPr>
          <p:cNvPr id="95" name="Shape 93"/>
          <p:cNvSpPr/>
          <p:nvPr/>
        </p:nvSpPr>
        <p:spPr>
          <a:xfrm>
            <a:off x="876663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6" name="Text 94"/>
          <p:cNvSpPr/>
          <p:nvPr/>
        </p:nvSpPr>
        <p:spPr>
          <a:xfrm>
            <a:off x="840087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8</a:t>
            </a:r>
            <a:endParaRPr lang="en-US" sz="700" dirty="0"/>
          </a:p>
        </p:txBody>
      </p:sp>
      <p:sp>
        <p:nvSpPr>
          <p:cNvPr id="97" name="Shape 95"/>
          <p:cNvSpPr/>
          <p:nvPr/>
        </p:nvSpPr>
        <p:spPr>
          <a:xfrm>
            <a:off x="887372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8" name="Text 96"/>
          <p:cNvSpPr/>
          <p:nvPr/>
        </p:nvSpPr>
        <p:spPr>
          <a:xfrm>
            <a:off x="850796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22</a:t>
            </a:r>
            <a:endParaRPr lang="en-US" sz="700" dirty="0"/>
          </a:p>
        </p:txBody>
      </p:sp>
      <p:sp>
        <p:nvSpPr>
          <p:cNvPr id="99" name="Shape 97"/>
          <p:cNvSpPr/>
          <p:nvPr/>
        </p:nvSpPr>
        <p:spPr>
          <a:xfrm>
            <a:off x="898081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0" name="Text 98"/>
          <p:cNvSpPr/>
          <p:nvPr/>
        </p:nvSpPr>
        <p:spPr>
          <a:xfrm>
            <a:off x="861505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5</a:t>
            </a:r>
            <a:endParaRPr lang="en-US" sz="700" dirty="0"/>
          </a:p>
        </p:txBody>
      </p:sp>
      <p:sp>
        <p:nvSpPr>
          <p:cNvPr id="101" name="Shape 99"/>
          <p:cNvSpPr/>
          <p:nvPr/>
        </p:nvSpPr>
        <p:spPr>
          <a:xfrm>
            <a:off x="908790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2" name="Text 100"/>
          <p:cNvSpPr/>
          <p:nvPr/>
        </p:nvSpPr>
        <p:spPr>
          <a:xfrm>
            <a:off x="872214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19</a:t>
            </a:r>
            <a:endParaRPr lang="en-US" sz="700" dirty="0"/>
          </a:p>
        </p:txBody>
      </p:sp>
      <p:sp>
        <p:nvSpPr>
          <p:cNvPr id="103" name="Shape 101"/>
          <p:cNvSpPr/>
          <p:nvPr/>
        </p:nvSpPr>
        <p:spPr>
          <a:xfrm>
            <a:off x="919499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4" name="Text 102"/>
          <p:cNvSpPr/>
          <p:nvPr/>
        </p:nvSpPr>
        <p:spPr>
          <a:xfrm>
            <a:off x="882923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3</a:t>
            </a:r>
            <a:endParaRPr lang="en-US" sz="700" dirty="0"/>
          </a:p>
        </p:txBody>
      </p:sp>
      <p:sp>
        <p:nvSpPr>
          <p:cNvPr id="105" name="Shape 103"/>
          <p:cNvSpPr/>
          <p:nvPr/>
        </p:nvSpPr>
        <p:spPr>
          <a:xfrm>
            <a:off x="930208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893632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17</a:t>
            </a:r>
            <a:endParaRPr lang="en-US" sz="700" dirty="0"/>
          </a:p>
        </p:txBody>
      </p:sp>
      <p:sp>
        <p:nvSpPr>
          <p:cNvPr id="107" name="Shape 105"/>
          <p:cNvSpPr/>
          <p:nvPr/>
        </p:nvSpPr>
        <p:spPr>
          <a:xfrm>
            <a:off x="940917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8" name="Text 106"/>
          <p:cNvSpPr/>
          <p:nvPr/>
        </p:nvSpPr>
        <p:spPr>
          <a:xfrm>
            <a:off x="904341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31</a:t>
            </a:r>
            <a:endParaRPr lang="en-US" sz="700" dirty="0"/>
          </a:p>
        </p:txBody>
      </p:sp>
      <p:sp>
        <p:nvSpPr>
          <p:cNvPr id="109" name="Shape 107"/>
          <p:cNvSpPr/>
          <p:nvPr/>
        </p:nvSpPr>
        <p:spPr>
          <a:xfrm>
            <a:off x="951626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10" name="Text 108"/>
          <p:cNvSpPr/>
          <p:nvPr/>
        </p:nvSpPr>
        <p:spPr>
          <a:xfrm>
            <a:off x="915050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14</a:t>
            </a:r>
            <a:endParaRPr lang="en-US" sz="700" dirty="0"/>
          </a:p>
        </p:txBody>
      </p:sp>
      <p:sp>
        <p:nvSpPr>
          <p:cNvPr id="111" name="Shape 109"/>
          <p:cNvSpPr/>
          <p:nvPr/>
        </p:nvSpPr>
        <p:spPr>
          <a:xfrm>
            <a:off x="962335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12" name="Text 110"/>
          <p:cNvSpPr/>
          <p:nvPr/>
        </p:nvSpPr>
        <p:spPr>
          <a:xfrm>
            <a:off x="925759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28</a:t>
            </a:r>
            <a:endParaRPr lang="en-US" sz="700" dirty="0"/>
          </a:p>
        </p:txBody>
      </p:sp>
      <p:sp>
        <p:nvSpPr>
          <p:cNvPr id="113" name="Shape 111"/>
          <p:cNvSpPr/>
          <p:nvPr/>
        </p:nvSpPr>
        <p:spPr>
          <a:xfrm>
            <a:off x="973044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14" name="Text 112"/>
          <p:cNvSpPr/>
          <p:nvPr/>
        </p:nvSpPr>
        <p:spPr>
          <a:xfrm>
            <a:off x="936468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11</a:t>
            </a:r>
            <a:endParaRPr lang="en-US" sz="700" dirty="0"/>
          </a:p>
        </p:txBody>
      </p:sp>
      <p:sp>
        <p:nvSpPr>
          <p:cNvPr id="115" name="Shape 113"/>
          <p:cNvSpPr/>
          <p:nvPr/>
        </p:nvSpPr>
        <p:spPr>
          <a:xfrm>
            <a:off x="983753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16" name="Text 114"/>
          <p:cNvSpPr/>
          <p:nvPr/>
        </p:nvSpPr>
        <p:spPr>
          <a:xfrm>
            <a:off x="947177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25</a:t>
            </a:r>
            <a:endParaRPr lang="en-US" sz="700" dirty="0"/>
          </a:p>
        </p:txBody>
      </p:sp>
      <p:sp>
        <p:nvSpPr>
          <p:cNvPr id="117" name="Shape 115"/>
          <p:cNvSpPr/>
          <p:nvPr/>
        </p:nvSpPr>
        <p:spPr>
          <a:xfrm>
            <a:off x="994462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18" name="Text 116"/>
          <p:cNvSpPr/>
          <p:nvPr/>
        </p:nvSpPr>
        <p:spPr>
          <a:xfrm>
            <a:off x="957886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9</a:t>
            </a:r>
            <a:endParaRPr lang="en-US" sz="700" dirty="0"/>
          </a:p>
        </p:txBody>
      </p:sp>
      <p:sp>
        <p:nvSpPr>
          <p:cNvPr id="119" name="Shape 117"/>
          <p:cNvSpPr/>
          <p:nvPr/>
        </p:nvSpPr>
        <p:spPr>
          <a:xfrm>
            <a:off x="1005171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0" name="Text 118"/>
          <p:cNvSpPr/>
          <p:nvPr/>
        </p:nvSpPr>
        <p:spPr>
          <a:xfrm>
            <a:off x="968595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23</a:t>
            </a:r>
            <a:endParaRPr lang="en-US" sz="700" dirty="0"/>
          </a:p>
        </p:txBody>
      </p:sp>
      <p:sp>
        <p:nvSpPr>
          <p:cNvPr id="121" name="Shape 119"/>
          <p:cNvSpPr/>
          <p:nvPr/>
        </p:nvSpPr>
        <p:spPr>
          <a:xfrm>
            <a:off x="1015880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2" name="Text 120"/>
          <p:cNvSpPr/>
          <p:nvPr/>
        </p:nvSpPr>
        <p:spPr>
          <a:xfrm>
            <a:off x="979304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6</a:t>
            </a:r>
            <a:endParaRPr lang="en-US" sz="700" dirty="0"/>
          </a:p>
        </p:txBody>
      </p:sp>
      <p:sp>
        <p:nvSpPr>
          <p:cNvPr id="123" name="Shape 121"/>
          <p:cNvSpPr/>
          <p:nvPr/>
        </p:nvSpPr>
        <p:spPr>
          <a:xfrm>
            <a:off x="1026589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4" name="Text 122"/>
          <p:cNvSpPr/>
          <p:nvPr/>
        </p:nvSpPr>
        <p:spPr>
          <a:xfrm>
            <a:off x="990013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20</a:t>
            </a:r>
            <a:endParaRPr lang="en-US" sz="700" dirty="0"/>
          </a:p>
        </p:txBody>
      </p:sp>
      <p:sp>
        <p:nvSpPr>
          <p:cNvPr id="125" name="Shape 123"/>
          <p:cNvSpPr/>
          <p:nvPr/>
        </p:nvSpPr>
        <p:spPr>
          <a:xfrm>
            <a:off x="1037298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6" name="Text 124"/>
          <p:cNvSpPr/>
          <p:nvPr/>
        </p:nvSpPr>
        <p:spPr>
          <a:xfrm>
            <a:off x="1000722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4</a:t>
            </a:r>
            <a:endParaRPr lang="en-US" sz="700" dirty="0"/>
          </a:p>
        </p:txBody>
      </p:sp>
      <p:sp>
        <p:nvSpPr>
          <p:cNvPr id="127" name="Shape 125"/>
          <p:cNvSpPr/>
          <p:nvPr/>
        </p:nvSpPr>
        <p:spPr>
          <a:xfrm>
            <a:off x="1048007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8" name="Text 126"/>
          <p:cNvSpPr/>
          <p:nvPr/>
        </p:nvSpPr>
        <p:spPr>
          <a:xfrm>
            <a:off x="1011431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18</a:t>
            </a:r>
            <a:endParaRPr lang="en-US" sz="700" dirty="0"/>
          </a:p>
        </p:txBody>
      </p:sp>
      <p:sp>
        <p:nvSpPr>
          <p:cNvPr id="129" name="Shape 127"/>
          <p:cNvSpPr/>
          <p:nvPr/>
        </p:nvSpPr>
        <p:spPr>
          <a:xfrm>
            <a:off x="1058716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30" name="Text 128"/>
          <p:cNvSpPr/>
          <p:nvPr/>
        </p:nvSpPr>
        <p:spPr>
          <a:xfrm>
            <a:off x="1022140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</a:t>
            </a:r>
            <a:endParaRPr lang="en-US" sz="700" dirty="0"/>
          </a:p>
        </p:txBody>
      </p:sp>
      <p:sp>
        <p:nvSpPr>
          <p:cNvPr id="131" name="Shape 129"/>
          <p:cNvSpPr/>
          <p:nvPr/>
        </p:nvSpPr>
        <p:spPr>
          <a:xfrm>
            <a:off x="1069426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32" name="Text 130"/>
          <p:cNvSpPr/>
          <p:nvPr/>
        </p:nvSpPr>
        <p:spPr>
          <a:xfrm>
            <a:off x="1032850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15</a:t>
            </a:r>
            <a:endParaRPr lang="en-US" sz="700" dirty="0"/>
          </a:p>
        </p:txBody>
      </p:sp>
      <p:sp>
        <p:nvSpPr>
          <p:cNvPr id="133" name="Shape 131"/>
          <p:cNvSpPr/>
          <p:nvPr/>
        </p:nvSpPr>
        <p:spPr>
          <a:xfrm>
            <a:off x="1080135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34" name="Text 132"/>
          <p:cNvSpPr/>
          <p:nvPr/>
        </p:nvSpPr>
        <p:spPr>
          <a:xfrm>
            <a:off x="1043559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29</a:t>
            </a:r>
            <a:endParaRPr lang="en-US" sz="700" dirty="0"/>
          </a:p>
        </p:txBody>
      </p:sp>
      <p:sp>
        <p:nvSpPr>
          <p:cNvPr id="135" name="Shape 133"/>
          <p:cNvSpPr/>
          <p:nvPr/>
        </p:nvSpPr>
        <p:spPr>
          <a:xfrm>
            <a:off x="1090844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36" name="Text 134"/>
          <p:cNvSpPr/>
          <p:nvPr/>
        </p:nvSpPr>
        <p:spPr>
          <a:xfrm>
            <a:off x="1054268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12</a:t>
            </a:r>
            <a:endParaRPr lang="en-US" sz="700" dirty="0"/>
          </a:p>
        </p:txBody>
      </p:sp>
      <p:sp>
        <p:nvSpPr>
          <p:cNvPr id="137" name="Shape 135"/>
          <p:cNvSpPr/>
          <p:nvPr/>
        </p:nvSpPr>
        <p:spPr>
          <a:xfrm>
            <a:off x="1101553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38" name="Text 136"/>
          <p:cNvSpPr/>
          <p:nvPr/>
        </p:nvSpPr>
        <p:spPr>
          <a:xfrm>
            <a:off x="1064977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26</a:t>
            </a:r>
            <a:endParaRPr lang="en-US" sz="700" dirty="0"/>
          </a:p>
        </p:txBody>
      </p:sp>
      <p:sp>
        <p:nvSpPr>
          <p:cNvPr id="139" name="Shape 137"/>
          <p:cNvSpPr/>
          <p:nvPr/>
        </p:nvSpPr>
        <p:spPr>
          <a:xfrm>
            <a:off x="1112262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0" name="Text 138"/>
          <p:cNvSpPr/>
          <p:nvPr/>
        </p:nvSpPr>
        <p:spPr>
          <a:xfrm>
            <a:off x="1075686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12</a:t>
            </a:r>
            <a:endParaRPr lang="en-US" sz="700" dirty="0"/>
          </a:p>
        </p:txBody>
      </p:sp>
      <p:sp>
        <p:nvSpPr>
          <p:cNvPr id="141" name="Shape 139"/>
          <p:cNvSpPr/>
          <p:nvPr/>
        </p:nvSpPr>
        <p:spPr>
          <a:xfrm>
            <a:off x="1122971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2" name="Text 140"/>
          <p:cNvSpPr/>
          <p:nvPr/>
        </p:nvSpPr>
        <p:spPr>
          <a:xfrm>
            <a:off x="1086395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26</a:t>
            </a:r>
            <a:endParaRPr lang="en-US" sz="700" dirty="0"/>
          </a:p>
        </p:txBody>
      </p:sp>
      <p:sp>
        <p:nvSpPr>
          <p:cNvPr id="143" name="Shape 141"/>
          <p:cNvSpPr/>
          <p:nvPr/>
        </p:nvSpPr>
        <p:spPr>
          <a:xfrm>
            <a:off x="1133680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4" name="Text 142"/>
          <p:cNvSpPr/>
          <p:nvPr/>
        </p:nvSpPr>
        <p:spPr>
          <a:xfrm>
            <a:off x="1097104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9</a:t>
            </a:r>
            <a:endParaRPr lang="en-US" sz="700" dirty="0"/>
          </a:p>
        </p:txBody>
      </p:sp>
      <p:sp>
        <p:nvSpPr>
          <p:cNvPr id="145" name="Shape 143"/>
          <p:cNvSpPr/>
          <p:nvPr/>
        </p:nvSpPr>
        <p:spPr>
          <a:xfrm>
            <a:off x="1144389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6" name="Text 144"/>
          <p:cNvSpPr/>
          <p:nvPr/>
        </p:nvSpPr>
        <p:spPr>
          <a:xfrm>
            <a:off x="1107813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23</a:t>
            </a:r>
            <a:endParaRPr lang="en-US" sz="700" dirty="0"/>
          </a:p>
        </p:txBody>
      </p:sp>
      <p:sp>
        <p:nvSpPr>
          <p:cNvPr id="147" name="Shape 145"/>
          <p:cNvSpPr/>
          <p:nvPr/>
        </p:nvSpPr>
        <p:spPr>
          <a:xfrm>
            <a:off x="1155098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8" name="Text 146"/>
          <p:cNvSpPr/>
          <p:nvPr/>
        </p:nvSpPr>
        <p:spPr>
          <a:xfrm>
            <a:off x="1118522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7</a:t>
            </a:r>
            <a:endParaRPr lang="en-US" sz="700" dirty="0"/>
          </a:p>
        </p:txBody>
      </p:sp>
      <p:sp>
        <p:nvSpPr>
          <p:cNvPr id="149" name="Shape 147"/>
          <p:cNvSpPr/>
          <p:nvPr/>
        </p:nvSpPr>
        <p:spPr>
          <a:xfrm>
            <a:off x="1165807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50" name="Text 148"/>
          <p:cNvSpPr/>
          <p:nvPr/>
        </p:nvSpPr>
        <p:spPr>
          <a:xfrm>
            <a:off x="1129231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21</a:t>
            </a:r>
            <a:endParaRPr lang="en-US" sz="700" dirty="0"/>
          </a:p>
        </p:txBody>
      </p:sp>
      <p:sp>
        <p:nvSpPr>
          <p:cNvPr id="151" name="Shape 149"/>
          <p:cNvSpPr/>
          <p:nvPr/>
        </p:nvSpPr>
        <p:spPr>
          <a:xfrm>
            <a:off x="1176516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52" name="Text 150"/>
          <p:cNvSpPr/>
          <p:nvPr/>
        </p:nvSpPr>
        <p:spPr>
          <a:xfrm>
            <a:off x="1139940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4</a:t>
            </a:r>
            <a:endParaRPr lang="en-US" sz="700" dirty="0"/>
          </a:p>
        </p:txBody>
      </p:sp>
      <p:sp>
        <p:nvSpPr>
          <p:cNvPr id="153" name="Text 151"/>
          <p:cNvSpPr/>
          <p:nvPr/>
        </p:nvSpPr>
        <p:spPr>
          <a:xfrm>
            <a:off x="365760" y="103327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Strategy, baseline &amp; governance</a:t>
            </a:r>
            <a:endParaRPr lang="en-US" sz="900" dirty="0"/>
          </a:p>
        </p:txBody>
      </p:sp>
      <p:sp>
        <p:nvSpPr>
          <p:cNvPr id="154" name="Shape 152"/>
          <p:cNvSpPr/>
          <p:nvPr/>
        </p:nvSpPr>
        <p:spPr>
          <a:xfrm>
            <a:off x="3840480" y="1060132"/>
            <a:ext cx="841424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55" name="Text 153"/>
          <p:cNvSpPr/>
          <p:nvPr/>
        </p:nvSpPr>
        <p:spPr>
          <a:xfrm>
            <a:off x="365760" y="114185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Current state &amp; digital maturity assessment</a:t>
            </a:r>
            <a:endParaRPr lang="en-US" sz="900" dirty="0"/>
          </a:p>
        </p:txBody>
      </p:sp>
      <p:sp>
        <p:nvSpPr>
          <p:cNvPr id="156" name="Shape 154"/>
          <p:cNvSpPr/>
          <p:nvPr/>
        </p:nvSpPr>
        <p:spPr>
          <a:xfrm>
            <a:off x="3840480" y="1187577"/>
            <a:ext cx="305972" cy="17145"/>
          </a:xfrm>
          <a:prstGeom prst="roundRect">
            <a:avLst>
              <a:gd name="adj" fmla="val 160000"/>
            </a:avLst>
          </a:prstGeom>
          <a:solidFill>
            <a:srgbClr val="64748B"/>
          </a:solidFill>
          <a:ln/>
        </p:spPr>
      </p:sp>
      <p:sp>
        <p:nvSpPr>
          <p:cNvPr id="157" name="Shape 155"/>
          <p:cNvSpPr/>
          <p:nvPr/>
        </p:nvSpPr>
        <p:spPr>
          <a:xfrm>
            <a:off x="3840480" y="1187577"/>
            <a:ext cx="305972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58" name="Text 156"/>
          <p:cNvSpPr/>
          <p:nvPr/>
        </p:nvSpPr>
        <p:spPr>
          <a:xfrm>
            <a:off x="365760" y="125044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Application &amp; data landscape inventory</a:t>
            </a:r>
            <a:endParaRPr lang="en-US" sz="900" dirty="0"/>
          </a:p>
        </p:txBody>
      </p:sp>
      <p:sp>
        <p:nvSpPr>
          <p:cNvPr id="159" name="Shape 157"/>
          <p:cNvSpPr/>
          <p:nvPr/>
        </p:nvSpPr>
        <p:spPr>
          <a:xfrm>
            <a:off x="3955220" y="1296162"/>
            <a:ext cx="305972" cy="17145"/>
          </a:xfrm>
          <a:prstGeom prst="roundRect">
            <a:avLst>
              <a:gd name="adj" fmla="val 160000"/>
            </a:avLst>
          </a:prstGeom>
          <a:solidFill>
            <a:srgbClr val="94A3B8"/>
          </a:solidFill>
          <a:ln/>
        </p:spPr>
      </p:sp>
      <p:sp>
        <p:nvSpPr>
          <p:cNvPr id="160" name="Shape 158"/>
          <p:cNvSpPr/>
          <p:nvPr/>
        </p:nvSpPr>
        <p:spPr>
          <a:xfrm>
            <a:off x="3955220" y="1296162"/>
            <a:ext cx="305972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61" name="Text 159"/>
          <p:cNvSpPr/>
          <p:nvPr/>
        </p:nvSpPr>
        <p:spPr>
          <a:xfrm>
            <a:off x="365760" y="135902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Target operating model definition</a:t>
            </a:r>
            <a:endParaRPr lang="en-US" sz="900" dirty="0"/>
          </a:p>
        </p:txBody>
      </p:sp>
      <p:sp>
        <p:nvSpPr>
          <p:cNvPr id="162" name="Shape 160"/>
          <p:cNvSpPr/>
          <p:nvPr/>
        </p:nvSpPr>
        <p:spPr>
          <a:xfrm>
            <a:off x="4146452" y="1404747"/>
            <a:ext cx="267726" cy="17145"/>
          </a:xfrm>
          <a:prstGeom prst="roundRect">
            <a:avLst>
              <a:gd name="adj" fmla="val 160000"/>
            </a:avLst>
          </a:prstGeom>
          <a:solidFill>
            <a:srgbClr val="64748B"/>
          </a:solidFill>
          <a:ln/>
        </p:spPr>
      </p:sp>
      <p:sp>
        <p:nvSpPr>
          <p:cNvPr id="163" name="Shape 161"/>
          <p:cNvSpPr/>
          <p:nvPr/>
        </p:nvSpPr>
        <p:spPr>
          <a:xfrm>
            <a:off x="4146452" y="1404747"/>
            <a:ext cx="267726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64" name="Text 162"/>
          <p:cNvSpPr/>
          <p:nvPr/>
        </p:nvSpPr>
        <p:spPr>
          <a:xfrm>
            <a:off x="365760" y="146761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Value case &amp; benefit baselines set</a:t>
            </a:r>
            <a:endParaRPr lang="en-US" sz="900" dirty="0"/>
          </a:p>
        </p:txBody>
      </p:sp>
      <p:sp>
        <p:nvSpPr>
          <p:cNvPr id="165" name="Shape 163"/>
          <p:cNvSpPr/>
          <p:nvPr/>
        </p:nvSpPr>
        <p:spPr>
          <a:xfrm>
            <a:off x="4261192" y="1513332"/>
            <a:ext cx="229479" cy="17145"/>
          </a:xfrm>
          <a:prstGeom prst="roundRect">
            <a:avLst>
              <a:gd name="adj" fmla="val 160000"/>
            </a:avLst>
          </a:prstGeom>
          <a:solidFill>
            <a:srgbClr val="94A3B8"/>
          </a:solidFill>
          <a:ln/>
        </p:spPr>
      </p:sp>
      <p:sp>
        <p:nvSpPr>
          <p:cNvPr id="166" name="Shape 164"/>
          <p:cNvSpPr/>
          <p:nvPr/>
        </p:nvSpPr>
        <p:spPr>
          <a:xfrm>
            <a:off x="4261192" y="1513332"/>
            <a:ext cx="229479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67" name="Text 165"/>
          <p:cNvSpPr/>
          <p:nvPr/>
        </p:nvSpPr>
        <p:spPr>
          <a:xfrm>
            <a:off x="365760" y="157619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Wave sequencing &amp; dependency mapping</a:t>
            </a:r>
            <a:endParaRPr lang="en-US" sz="900" dirty="0"/>
          </a:p>
        </p:txBody>
      </p:sp>
      <p:sp>
        <p:nvSpPr>
          <p:cNvPr id="168" name="Shape 166"/>
          <p:cNvSpPr/>
          <p:nvPr/>
        </p:nvSpPr>
        <p:spPr>
          <a:xfrm>
            <a:off x="4299438" y="1621917"/>
            <a:ext cx="229479" cy="17145"/>
          </a:xfrm>
          <a:prstGeom prst="roundRect">
            <a:avLst>
              <a:gd name="adj" fmla="val 160000"/>
            </a:avLst>
          </a:prstGeom>
          <a:solidFill>
            <a:srgbClr val="64748B"/>
          </a:solidFill>
          <a:ln/>
        </p:spPr>
      </p:sp>
      <p:sp>
        <p:nvSpPr>
          <p:cNvPr id="169" name="Shape 167"/>
          <p:cNvSpPr/>
          <p:nvPr/>
        </p:nvSpPr>
        <p:spPr>
          <a:xfrm>
            <a:off x="4299438" y="1621917"/>
            <a:ext cx="229479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70" name="Text 168"/>
          <p:cNvSpPr/>
          <p:nvPr/>
        </p:nvSpPr>
        <p:spPr>
          <a:xfrm>
            <a:off x="365760" y="168478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Governance rhythm &amp; portfolio board stood up</a:t>
            </a:r>
            <a:endParaRPr lang="en-US" sz="900" dirty="0"/>
          </a:p>
        </p:txBody>
      </p:sp>
      <p:sp>
        <p:nvSpPr>
          <p:cNvPr id="171" name="Shape 169"/>
          <p:cNvSpPr/>
          <p:nvPr/>
        </p:nvSpPr>
        <p:spPr>
          <a:xfrm>
            <a:off x="4452425" y="1730502"/>
            <a:ext cx="229479" cy="17145"/>
          </a:xfrm>
          <a:prstGeom prst="roundRect">
            <a:avLst>
              <a:gd name="adj" fmla="val 160000"/>
            </a:avLst>
          </a:prstGeom>
          <a:solidFill>
            <a:srgbClr val="94A3B8"/>
          </a:solidFill>
          <a:ln/>
        </p:spPr>
      </p:sp>
      <p:sp>
        <p:nvSpPr>
          <p:cNvPr id="172" name="Shape 170"/>
          <p:cNvSpPr/>
          <p:nvPr/>
        </p:nvSpPr>
        <p:spPr>
          <a:xfrm>
            <a:off x="4452425" y="1730502"/>
            <a:ext cx="229479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73" name="Text 171"/>
          <p:cNvSpPr/>
          <p:nvPr/>
        </p:nvSpPr>
        <p:spPr>
          <a:xfrm>
            <a:off x="365760" y="179336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Roadmap and governance approved</a:t>
            </a:r>
            <a:endParaRPr lang="en-US" sz="900" dirty="0"/>
          </a:p>
        </p:txBody>
      </p:sp>
      <p:sp>
        <p:nvSpPr>
          <p:cNvPr id="174" name="Shape 172"/>
          <p:cNvSpPr/>
          <p:nvPr/>
        </p:nvSpPr>
        <p:spPr>
          <a:xfrm>
            <a:off x="4599608" y="1783651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75" name="Text 173"/>
          <p:cNvSpPr/>
          <p:nvPr/>
        </p:nvSpPr>
        <p:spPr>
          <a:xfrm>
            <a:off x="365760" y="190195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Wave 1 — foundations</a:t>
            </a:r>
            <a:endParaRPr lang="en-US" sz="900" dirty="0"/>
          </a:p>
        </p:txBody>
      </p:sp>
      <p:sp>
        <p:nvSpPr>
          <p:cNvPr id="176" name="Shape 174"/>
          <p:cNvSpPr/>
          <p:nvPr/>
        </p:nvSpPr>
        <p:spPr>
          <a:xfrm>
            <a:off x="4681904" y="1928813"/>
            <a:ext cx="160635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77" name="Text 175"/>
          <p:cNvSpPr/>
          <p:nvPr/>
        </p:nvSpPr>
        <p:spPr>
          <a:xfrm>
            <a:off x="365760" y="201053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Identity &amp; access management platform</a:t>
            </a:r>
            <a:endParaRPr lang="en-US" sz="900" dirty="0"/>
          </a:p>
        </p:txBody>
      </p:sp>
      <p:sp>
        <p:nvSpPr>
          <p:cNvPr id="178" name="Shape 176"/>
          <p:cNvSpPr/>
          <p:nvPr/>
        </p:nvSpPr>
        <p:spPr>
          <a:xfrm>
            <a:off x="4681904" y="2056257"/>
            <a:ext cx="688438" cy="17145"/>
          </a:xfrm>
          <a:prstGeom prst="roundRect">
            <a:avLst>
              <a:gd name="adj" fmla="val 160000"/>
            </a:avLst>
          </a:prstGeom>
          <a:solidFill>
            <a:srgbClr val="4F46E5"/>
          </a:solidFill>
          <a:ln/>
        </p:spPr>
      </p:sp>
      <p:sp>
        <p:nvSpPr>
          <p:cNvPr id="179" name="Shape 177"/>
          <p:cNvSpPr/>
          <p:nvPr/>
        </p:nvSpPr>
        <p:spPr>
          <a:xfrm>
            <a:off x="4681904" y="2056257"/>
            <a:ext cx="619594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80" name="Text 178"/>
          <p:cNvSpPr/>
          <p:nvPr/>
        </p:nvSpPr>
        <p:spPr>
          <a:xfrm>
            <a:off x="365760" y="211912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Cloud landing zone &amp; security baseline</a:t>
            </a:r>
            <a:endParaRPr lang="en-US" sz="900" dirty="0"/>
          </a:p>
        </p:txBody>
      </p:sp>
      <p:sp>
        <p:nvSpPr>
          <p:cNvPr id="181" name="Shape 179"/>
          <p:cNvSpPr/>
          <p:nvPr/>
        </p:nvSpPr>
        <p:spPr>
          <a:xfrm>
            <a:off x="4681904" y="2164842"/>
            <a:ext cx="764931" cy="17145"/>
          </a:xfrm>
          <a:prstGeom prst="roundRect">
            <a:avLst>
              <a:gd name="adj" fmla="val 160000"/>
            </a:avLst>
          </a:prstGeom>
          <a:solidFill>
            <a:srgbClr val="818CF8"/>
          </a:solidFill>
          <a:ln/>
        </p:spPr>
      </p:sp>
      <p:sp>
        <p:nvSpPr>
          <p:cNvPr id="182" name="Shape 180"/>
          <p:cNvSpPr/>
          <p:nvPr/>
        </p:nvSpPr>
        <p:spPr>
          <a:xfrm>
            <a:off x="4681904" y="2164842"/>
            <a:ext cx="611945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83" name="Text 181"/>
          <p:cNvSpPr/>
          <p:nvPr/>
        </p:nvSpPr>
        <p:spPr>
          <a:xfrm>
            <a:off x="365760" y="222770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Integration layer &amp; API standards</a:t>
            </a:r>
            <a:endParaRPr lang="en-US" sz="900" dirty="0"/>
          </a:p>
        </p:txBody>
      </p:sp>
      <p:sp>
        <p:nvSpPr>
          <p:cNvPr id="184" name="Shape 182"/>
          <p:cNvSpPr/>
          <p:nvPr/>
        </p:nvSpPr>
        <p:spPr>
          <a:xfrm>
            <a:off x="4987876" y="2273427"/>
            <a:ext cx="841424" cy="17145"/>
          </a:xfrm>
          <a:prstGeom prst="roundRect">
            <a:avLst>
              <a:gd name="adj" fmla="val 160000"/>
            </a:avLst>
          </a:prstGeom>
          <a:solidFill>
            <a:srgbClr val="4F46E5"/>
          </a:solidFill>
          <a:ln/>
        </p:spPr>
      </p:sp>
      <p:sp>
        <p:nvSpPr>
          <p:cNvPr id="185" name="Shape 183"/>
          <p:cNvSpPr/>
          <p:nvPr/>
        </p:nvSpPr>
        <p:spPr>
          <a:xfrm>
            <a:off x="4987876" y="2273427"/>
            <a:ext cx="504854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86" name="Text 184"/>
          <p:cNvSpPr/>
          <p:nvPr/>
        </p:nvSpPr>
        <p:spPr>
          <a:xfrm>
            <a:off x="365760" y="233629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Data platform build</a:t>
            </a:r>
            <a:endParaRPr lang="en-US" sz="900" dirty="0"/>
          </a:p>
        </p:txBody>
      </p:sp>
      <p:sp>
        <p:nvSpPr>
          <p:cNvPr id="187" name="Shape 185"/>
          <p:cNvSpPr/>
          <p:nvPr/>
        </p:nvSpPr>
        <p:spPr>
          <a:xfrm>
            <a:off x="5064369" y="2382012"/>
            <a:ext cx="917917" cy="17145"/>
          </a:xfrm>
          <a:prstGeom prst="roundRect">
            <a:avLst>
              <a:gd name="adj" fmla="val 160000"/>
            </a:avLst>
          </a:prstGeom>
          <a:solidFill>
            <a:srgbClr val="818CF8"/>
          </a:solidFill>
          <a:ln/>
        </p:spPr>
      </p:sp>
      <p:sp>
        <p:nvSpPr>
          <p:cNvPr id="188" name="Shape 186"/>
          <p:cNvSpPr/>
          <p:nvPr/>
        </p:nvSpPr>
        <p:spPr>
          <a:xfrm>
            <a:off x="5064369" y="2382012"/>
            <a:ext cx="458958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89" name="Text 187"/>
          <p:cNvSpPr/>
          <p:nvPr/>
        </p:nvSpPr>
        <p:spPr>
          <a:xfrm>
            <a:off x="365760" y="244487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Data governance &amp; ownership model</a:t>
            </a:r>
            <a:endParaRPr lang="en-US" sz="900" dirty="0"/>
          </a:p>
        </p:txBody>
      </p:sp>
      <p:sp>
        <p:nvSpPr>
          <p:cNvPr id="190" name="Shape 188"/>
          <p:cNvSpPr/>
          <p:nvPr/>
        </p:nvSpPr>
        <p:spPr>
          <a:xfrm>
            <a:off x="5217355" y="2490597"/>
            <a:ext cx="688438" cy="17145"/>
          </a:xfrm>
          <a:prstGeom prst="roundRect">
            <a:avLst>
              <a:gd name="adj" fmla="val 160000"/>
            </a:avLst>
          </a:prstGeom>
          <a:solidFill>
            <a:srgbClr val="4F46E5"/>
          </a:solidFill>
          <a:ln/>
        </p:spPr>
      </p:sp>
      <p:sp>
        <p:nvSpPr>
          <p:cNvPr id="191" name="Shape 189"/>
          <p:cNvSpPr/>
          <p:nvPr/>
        </p:nvSpPr>
        <p:spPr>
          <a:xfrm>
            <a:off x="5217355" y="2490597"/>
            <a:ext cx="206531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92" name="Text 190"/>
          <p:cNvSpPr/>
          <p:nvPr/>
        </p:nvSpPr>
        <p:spPr>
          <a:xfrm>
            <a:off x="365760" y="255346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Master data quality remediation</a:t>
            </a:r>
            <a:endParaRPr lang="en-US" sz="900" dirty="0"/>
          </a:p>
        </p:txBody>
      </p:sp>
      <p:sp>
        <p:nvSpPr>
          <p:cNvPr id="193" name="Shape 191"/>
          <p:cNvSpPr/>
          <p:nvPr/>
        </p:nvSpPr>
        <p:spPr>
          <a:xfrm>
            <a:off x="5446835" y="2599182"/>
            <a:ext cx="764931" cy="17145"/>
          </a:xfrm>
          <a:prstGeom prst="roundRect">
            <a:avLst>
              <a:gd name="adj" fmla="val 160000"/>
            </a:avLst>
          </a:prstGeom>
          <a:solidFill>
            <a:srgbClr val="818CF8"/>
          </a:solidFill>
          <a:ln/>
        </p:spPr>
      </p:sp>
      <p:sp>
        <p:nvSpPr>
          <p:cNvPr id="194" name="Shape 192"/>
          <p:cNvSpPr/>
          <p:nvPr/>
        </p:nvSpPr>
        <p:spPr>
          <a:xfrm>
            <a:off x="5446835" y="2599182"/>
            <a:ext cx="152986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95" name="Text 193"/>
          <p:cNvSpPr/>
          <p:nvPr/>
        </p:nvSpPr>
        <p:spPr>
          <a:xfrm>
            <a:off x="365760" y="266204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Foundations live</a:t>
            </a:r>
            <a:endParaRPr lang="en-US" sz="900" dirty="0"/>
          </a:p>
        </p:txBody>
      </p:sp>
      <p:sp>
        <p:nvSpPr>
          <p:cNvPr id="196" name="Shape 194"/>
          <p:cNvSpPr/>
          <p:nvPr/>
        </p:nvSpPr>
        <p:spPr>
          <a:xfrm>
            <a:off x="6205962" y="2652332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97" name="Text 195"/>
          <p:cNvSpPr/>
          <p:nvPr/>
        </p:nvSpPr>
        <p:spPr>
          <a:xfrm>
            <a:off x="365760" y="277063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Wave 2 — core process digitisation</a:t>
            </a:r>
            <a:endParaRPr lang="en-US" sz="900" dirty="0"/>
          </a:p>
        </p:txBody>
      </p:sp>
      <p:sp>
        <p:nvSpPr>
          <p:cNvPr id="198" name="Shape 196"/>
          <p:cNvSpPr/>
          <p:nvPr/>
        </p:nvSpPr>
        <p:spPr>
          <a:xfrm>
            <a:off x="6135272" y="2797493"/>
            <a:ext cx="1682848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99" name="Text 197"/>
          <p:cNvSpPr/>
          <p:nvPr/>
        </p:nvSpPr>
        <p:spPr>
          <a:xfrm>
            <a:off x="365760" y="287921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Process discovery &amp; prioritisation</a:t>
            </a:r>
            <a:endParaRPr lang="en-US" sz="900" dirty="0"/>
          </a:p>
        </p:txBody>
      </p:sp>
      <p:sp>
        <p:nvSpPr>
          <p:cNvPr id="200" name="Shape 198"/>
          <p:cNvSpPr/>
          <p:nvPr/>
        </p:nvSpPr>
        <p:spPr>
          <a:xfrm>
            <a:off x="6135272" y="2924937"/>
            <a:ext cx="344219" cy="17145"/>
          </a:xfrm>
          <a:prstGeom prst="roundRect">
            <a:avLst>
              <a:gd name="adj" fmla="val 160000"/>
            </a:avLst>
          </a:prstGeom>
          <a:solidFill>
            <a:srgbClr val="0891B2"/>
          </a:solidFill>
          <a:ln/>
        </p:spPr>
      </p:sp>
      <p:sp>
        <p:nvSpPr>
          <p:cNvPr id="201" name="Text 199"/>
          <p:cNvSpPr/>
          <p:nvPr/>
        </p:nvSpPr>
        <p:spPr>
          <a:xfrm>
            <a:off x="365760" y="298780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Finance process automation</a:t>
            </a:r>
            <a:endParaRPr lang="en-US" sz="900" dirty="0"/>
          </a:p>
        </p:txBody>
      </p:sp>
      <p:sp>
        <p:nvSpPr>
          <p:cNvPr id="202" name="Shape 200"/>
          <p:cNvSpPr/>
          <p:nvPr/>
        </p:nvSpPr>
        <p:spPr>
          <a:xfrm>
            <a:off x="6479491" y="3033522"/>
            <a:ext cx="841424" cy="17145"/>
          </a:xfrm>
          <a:prstGeom prst="roundRect">
            <a:avLst>
              <a:gd name="adj" fmla="val 160000"/>
            </a:avLst>
          </a:prstGeom>
          <a:solidFill>
            <a:srgbClr val="22D3EE"/>
          </a:solidFill>
          <a:ln/>
        </p:spPr>
      </p:sp>
      <p:sp>
        <p:nvSpPr>
          <p:cNvPr id="203" name="Text 201"/>
          <p:cNvSpPr/>
          <p:nvPr/>
        </p:nvSpPr>
        <p:spPr>
          <a:xfrm>
            <a:off x="365760" y="309638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Procurement &amp; supplier workflow</a:t>
            </a:r>
            <a:endParaRPr lang="en-US" sz="900" dirty="0"/>
          </a:p>
        </p:txBody>
      </p:sp>
      <p:sp>
        <p:nvSpPr>
          <p:cNvPr id="204" name="Shape 202"/>
          <p:cNvSpPr/>
          <p:nvPr/>
        </p:nvSpPr>
        <p:spPr>
          <a:xfrm>
            <a:off x="6594231" y="3142107"/>
            <a:ext cx="764931" cy="17145"/>
          </a:xfrm>
          <a:prstGeom prst="roundRect">
            <a:avLst>
              <a:gd name="adj" fmla="val 160000"/>
            </a:avLst>
          </a:prstGeom>
          <a:solidFill>
            <a:srgbClr val="0891B2"/>
          </a:solidFill>
          <a:ln/>
        </p:spPr>
      </p:sp>
      <p:sp>
        <p:nvSpPr>
          <p:cNvPr id="205" name="Text 203"/>
          <p:cNvSpPr/>
          <p:nvPr/>
        </p:nvSpPr>
        <p:spPr>
          <a:xfrm>
            <a:off x="365760" y="320497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HR &amp; workforce systems migration</a:t>
            </a:r>
            <a:endParaRPr lang="en-US" sz="900" dirty="0"/>
          </a:p>
        </p:txBody>
      </p:sp>
      <p:sp>
        <p:nvSpPr>
          <p:cNvPr id="206" name="Shape 204"/>
          <p:cNvSpPr/>
          <p:nvPr/>
        </p:nvSpPr>
        <p:spPr>
          <a:xfrm>
            <a:off x="6747217" y="3250692"/>
            <a:ext cx="841424" cy="17145"/>
          </a:xfrm>
          <a:prstGeom prst="roundRect">
            <a:avLst>
              <a:gd name="adj" fmla="val 160000"/>
            </a:avLst>
          </a:prstGeom>
          <a:solidFill>
            <a:srgbClr val="22D3EE"/>
          </a:solidFill>
          <a:ln/>
        </p:spPr>
      </p:sp>
      <p:sp>
        <p:nvSpPr>
          <p:cNvPr id="207" name="Text 205"/>
          <p:cNvSpPr/>
          <p:nvPr/>
        </p:nvSpPr>
        <p:spPr>
          <a:xfrm>
            <a:off x="365760" y="331355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Document &amp; workflow management rollout</a:t>
            </a:r>
            <a:endParaRPr lang="en-US" sz="900" dirty="0"/>
          </a:p>
        </p:txBody>
      </p:sp>
      <p:sp>
        <p:nvSpPr>
          <p:cNvPr id="208" name="Shape 206"/>
          <p:cNvSpPr/>
          <p:nvPr/>
        </p:nvSpPr>
        <p:spPr>
          <a:xfrm>
            <a:off x="6900203" y="3359277"/>
            <a:ext cx="688438" cy="17145"/>
          </a:xfrm>
          <a:prstGeom prst="roundRect">
            <a:avLst>
              <a:gd name="adj" fmla="val 160000"/>
            </a:avLst>
          </a:prstGeom>
          <a:solidFill>
            <a:srgbClr val="0891B2"/>
          </a:solidFill>
          <a:ln/>
        </p:spPr>
      </p:sp>
      <p:sp>
        <p:nvSpPr>
          <p:cNvPr id="209" name="Text 207"/>
          <p:cNvSpPr/>
          <p:nvPr/>
        </p:nvSpPr>
        <p:spPr>
          <a:xfrm>
            <a:off x="365760" y="342214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Manual &amp; spreadsheet process retirement</a:t>
            </a:r>
            <a:endParaRPr lang="en-US" sz="900" dirty="0"/>
          </a:p>
        </p:txBody>
      </p:sp>
      <p:sp>
        <p:nvSpPr>
          <p:cNvPr id="210" name="Shape 208"/>
          <p:cNvSpPr/>
          <p:nvPr/>
        </p:nvSpPr>
        <p:spPr>
          <a:xfrm>
            <a:off x="7282668" y="3467862"/>
            <a:ext cx="535452" cy="17145"/>
          </a:xfrm>
          <a:prstGeom prst="roundRect">
            <a:avLst>
              <a:gd name="adj" fmla="val 160000"/>
            </a:avLst>
          </a:prstGeom>
          <a:solidFill>
            <a:srgbClr val="22D3EE"/>
          </a:solidFill>
          <a:ln/>
        </p:spPr>
      </p:sp>
      <p:sp>
        <p:nvSpPr>
          <p:cNvPr id="211" name="Text 209"/>
          <p:cNvSpPr/>
          <p:nvPr/>
        </p:nvSpPr>
        <p:spPr>
          <a:xfrm>
            <a:off x="365760" y="353072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Core processes migrated</a:t>
            </a:r>
            <a:endParaRPr lang="en-US" sz="900" dirty="0"/>
          </a:p>
        </p:txBody>
      </p:sp>
      <p:sp>
        <p:nvSpPr>
          <p:cNvPr id="212" name="Shape 210"/>
          <p:cNvSpPr/>
          <p:nvPr/>
        </p:nvSpPr>
        <p:spPr>
          <a:xfrm>
            <a:off x="7735824" y="3521012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213" name="Text 211"/>
          <p:cNvSpPr/>
          <p:nvPr/>
        </p:nvSpPr>
        <p:spPr>
          <a:xfrm>
            <a:off x="365760" y="363931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Wave 3 — customer-facing capability</a:t>
            </a:r>
            <a:endParaRPr lang="en-US" sz="900" dirty="0"/>
          </a:p>
        </p:txBody>
      </p:sp>
      <p:sp>
        <p:nvSpPr>
          <p:cNvPr id="214" name="Shape 212"/>
          <p:cNvSpPr/>
          <p:nvPr/>
        </p:nvSpPr>
        <p:spPr>
          <a:xfrm>
            <a:off x="7665134" y="3666173"/>
            <a:ext cx="1759341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215" name="Text 213"/>
          <p:cNvSpPr/>
          <p:nvPr/>
        </p:nvSpPr>
        <p:spPr>
          <a:xfrm>
            <a:off x="365760" y="374789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Customer journey research &amp; redesign</a:t>
            </a:r>
            <a:endParaRPr lang="en-US" sz="900" dirty="0"/>
          </a:p>
        </p:txBody>
      </p:sp>
      <p:sp>
        <p:nvSpPr>
          <p:cNvPr id="216" name="Shape 214"/>
          <p:cNvSpPr/>
          <p:nvPr/>
        </p:nvSpPr>
        <p:spPr>
          <a:xfrm>
            <a:off x="7665134" y="3793617"/>
            <a:ext cx="458958" cy="17145"/>
          </a:xfrm>
          <a:prstGeom prst="roundRect">
            <a:avLst>
              <a:gd name="adj" fmla="val 160000"/>
            </a:avLst>
          </a:prstGeom>
          <a:solidFill>
            <a:srgbClr val="DB2777"/>
          </a:solidFill>
          <a:ln/>
        </p:spPr>
      </p:sp>
      <p:sp>
        <p:nvSpPr>
          <p:cNvPr id="217" name="Text 215"/>
          <p:cNvSpPr/>
          <p:nvPr/>
        </p:nvSpPr>
        <p:spPr>
          <a:xfrm>
            <a:off x="365760" y="385648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Unified customer data view</a:t>
            </a:r>
            <a:endParaRPr lang="en-US" sz="900" dirty="0"/>
          </a:p>
        </p:txBody>
      </p:sp>
      <p:sp>
        <p:nvSpPr>
          <p:cNvPr id="218" name="Shape 216"/>
          <p:cNvSpPr/>
          <p:nvPr/>
        </p:nvSpPr>
        <p:spPr>
          <a:xfrm>
            <a:off x="7818120" y="3902202"/>
            <a:ext cx="688438" cy="17145"/>
          </a:xfrm>
          <a:prstGeom prst="roundRect">
            <a:avLst>
              <a:gd name="adj" fmla="val 160000"/>
            </a:avLst>
          </a:prstGeom>
          <a:solidFill>
            <a:srgbClr val="F472B6"/>
          </a:solidFill>
          <a:ln/>
        </p:spPr>
      </p:sp>
      <p:sp>
        <p:nvSpPr>
          <p:cNvPr id="219" name="Text 217"/>
          <p:cNvSpPr/>
          <p:nvPr/>
        </p:nvSpPr>
        <p:spPr>
          <a:xfrm>
            <a:off x="365760" y="396506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Customer portal build</a:t>
            </a:r>
            <a:endParaRPr lang="en-US" sz="900" dirty="0"/>
          </a:p>
        </p:txBody>
      </p:sp>
      <p:sp>
        <p:nvSpPr>
          <p:cNvPr id="220" name="Shape 218"/>
          <p:cNvSpPr/>
          <p:nvPr/>
        </p:nvSpPr>
        <p:spPr>
          <a:xfrm>
            <a:off x="8124092" y="4010787"/>
            <a:ext cx="917917" cy="17145"/>
          </a:xfrm>
          <a:prstGeom prst="roundRect">
            <a:avLst>
              <a:gd name="adj" fmla="val 160000"/>
            </a:avLst>
          </a:prstGeom>
          <a:solidFill>
            <a:srgbClr val="DB2777"/>
          </a:solidFill>
          <a:ln/>
        </p:spPr>
      </p:sp>
      <p:sp>
        <p:nvSpPr>
          <p:cNvPr id="221" name="Text 219"/>
          <p:cNvSpPr/>
          <p:nvPr/>
        </p:nvSpPr>
        <p:spPr>
          <a:xfrm>
            <a:off x="365760" y="407365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Self-service &amp; case management</a:t>
            </a:r>
            <a:endParaRPr lang="en-US" sz="900" dirty="0"/>
          </a:p>
        </p:txBody>
      </p:sp>
      <p:sp>
        <p:nvSpPr>
          <p:cNvPr id="222" name="Shape 220"/>
          <p:cNvSpPr/>
          <p:nvPr/>
        </p:nvSpPr>
        <p:spPr>
          <a:xfrm>
            <a:off x="8430065" y="4119372"/>
            <a:ext cx="764931" cy="17145"/>
          </a:xfrm>
          <a:prstGeom prst="roundRect">
            <a:avLst>
              <a:gd name="adj" fmla="val 160000"/>
            </a:avLst>
          </a:prstGeom>
          <a:solidFill>
            <a:srgbClr val="F472B6"/>
          </a:solidFill>
          <a:ln/>
        </p:spPr>
      </p:sp>
      <p:sp>
        <p:nvSpPr>
          <p:cNvPr id="223" name="Text 221"/>
          <p:cNvSpPr/>
          <p:nvPr/>
        </p:nvSpPr>
        <p:spPr>
          <a:xfrm>
            <a:off x="365760" y="418223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Mobile experience release</a:t>
            </a:r>
            <a:endParaRPr lang="en-US" sz="900" dirty="0"/>
          </a:p>
        </p:txBody>
      </p:sp>
      <p:sp>
        <p:nvSpPr>
          <p:cNvPr id="224" name="Shape 222"/>
          <p:cNvSpPr/>
          <p:nvPr/>
        </p:nvSpPr>
        <p:spPr>
          <a:xfrm>
            <a:off x="8736037" y="4227957"/>
            <a:ext cx="688438" cy="17145"/>
          </a:xfrm>
          <a:prstGeom prst="roundRect">
            <a:avLst>
              <a:gd name="adj" fmla="val 160000"/>
            </a:avLst>
          </a:prstGeom>
          <a:solidFill>
            <a:srgbClr val="DB2777"/>
          </a:solidFill>
          <a:ln/>
        </p:spPr>
      </p:sp>
      <p:sp>
        <p:nvSpPr>
          <p:cNvPr id="225" name="Text 223"/>
          <p:cNvSpPr/>
          <p:nvPr/>
        </p:nvSpPr>
        <p:spPr>
          <a:xfrm>
            <a:off x="365760" y="429082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Customer capability launched</a:t>
            </a:r>
            <a:endParaRPr lang="en-US" sz="900" dirty="0"/>
          </a:p>
        </p:txBody>
      </p:sp>
      <p:sp>
        <p:nvSpPr>
          <p:cNvPr id="226" name="Shape 224"/>
          <p:cNvSpPr/>
          <p:nvPr/>
        </p:nvSpPr>
        <p:spPr>
          <a:xfrm>
            <a:off x="9342179" y="4281107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227" name="Text 225"/>
          <p:cNvSpPr/>
          <p:nvPr/>
        </p:nvSpPr>
        <p:spPr>
          <a:xfrm>
            <a:off x="365760" y="439940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Wave 4 — analytics &amp; intelligent automation</a:t>
            </a:r>
            <a:endParaRPr lang="en-US" sz="900" dirty="0"/>
          </a:p>
        </p:txBody>
      </p:sp>
      <p:sp>
        <p:nvSpPr>
          <p:cNvPr id="228" name="Shape 226"/>
          <p:cNvSpPr/>
          <p:nvPr/>
        </p:nvSpPr>
        <p:spPr>
          <a:xfrm>
            <a:off x="9194995" y="4426268"/>
            <a:ext cx="198882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229" name="Text 227"/>
          <p:cNvSpPr/>
          <p:nvPr/>
        </p:nvSpPr>
        <p:spPr>
          <a:xfrm>
            <a:off x="365760" y="450799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Self-service analytics rollout</a:t>
            </a:r>
            <a:endParaRPr lang="en-US" sz="900" dirty="0"/>
          </a:p>
        </p:txBody>
      </p:sp>
      <p:sp>
        <p:nvSpPr>
          <p:cNvPr id="230" name="Shape 228"/>
          <p:cNvSpPr/>
          <p:nvPr/>
        </p:nvSpPr>
        <p:spPr>
          <a:xfrm>
            <a:off x="9194995" y="4553712"/>
            <a:ext cx="764931" cy="17145"/>
          </a:xfrm>
          <a:prstGeom prst="roundRect">
            <a:avLst>
              <a:gd name="adj" fmla="val 160000"/>
            </a:avLst>
          </a:prstGeom>
          <a:solidFill>
            <a:srgbClr val="CA8A04"/>
          </a:solidFill>
          <a:ln/>
        </p:spPr>
      </p:sp>
      <p:sp>
        <p:nvSpPr>
          <p:cNvPr id="231" name="Text 229"/>
          <p:cNvSpPr/>
          <p:nvPr/>
        </p:nvSpPr>
        <p:spPr>
          <a:xfrm>
            <a:off x="365760" y="461657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Predictive model development</a:t>
            </a:r>
            <a:endParaRPr lang="en-US" sz="900" dirty="0"/>
          </a:p>
        </p:txBody>
      </p:sp>
      <p:sp>
        <p:nvSpPr>
          <p:cNvPr id="232" name="Shape 230"/>
          <p:cNvSpPr/>
          <p:nvPr/>
        </p:nvSpPr>
        <p:spPr>
          <a:xfrm>
            <a:off x="9653954" y="4662297"/>
            <a:ext cx="917917" cy="17145"/>
          </a:xfrm>
          <a:prstGeom prst="roundRect">
            <a:avLst>
              <a:gd name="adj" fmla="val 160000"/>
            </a:avLst>
          </a:prstGeom>
          <a:solidFill>
            <a:srgbClr val="EAB308"/>
          </a:solidFill>
          <a:ln/>
        </p:spPr>
      </p:sp>
      <p:sp>
        <p:nvSpPr>
          <p:cNvPr id="233" name="Text 231"/>
          <p:cNvSpPr/>
          <p:nvPr/>
        </p:nvSpPr>
        <p:spPr>
          <a:xfrm>
            <a:off x="365760" y="472516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Model governance &amp; responsible use policy</a:t>
            </a:r>
            <a:endParaRPr lang="en-US" sz="900" dirty="0"/>
          </a:p>
        </p:txBody>
      </p:sp>
      <p:sp>
        <p:nvSpPr>
          <p:cNvPr id="234" name="Shape 232"/>
          <p:cNvSpPr/>
          <p:nvPr/>
        </p:nvSpPr>
        <p:spPr>
          <a:xfrm>
            <a:off x="9806940" y="4770882"/>
            <a:ext cx="611945" cy="17145"/>
          </a:xfrm>
          <a:prstGeom prst="roundRect">
            <a:avLst>
              <a:gd name="adj" fmla="val 160000"/>
            </a:avLst>
          </a:prstGeom>
          <a:solidFill>
            <a:srgbClr val="CA8A04"/>
          </a:solidFill>
          <a:ln/>
        </p:spPr>
      </p:sp>
      <p:sp>
        <p:nvSpPr>
          <p:cNvPr id="235" name="Text 233"/>
          <p:cNvSpPr/>
          <p:nvPr/>
        </p:nvSpPr>
        <p:spPr>
          <a:xfrm>
            <a:off x="365760" y="483374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Automate high-volume decisions</a:t>
            </a:r>
            <a:endParaRPr lang="en-US" sz="900" dirty="0"/>
          </a:p>
        </p:txBody>
      </p:sp>
      <p:sp>
        <p:nvSpPr>
          <p:cNvPr id="236" name="Shape 234"/>
          <p:cNvSpPr/>
          <p:nvPr/>
        </p:nvSpPr>
        <p:spPr>
          <a:xfrm>
            <a:off x="10342392" y="4879467"/>
            <a:ext cx="688438" cy="17145"/>
          </a:xfrm>
          <a:prstGeom prst="roundRect">
            <a:avLst>
              <a:gd name="adj" fmla="val 160000"/>
            </a:avLst>
          </a:prstGeom>
          <a:solidFill>
            <a:srgbClr val="EAB308"/>
          </a:solidFill>
          <a:ln/>
        </p:spPr>
      </p:sp>
      <p:sp>
        <p:nvSpPr>
          <p:cNvPr id="237" name="Text 235"/>
          <p:cNvSpPr/>
          <p:nvPr/>
        </p:nvSpPr>
        <p:spPr>
          <a:xfrm>
            <a:off x="365760" y="494233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Analytics capability adopted</a:t>
            </a:r>
            <a:endParaRPr lang="en-US" sz="900" dirty="0"/>
          </a:p>
        </p:txBody>
      </p:sp>
      <p:sp>
        <p:nvSpPr>
          <p:cNvPr id="238" name="Shape 236"/>
          <p:cNvSpPr/>
          <p:nvPr/>
        </p:nvSpPr>
        <p:spPr>
          <a:xfrm>
            <a:off x="11101519" y="4932617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239" name="Text 237"/>
          <p:cNvSpPr/>
          <p:nvPr/>
        </p:nvSpPr>
        <p:spPr>
          <a:xfrm>
            <a:off x="365760" y="505091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Benefit realisation &amp; sustainment</a:t>
            </a:r>
            <a:endParaRPr lang="en-US" sz="900" dirty="0"/>
          </a:p>
        </p:txBody>
      </p:sp>
      <p:sp>
        <p:nvSpPr>
          <p:cNvPr id="240" name="Shape 238"/>
          <p:cNvSpPr/>
          <p:nvPr/>
        </p:nvSpPr>
        <p:spPr>
          <a:xfrm>
            <a:off x="6288258" y="5077778"/>
            <a:ext cx="5507502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241" name="Text 239"/>
          <p:cNvSpPr/>
          <p:nvPr/>
        </p:nvSpPr>
        <p:spPr>
          <a:xfrm>
            <a:off x="365760" y="515950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Wave 1 benefit review</a:t>
            </a:r>
            <a:endParaRPr lang="en-US" sz="900" dirty="0"/>
          </a:p>
        </p:txBody>
      </p:sp>
      <p:sp>
        <p:nvSpPr>
          <p:cNvPr id="242" name="Shape 240"/>
          <p:cNvSpPr/>
          <p:nvPr/>
        </p:nvSpPr>
        <p:spPr>
          <a:xfrm>
            <a:off x="6288258" y="5205222"/>
            <a:ext cx="229479" cy="17145"/>
          </a:xfrm>
          <a:prstGeom prst="roundRect">
            <a:avLst>
              <a:gd name="adj" fmla="val 160000"/>
            </a:avLst>
          </a:prstGeom>
          <a:solidFill>
            <a:srgbClr val="15803D"/>
          </a:solidFill>
          <a:ln/>
        </p:spPr>
      </p:sp>
      <p:sp>
        <p:nvSpPr>
          <p:cNvPr id="243" name="Text 241"/>
          <p:cNvSpPr/>
          <p:nvPr/>
        </p:nvSpPr>
        <p:spPr>
          <a:xfrm>
            <a:off x="365760" y="526808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Wave 2 benefit review</a:t>
            </a:r>
            <a:endParaRPr lang="en-US" sz="900" dirty="0"/>
          </a:p>
        </p:txBody>
      </p:sp>
      <p:sp>
        <p:nvSpPr>
          <p:cNvPr id="244" name="Shape 242"/>
          <p:cNvSpPr/>
          <p:nvPr/>
        </p:nvSpPr>
        <p:spPr>
          <a:xfrm>
            <a:off x="7818120" y="5313807"/>
            <a:ext cx="229479" cy="17145"/>
          </a:xfrm>
          <a:prstGeom prst="roundRect">
            <a:avLst>
              <a:gd name="adj" fmla="val 160000"/>
            </a:avLst>
          </a:prstGeom>
          <a:solidFill>
            <a:srgbClr val="22C55E"/>
          </a:solidFill>
          <a:ln/>
        </p:spPr>
      </p:sp>
      <p:sp>
        <p:nvSpPr>
          <p:cNvPr id="245" name="Text 243"/>
          <p:cNvSpPr/>
          <p:nvPr/>
        </p:nvSpPr>
        <p:spPr>
          <a:xfrm>
            <a:off x="365760" y="537667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Wave 3 benefit review</a:t>
            </a:r>
            <a:endParaRPr lang="en-US" sz="900" dirty="0"/>
          </a:p>
        </p:txBody>
      </p:sp>
      <p:sp>
        <p:nvSpPr>
          <p:cNvPr id="246" name="Shape 244"/>
          <p:cNvSpPr/>
          <p:nvPr/>
        </p:nvSpPr>
        <p:spPr>
          <a:xfrm>
            <a:off x="9424475" y="5422392"/>
            <a:ext cx="229479" cy="17145"/>
          </a:xfrm>
          <a:prstGeom prst="roundRect">
            <a:avLst>
              <a:gd name="adj" fmla="val 160000"/>
            </a:avLst>
          </a:prstGeom>
          <a:solidFill>
            <a:srgbClr val="15803D"/>
          </a:solidFill>
          <a:ln/>
        </p:spPr>
      </p:sp>
      <p:sp>
        <p:nvSpPr>
          <p:cNvPr id="247" name="Text 245"/>
          <p:cNvSpPr/>
          <p:nvPr/>
        </p:nvSpPr>
        <p:spPr>
          <a:xfrm>
            <a:off x="365760" y="548525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Wave 4 benefit review</a:t>
            </a:r>
            <a:endParaRPr lang="en-US" sz="900" dirty="0"/>
          </a:p>
        </p:txBody>
      </p:sp>
      <p:sp>
        <p:nvSpPr>
          <p:cNvPr id="248" name="Shape 246"/>
          <p:cNvSpPr/>
          <p:nvPr/>
        </p:nvSpPr>
        <p:spPr>
          <a:xfrm>
            <a:off x="11183815" y="5530977"/>
            <a:ext cx="229479" cy="17145"/>
          </a:xfrm>
          <a:prstGeom prst="roundRect">
            <a:avLst>
              <a:gd name="adj" fmla="val 160000"/>
            </a:avLst>
          </a:prstGeom>
          <a:solidFill>
            <a:srgbClr val="22C55E"/>
          </a:solidFill>
          <a:ln/>
        </p:spPr>
      </p:sp>
      <p:sp>
        <p:nvSpPr>
          <p:cNvPr id="249" name="Text 247"/>
          <p:cNvSpPr/>
          <p:nvPr/>
        </p:nvSpPr>
        <p:spPr>
          <a:xfrm>
            <a:off x="365760" y="559384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Adoption measurement &amp; change tracking</a:t>
            </a:r>
            <a:endParaRPr lang="en-US" sz="900" dirty="0"/>
          </a:p>
        </p:txBody>
      </p:sp>
      <p:sp>
        <p:nvSpPr>
          <p:cNvPr id="250" name="Shape 248"/>
          <p:cNvSpPr/>
          <p:nvPr/>
        </p:nvSpPr>
        <p:spPr>
          <a:xfrm>
            <a:off x="6364752" y="5639562"/>
            <a:ext cx="5048543" cy="17145"/>
          </a:xfrm>
          <a:prstGeom prst="roundRect">
            <a:avLst>
              <a:gd name="adj" fmla="val 160000"/>
            </a:avLst>
          </a:prstGeom>
          <a:solidFill>
            <a:srgbClr val="15803D"/>
          </a:solidFill>
          <a:ln/>
        </p:spPr>
      </p:sp>
      <p:sp>
        <p:nvSpPr>
          <p:cNvPr id="251" name="Text 249"/>
          <p:cNvSpPr/>
          <p:nvPr/>
        </p:nvSpPr>
        <p:spPr>
          <a:xfrm>
            <a:off x="365760" y="570242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Governance reset at leadership change</a:t>
            </a:r>
            <a:endParaRPr lang="en-US" sz="900" dirty="0"/>
          </a:p>
        </p:txBody>
      </p:sp>
      <p:sp>
        <p:nvSpPr>
          <p:cNvPr id="252" name="Shape 250"/>
          <p:cNvSpPr/>
          <p:nvPr/>
        </p:nvSpPr>
        <p:spPr>
          <a:xfrm>
            <a:off x="7512148" y="5748147"/>
            <a:ext cx="191233" cy="17145"/>
          </a:xfrm>
          <a:prstGeom prst="roundRect">
            <a:avLst>
              <a:gd name="adj" fmla="val 160000"/>
            </a:avLst>
          </a:prstGeom>
          <a:solidFill>
            <a:srgbClr val="22C55E"/>
          </a:solidFill>
          <a:ln/>
        </p:spPr>
      </p:sp>
      <p:sp>
        <p:nvSpPr>
          <p:cNvPr id="253" name="Text 251"/>
          <p:cNvSpPr/>
          <p:nvPr/>
        </p:nvSpPr>
        <p:spPr>
          <a:xfrm>
            <a:off x="365760" y="581101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Annual roadmap refresh</a:t>
            </a:r>
            <a:endParaRPr lang="en-US" sz="900" dirty="0"/>
          </a:p>
        </p:txBody>
      </p:sp>
      <p:sp>
        <p:nvSpPr>
          <p:cNvPr id="254" name="Shape 252"/>
          <p:cNvSpPr/>
          <p:nvPr/>
        </p:nvSpPr>
        <p:spPr>
          <a:xfrm>
            <a:off x="9194995" y="5856732"/>
            <a:ext cx="267726" cy="17145"/>
          </a:xfrm>
          <a:prstGeom prst="roundRect">
            <a:avLst>
              <a:gd name="adj" fmla="val 160000"/>
            </a:avLst>
          </a:prstGeom>
          <a:solidFill>
            <a:srgbClr val="15803D"/>
          </a:solidFill>
          <a:ln/>
        </p:spPr>
      </p:sp>
      <p:sp>
        <p:nvSpPr>
          <p:cNvPr id="255" name="Text 253"/>
          <p:cNvSpPr/>
          <p:nvPr/>
        </p:nvSpPr>
        <p:spPr>
          <a:xfrm>
            <a:off x="365760" y="591959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Legacy system decommissioning</a:t>
            </a:r>
            <a:endParaRPr lang="en-US" sz="900" dirty="0"/>
          </a:p>
        </p:txBody>
      </p:sp>
      <p:sp>
        <p:nvSpPr>
          <p:cNvPr id="256" name="Shape 254"/>
          <p:cNvSpPr/>
          <p:nvPr/>
        </p:nvSpPr>
        <p:spPr>
          <a:xfrm>
            <a:off x="9806940" y="5965317"/>
            <a:ext cx="1529862" cy="17145"/>
          </a:xfrm>
          <a:prstGeom prst="roundRect">
            <a:avLst>
              <a:gd name="adj" fmla="val 160000"/>
            </a:avLst>
          </a:prstGeom>
          <a:solidFill>
            <a:srgbClr val="22C55E"/>
          </a:solidFill>
          <a:ln/>
        </p:spPr>
      </p:sp>
      <p:sp>
        <p:nvSpPr>
          <p:cNvPr id="257" name="Text 255"/>
          <p:cNvSpPr/>
          <p:nvPr/>
        </p:nvSpPr>
        <p:spPr>
          <a:xfrm>
            <a:off x="365760" y="602818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Capability transfer to line teams</a:t>
            </a:r>
            <a:endParaRPr lang="en-US" sz="900" dirty="0"/>
          </a:p>
        </p:txBody>
      </p:sp>
      <p:sp>
        <p:nvSpPr>
          <p:cNvPr id="258" name="Shape 256"/>
          <p:cNvSpPr/>
          <p:nvPr/>
        </p:nvSpPr>
        <p:spPr>
          <a:xfrm>
            <a:off x="11107322" y="6073902"/>
            <a:ext cx="535452" cy="17145"/>
          </a:xfrm>
          <a:prstGeom prst="roundRect">
            <a:avLst>
              <a:gd name="adj" fmla="val 160000"/>
            </a:avLst>
          </a:prstGeom>
          <a:solidFill>
            <a:srgbClr val="15803D"/>
          </a:solidFill>
          <a:ln/>
        </p:spPr>
      </p:sp>
      <p:sp>
        <p:nvSpPr>
          <p:cNvPr id="259" name="Text 257"/>
          <p:cNvSpPr/>
          <p:nvPr/>
        </p:nvSpPr>
        <p:spPr>
          <a:xfrm>
            <a:off x="365760" y="613676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Programme transitioned to run</a:t>
            </a:r>
            <a:endParaRPr lang="en-US" sz="900" dirty="0"/>
          </a:p>
        </p:txBody>
      </p:sp>
      <p:sp>
        <p:nvSpPr>
          <p:cNvPr id="260" name="Shape 258"/>
          <p:cNvSpPr/>
          <p:nvPr/>
        </p:nvSpPr>
        <p:spPr>
          <a:xfrm>
            <a:off x="11636971" y="6127052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261" name="Text 259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46E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46E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46E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46E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46E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46E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46E5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Strategy,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baseline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governance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Current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digital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maturity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assessment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Strategy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Application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landscape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inventory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Architecture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Target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model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definition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Strategy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Value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benefit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baselines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sequencing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dependency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mapping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Portfolio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office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Governance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rhythm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portfolio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board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stood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Portfolio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office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Roadmap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governance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foundations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Identity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access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platform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Security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Cloud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landing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zone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security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baseline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Infrastructure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Integration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layer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API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standards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Architecture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platform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engineering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governance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ownership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model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office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Master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remediation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office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Foundations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live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digitisation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discovery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prioritisation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office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automation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Procurement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supplier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workflow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Procurement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workforce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systems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migration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Document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workflow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rollout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Manual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spreadsheet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retirement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office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migrated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customer-facing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capability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2028-07-31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Customer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journey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research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2028-02-12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Unified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customer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engineering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2028-04-02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Customer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portal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2028-02-13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2028-06-11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Self-service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2028-07-01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Mobile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experience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release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2028-05-03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2028-07-31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Customer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capability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launched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2028-08-01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2028-08-01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analytics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intelligent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automation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2028-07-02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2029-03-18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Self-service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analytics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rollout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office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2028-07-02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2028-10-09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Predictive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model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development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science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2028-08-31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2028-12-28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Model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governance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responsible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policy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Risk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2028-12-08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Automate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high-volume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decisions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2028-11-29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2029-02-26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Analytics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capability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adopted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2029-03-19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2029-03-19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Benefit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realisation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sustainment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2029-06-06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benefit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benefit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2028-02-02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benefit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2028-08-01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2028-08-30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benefit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2029-03-19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2029-04-17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Adoption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measurement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change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tracking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Change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2029-04-17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Governance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leadership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change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Portfolio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office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Annual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roadmap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refresh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Portfolio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office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2028-07-02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2028-08-05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Legacy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system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decommissioning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2029-04-07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Capability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transfer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Portfolio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office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2029-03-09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2029-05-17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Programme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transitioned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run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2029-05-28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2029-05-28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2026-07-24T04:16:59Z</dcterms:created>
  <dcterms:modified xsi:type="dcterms:W3CDTF">2026-07-24T04:16:59Z</dcterms:modified>
</cp:coreProperties>
</file>