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44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Disaster Recovery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Disaster Recovery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879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222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3354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697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829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2172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8304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647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0779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122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3254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59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5729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07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8204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547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0679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021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3154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96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5629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971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8104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446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0579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921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3054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9396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55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80044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3468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0479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6821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2954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9296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5429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1771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7904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246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90379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6721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92854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9196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532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167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7804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4146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0027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662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02754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9096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0522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157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7704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104046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1017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652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15129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11471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7604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13946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365760" y="103327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Business impact analysis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3840480" y="1065068"/>
            <a:ext cx="97231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15172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&amp; service inventory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1197448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73" name="Shape 71"/>
          <p:cNvSpPr/>
          <p:nvPr/>
        </p:nvSpPr>
        <p:spPr>
          <a:xfrm>
            <a:off x="3840480" y="1197448"/>
            <a:ext cx="353568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127018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Dependency mapping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4052621" y="1315905"/>
            <a:ext cx="441960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76" name="Shape 74"/>
          <p:cNvSpPr/>
          <p:nvPr/>
        </p:nvSpPr>
        <p:spPr>
          <a:xfrm>
            <a:off x="4052621" y="1315905"/>
            <a:ext cx="441960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38864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impact analysis workshops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4194048" y="1434361"/>
            <a:ext cx="441960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79" name="Shape 77"/>
          <p:cNvSpPr/>
          <p:nvPr/>
        </p:nvSpPr>
        <p:spPr>
          <a:xfrm>
            <a:off x="4194048" y="1434361"/>
            <a:ext cx="441960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50709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RTO and RPO targets agreed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547616" y="1552817"/>
            <a:ext cx="265176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82" name="Shape 80"/>
          <p:cNvSpPr/>
          <p:nvPr/>
        </p:nvSpPr>
        <p:spPr>
          <a:xfrm>
            <a:off x="4547616" y="1552817"/>
            <a:ext cx="265176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62555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RTO/RPO baseline approved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730496" y="162077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74401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DR strategy &amp; architecture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4812792" y="1775806"/>
            <a:ext cx="12374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186246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Recovery tier assignment per application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4812792" y="1908187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89" name="Shape 87"/>
          <p:cNvSpPr/>
          <p:nvPr/>
        </p:nvSpPr>
        <p:spPr>
          <a:xfrm>
            <a:off x="4812792" y="1908187"/>
            <a:ext cx="353568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198092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 site or region selection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4901184" y="2026643"/>
            <a:ext cx="441960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92" name="Shape 90"/>
          <p:cNvSpPr/>
          <p:nvPr/>
        </p:nvSpPr>
        <p:spPr>
          <a:xfrm>
            <a:off x="4901184" y="2026643"/>
            <a:ext cx="441960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09937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Replication &amp; backup architecture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5166360" y="2145099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95" name="Shape 93"/>
          <p:cNvSpPr/>
          <p:nvPr/>
        </p:nvSpPr>
        <p:spPr>
          <a:xfrm>
            <a:off x="5166360" y="2145099"/>
            <a:ext cx="424282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221783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Network, DNS &amp; failover design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431536" y="2263556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98" name="Shape 96"/>
          <p:cNvSpPr/>
          <p:nvPr/>
        </p:nvSpPr>
        <p:spPr>
          <a:xfrm>
            <a:off x="5431536" y="2263556"/>
            <a:ext cx="318211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33629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Cost &amp; gap review against targets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696712" y="2382012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101" name="Shape 99"/>
          <p:cNvSpPr/>
          <p:nvPr/>
        </p:nvSpPr>
        <p:spPr>
          <a:xfrm>
            <a:off x="5696712" y="2382012"/>
            <a:ext cx="141427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245474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Architecture approved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5967984" y="244996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57320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 &amp; replication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6050280" y="2605001"/>
            <a:ext cx="17678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269166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 infrastructure provisioning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6050280" y="2737381"/>
            <a:ext cx="707136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08" name="Shape 106"/>
          <p:cNvSpPr/>
          <p:nvPr/>
        </p:nvSpPr>
        <p:spPr>
          <a:xfrm>
            <a:off x="6050280" y="2737381"/>
            <a:ext cx="353568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9" name="Text 107"/>
          <p:cNvSpPr/>
          <p:nvPr/>
        </p:nvSpPr>
        <p:spPr>
          <a:xfrm>
            <a:off x="365760" y="281011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Storage &amp; database replication setup</a:t>
            </a:r>
            <a:endParaRPr lang="en-US" sz="900" dirty="0"/>
          </a:p>
        </p:txBody>
      </p:sp>
      <p:sp>
        <p:nvSpPr>
          <p:cNvPr id="110" name="Shape 108"/>
          <p:cNvSpPr/>
          <p:nvPr/>
        </p:nvSpPr>
        <p:spPr>
          <a:xfrm>
            <a:off x="6403848" y="2855837"/>
            <a:ext cx="795528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11" name="Shape 109"/>
          <p:cNvSpPr/>
          <p:nvPr/>
        </p:nvSpPr>
        <p:spPr>
          <a:xfrm>
            <a:off x="6403848" y="2855837"/>
            <a:ext cx="238658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292857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Backup policy &amp; retention changes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6492240" y="2974294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14" name="Shape 112"/>
          <p:cNvSpPr/>
          <p:nvPr/>
        </p:nvSpPr>
        <p:spPr>
          <a:xfrm>
            <a:off x="6492240" y="2974294"/>
            <a:ext cx="106070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304703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Identity &amp; security controls at DR site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6757416" y="3092750"/>
            <a:ext cx="618744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17" name="Shape 115"/>
          <p:cNvSpPr/>
          <p:nvPr/>
        </p:nvSpPr>
        <p:spPr>
          <a:xfrm>
            <a:off x="6757416" y="3092750"/>
            <a:ext cx="61874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16548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Monitoring &amp; replication lag alerting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7199376" y="3211207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28394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Replication steady state verified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735824" y="327916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40239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Runbooks &amp; documentation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022592" y="3434195"/>
            <a:ext cx="141427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52085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Failover runbook per recovery tier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022592" y="3566576"/>
            <a:ext cx="795528" cy="27016"/>
          </a:xfrm>
          <a:prstGeom prst="roundRect">
            <a:avLst>
              <a:gd name="adj" fmla="val 101540"/>
            </a:avLst>
          </a:prstGeom>
          <a:solidFill>
            <a:srgbClr val="A855F7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63931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Rollback &amp; failback procedures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7552944" y="3685032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C084FC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375776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Crisis communication &amp; call tree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729728" y="3803488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A855F7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387622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Declaration criteria &amp; authority matrix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083296" y="3921945"/>
            <a:ext cx="265176" cy="27016"/>
          </a:xfrm>
          <a:prstGeom prst="roundRect">
            <a:avLst>
              <a:gd name="adj" fmla="val 101540"/>
            </a:avLst>
          </a:prstGeom>
          <a:solidFill>
            <a:srgbClr val="C084FC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99468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Runbooks published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354568" y="398990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11313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 sequence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436864" y="4144934"/>
            <a:ext cx="194462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23159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Tabletop exercise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436864" y="4277314"/>
            <a:ext cx="54864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35005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Tabletop findings &amp; runbook fixes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489899" y="4395770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FBBF24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46850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window booked for partial failover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878824" y="4514227"/>
            <a:ext cx="176784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58696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Partial failover test (tier 1 applications)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9144000" y="4632683"/>
            <a:ext cx="54864" cy="27016"/>
          </a:xfrm>
          <a:prstGeom prst="roundRect">
            <a:avLst>
              <a:gd name="adj" fmla="val 101540"/>
            </a:avLst>
          </a:prstGeom>
          <a:solidFill>
            <a:srgbClr val="FBBF24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70541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Rollback from partial failover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9197035" y="4751139"/>
            <a:ext cx="54864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82387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Partial test findings &amp; remediation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9250070" y="4869596"/>
            <a:ext cx="530352" cy="27016"/>
          </a:xfrm>
          <a:prstGeom prst="roundRect">
            <a:avLst>
              <a:gd name="adj" fmla="val 101540"/>
            </a:avLst>
          </a:prstGeom>
          <a:solidFill>
            <a:srgbClr val="FBBF24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94233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window booked for full failover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9851136" y="4988052"/>
            <a:ext cx="265176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506078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Full failover test with business validation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10204704" y="5106508"/>
            <a:ext cx="70714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17924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Failback to primary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10275418" y="5224965"/>
            <a:ext cx="54864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29770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Full failover test passed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299192" y="529292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41615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Approval &amp; maintenance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0381488" y="5447954"/>
            <a:ext cx="141427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553461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report &amp; residual risk register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10381488" y="5580334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565307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Executive approval of DR plan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10735056" y="5698790"/>
            <a:ext cx="265176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77152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Plan approved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10917936" y="57667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88998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Responder training &amp; on-call briefing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11000232" y="5935703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600843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Annual test calendar &amp; review cycle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11265408" y="6054159"/>
            <a:ext cx="265176" cy="27016"/>
          </a:xfrm>
          <a:prstGeom prst="roundRect">
            <a:avLst>
              <a:gd name="adj" fmla="val 101540"/>
            </a:avLst>
          </a:prstGeom>
          <a:solidFill>
            <a:srgbClr val="F8717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612689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Change control hook for new applications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1442192" y="6172616"/>
            <a:ext cx="353568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44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Dependency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workshops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RPO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RTO/RPO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alerting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Declaration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matrix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sequence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Tabletop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exercise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Tabletop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(tier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findings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primary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failover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maintenance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residual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on-call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calendar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