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D948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46888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</a:rPr>
              <a:t>Dissertation Timeline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640080" y="3566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</a:rPr>
              <a:t>Free Gantt chart template · gantts.app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Dissertation Timeline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384048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4747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416237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79661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17</a:t>
            </a:r>
            <a:endParaRPr lang="en-US" sz="700" dirty="0"/>
          </a:p>
        </p:txBody>
      </p:sp>
      <p:sp>
        <p:nvSpPr>
          <p:cNvPr id="7" name="Shape 5"/>
          <p:cNvSpPr/>
          <p:nvPr/>
        </p:nvSpPr>
        <p:spPr>
          <a:xfrm>
            <a:off x="448426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11850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31</a:t>
            </a:r>
            <a:endParaRPr lang="en-US" sz="700" dirty="0"/>
          </a:p>
        </p:txBody>
      </p:sp>
      <p:sp>
        <p:nvSpPr>
          <p:cNvPr id="9" name="Shape 7"/>
          <p:cNvSpPr/>
          <p:nvPr/>
        </p:nvSpPr>
        <p:spPr>
          <a:xfrm>
            <a:off x="480615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44039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14</a:t>
            </a:r>
            <a:endParaRPr lang="en-US" sz="700" dirty="0"/>
          </a:p>
        </p:txBody>
      </p:sp>
      <p:sp>
        <p:nvSpPr>
          <p:cNvPr id="11" name="Shape 9"/>
          <p:cNvSpPr/>
          <p:nvPr/>
        </p:nvSpPr>
        <p:spPr>
          <a:xfrm>
            <a:off x="512804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76228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28</a:t>
            </a:r>
            <a:endParaRPr lang="en-US" sz="700" dirty="0"/>
          </a:p>
        </p:txBody>
      </p:sp>
      <p:sp>
        <p:nvSpPr>
          <p:cNvPr id="13" name="Shape 11"/>
          <p:cNvSpPr/>
          <p:nvPr/>
        </p:nvSpPr>
        <p:spPr>
          <a:xfrm>
            <a:off x="544993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08417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12</a:t>
            </a:r>
            <a:endParaRPr lang="en-US" sz="700" dirty="0"/>
          </a:p>
        </p:txBody>
      </p:sp>
      <p:sp>
        <p:nvSpPr>
          <p:cNvPr id="15" name="Shape 13"/>
          <p:cNvSpPr/>
          <p:nvPr/>
        </p:nvSpPr>
        <p:spPr>
          <a:xfrm>
            <a:off x="577182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40606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26</a:t>
            </a:r>
            <a:endParaRPr lang="en-US" sz="700" dirty="0"/>
          </a:p>
        </p:txBody>
      </p:sp>
      <p:sp>
        <p:nvSpPr>
          <p:cNvPr id="17" name="Shape 15"/>
          <p:cNvSpPr/>
          <p:nvPr/>
        </p:nvSpPr>
        <p:spPr>
          <a:xfrm>
            <a:off x="609371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72795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9</a:t>
            </a:r>
            <a:endParaRPr lang="en-US" sz="700" dirty="0"/>
          </a:p>
        </p:txBody>
      </p:sp>
      <p:sp>
        <p:nvSpPr>
          <p:cNvPr id="19" name="Shape 17"/>
          <p:cNvSpPr/>
          <p:nvPr/>
        </p:nvSpPr>
        <p:spPr>
          <a:xfrm>
            <a:off x="641560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04984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23</a:t>
            </a:r>
            <a:endParaRPr lang="en-US" sz="700" dirty="0"/>
          </a:p>
        </p:txBody>
      </p:sp>
      <p:sp>
        <p:nvSpPr>
          <p:cNvPr id="21" name="Shape 19"/>
          <p:cNvSpPr/>
          <p:nvPr/>
        </p:nvSpPr>
        <p:spPr>
          <a:xfrm>
            <a:off x="673748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37172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7</a:t>
            </a:r>
            <a:endParaRPr lang="en-US" sz="700" dirty="0"/>
          </a:p>
        </p:txBody>
      </p:sp>
      <p:sp>
        <p:nvSpPr>
          <p:cNvPr id="23" name="Shape 21"/>
          <p:cNvSpPr/>
          <p:nvPr/>
        </p:nvSpPr>
        <p:spPr>
          <a:xfrm>
            <a:off x="705937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69361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21</a:t>
            </a:r>
            <a:endParaRPr lang="en-US" sz="700" dirty="0"/>
          </a:p>
        </p:txBody>
      </p:sp>
      <p:sp>
        <p:nvSpPr>
          <p:cNvPr id="25" name="Shape 23"/>
          <p:cNvSpPr/>
          <p:nvPr/>
        </p:nvSpPr>
        <p:spPr>
          <a:xfrm>
            <a:off x="738126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701550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4</a:t>
            </a:r>
            <a:endParaRPr lang="en-US" sz="700" dirty="0"/>
          </a:p>
        </p:txBody>
      </p:sp>
      <p:sp>
        <p:nvSpPr>
          <p:cNvPr id="27" name="Shape 25"/>
          <p:cNvSpPr/>
          <p:nvPr/>
        </p:nvSpPr>
        <p:spPr>
          <a:xfrm>
            <a:off x="770315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733739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18</a:t>
            </a:r>
            <a:endParaRPr lang="en-US" sz="700" dirty="0"/>
          </a:p>
        </p:txBody>
      </p:sp>
      <p:sp>
        <p:nvSpPr>
          <p:cNvPr id="29" name="Shape 27"/>
          <p:cNvSpPr/>
          <p:nvPr/>
        </p:nvSpPr>
        <p:spPr>
          <a:xfrm>
            <a:off x="802504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765928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</a:t>
            </a:r>
            <a:endParaRPr lang="en-US" sz="700" dirty="0"/>
          </a:p>
        </p:txBody>
      </p:sp>
      <p:sp>
        <p:nvSpPr>
          <p:cNvPr id="31" name="Shape 29"/>
          <p:cNvSpPr/>
          <p:nvPr/>
        </p:nvSpPr>
        <p:spPr>
          <a:xfrm>
            <a:off x="834693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798117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15</a:t>
            </a:r>
            <a:endParaRPr lang="en-US" sz="700" dirty="0"/>
          </a:p>
        </p:txBody>
      </p:sp>
      <p:sp>
        <p:nvSpPr>
          <p:cNvPr id="33" name="Shape 31"/>
          <p:cNvSpPr/>
          <p:nvPr/>
        </p:nvSpPr>
        <p:spPr>
          <a:xfrm>
            <a:off x="866882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830306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</a:t>
            </a:r>
            <a:endParaRPr lang="en-US" sz="700" dirty="0"/>
          </a:p>
        </p:txBody>
      </p:sp>
      <p:sp>
        <p:nvSpPr>
          <p:cNvPr id="35" name="Shape 33"/>
          <p:cNvSpPr/>
          <p:nvPr/>
        </p:nvSpPr>
        <p:spPr>
          <a:xfrm>
            <a:off x="899071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862495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15</a:t>
            </a:r>
            <a:endParaRPr lang="en-US" sz="700" dirty="0"/>
          </a:p>
        </p:txBody>
      </p:sp>
      <p:sp>
        <p:nvSpPr>
          <p:cNvPr id="37" name="Shape 35"/>
          <p:cNvSpPr/>
          <p:nvPr/>
        </p:nvSpPr>
        <p:spPr>
          <a:xfrm>
            <a:off x="931260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894684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29</a:t>
            </a:r>
            <a:endParaRPr lang="en-US" sz="700" dirty="0"/>
          </a:p>
        </p:txBody>
      </p:sp>
      <p:sp>
        <p:nvSpPr>
          <p:cNvPr id="39" name="Shape 37"/>
          <p:cNvSpPr/>
          <p:nvPr/>
        </p:nvSpPr>
        <p:spPr>
          <a:xfrm>
            <a:off x="963449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926873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12</a:t>
            </a:r>
            <a:endParaRPr lang="en-US" sz="700" dirty="0"/>
          </a:p>
        </p:txBody>
      </p:sp>
      <p:sp>
        <p:nvSpPr>
          <p:cNvPr id="41" name="Shape 39"/>
          <p:cNvSpPr/>
          <p:nvPr/>
        </p:nvSpPr>
        <p:spPr>
          <a:xfrm>
            <a:off x="995638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959062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26</a:t>
            </a:r>
            <a:endParaRPr lang="en-US" sz="700" dirty="0"/>
          </a:p>
        </p:txBody>
      </p:sp>
      <p:sp>
        <p:nvSpPr>
          <p:cNvPr id="43" name="Shape 41"/>
          <p:cNvSpPr/>
          <p:nvPr/>
        </p:nvSpPr>
        <p:spPr>
          <a:xfrm>
            <a:off x="1027827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991251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10</a:t>
            </a:r>
            <a:endParaRPr lang="en-US" sz="700" dirty="0"/>
          </a:p>
        </p:txBody>
      </p:sp>
      <p:sp>
        <p:nvSpPr>
          <p:cNvPr id="45" name="Shape 43"/>
          <p:cNvSpPr/>
          <p:nvPr/>
        </p:nvSpPr>
        <p:spPr>
          <a:xfrm>
            <a:off x="1060016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1023440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24</a:t>
            </a:r>
            <a:endParaRPr lang="en-US" sz="700" dirty="0"/>
          </a:p>
        </p:txBody>
      </p:sp>
      <p:sp>
        <p:nvSpPr>
          <p:cNvPr id="47" name="Shape 45"/>
          <p:cNvSpPr/>
          <p:nvPr/>
        </p:nvSpPr>
        <p:spPr>
          <a:xfrm>
            <a:off x="1092205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1055629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7</a:t>
            </a:r>
            <a:endParaRPr lang="en-US" sz="700" dirty="0"/>
          </a:p>
        </p:txBody>
      </p:sp>
      <p:sp>
        <p:nvSpPr>
          <p:cNvPr id="49" name="Shape 47"/>
          <p:cNvSpPr/>
          <p:nvPr/>
        </p:nvSpPr>
        <p:spPr>
          <a:xfrm>
            <a:off x="1124394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1087818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21</a:t>
            </a:r>
            <a:endParaRPr lang="en-US" sz="700" dirty="0"/>
          </a:p>
        </p:txBody>
      </p:sp>
      <p:sp>
        <p:nvSpPr>
          <p:cNvPr id="51" name="Shape 49"/>
          <p:cNvSpPr/>
          <p:nvPr/>
        </p:nvSpPr>
        <p:spPr>
          <a:xfrm>
            <a:off x="1156583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1120007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5</a:t>
            </a:r>
            <a:endParaRPr lang="en-US" sz="700" dirty="0"/>
          </a:p>
        </p:txBody>
      </p:sp>
      <p:sp>
        <p:nvSpPr>
          <p:cNvPr id="53" name="Text 51"/>
          <p:cNvSpPr/>
          <p:nvPr/>
        </p:nvSpPr>
        <p:spPr>
          <a:xfrm>
            <a:off x="365760" y="1033272"/>
            <a:ext cx="3291840" cy="226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Topic &amp; proposal</a:t>
            </a:r>
            <a:endParaRPr lang="en-US" sz="900" dirty="0"/>
          </a:p>
        </p:txBody>
      </p:sp>
      <p:sp>
        <p:nvSpPr>
          <p:cNvPr id="54" name="Shape 52"/>
          <p:cNvSpPr/>
          <p:nvPr/>
        </p:nvSpPr>
        <p:spPr>
          <a:xfrm>
            <a:off x="3840480" y="1119146"/>
            <a:ext cx="1149607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55" name="Text 53"/>
          <p:cNvSpPr/>
          <p:nvPr/>
        </p:nvSpPr>
        <p:spPr>
          <a:xfrm>
            <a:off x="365760" y="1259884"/>
            <a:ext cx="3291840" cy="226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Topic selection &amp; reading</a:t>
            </a:r>
            <a:endParaRPr lang="en-US" sz="900" dirty="0"/>
          </a:p>
        </p:txBody>
      </p:sp>
      <p:sp>
        <p:nvSpPr>
          <p:cNvPr id="56" name="Shape 54"/>
          <p:cNvSpPr/>
          <p:nvPr/>
        </p:nvSpPr>
        <p:spPr>
          <a:xfrm>
            <a:off x="3840480" y="1305604"/>
            <a:ext cx="574803" cy="135172"/>
          </a:xfrm>
          <a:prstGeom prst="roundRect">
            <a:avLst>
              <a:gd name="adj" fmla="val 20294"/>
            </a:avLst>
          </a:prstGeom>
          <a:solidFill>
            <a:srgbClr val="64748B"/>
          </a:solidFill>
          <a:ln/>
        </p:spPr>
      </p:sp>
      <p:sp>
        <p:nvSpPr>
          <p:cNvPr id="57" name="Shape 55"/>
          <p:cNvSpPr/>
          <p:nvPr/>
        </p:nvSpPr>
        <p:spPr>
          <a:xfrm>
            <a:off x="3840480" y="1305604"/>
            <a:ext cx="574803" cy="13517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58" name="Text 56"/>
          <p:cNvSpPr/>
          <p:nvPr/>
        </p:nvSpPr>
        <p:spPr>
          <a:xfrm>
            <a:off x="365760" y="1486496"/>
            <a:ext cx="3291840" cy="226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Research questions &amp; design</a:t>
            </a:r>
            <a:endParaRPr lang="en-US" sz="900" dirty="0"/>
          </a:p>
        </p:txBody>
      </p:sp>
      <p:sp>
        <p:nvSpPr>
          <p:cNvPr id="59" name="Shape 57"/>
          <p:cNvSpPr/>
          <p:nvPr/>
        </p:nvSpPr>
        <p:spPr>
          <a:xfrm>
            <a:off x="4300323" y="1532216"/>
            <a:ext cx="459843" cy="135172"/>
          </a:xfrm>
          <a:prstGeom prst="roundRect">
            <a:avLst>
              <a:gd name="adj" fmla="val 20294"/>
            </a:avLst>
          </a:prstGeom>
          <a:solidFill>
            <a:srgbClr val="94A3B8"/>
          </a:solidFill>
          <a:ln/>
        </p:spPr>
      </p:sp>
      <p:sp>
        <p:nvSpPr>
          <p:cNvPr id="60" name="Shape 58"/>
          <p:cNvSpPr/>
          <p:nvPr/>
        </p:nvSpPr>
        <p:spPr>
          <a:xfrm>
            <a:off x="4300323" y="1532216"/>
            <a:ext cx="459843" cy="13517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61" name="Text 59"/>
          <p:cNvSpPr/>
          <p:nvPr/>
        </p:nvSpPr>
        <p:spPr>
          <a:xfrm>
            <a:off x="365760" y="1713109"/>
            <a:ext cx="3291840" cy="226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Proposal written &amp; submitted</a:t>
            </a:r>
            <a:endParaRPr lang="en-US" sz="900" dirty="0"/>
          </a:p>
        </p:txBody>
      </p:sp>
      <p:sp>
        <p:nvSpPr>
          <p:cNvPr id="62" name="Shape 60"/>
          <p:cNvSpPr/>
          <p:nvPr/>
        </p:nvSpPr>
        <p:spPr>
          <a:xfrm>
            <a:off x="4714181" y="1758829"/>
            <a:ext cx="275906" cy="135172"/>
          </a:xfrm>
          <a:prstGeom prst="roundRect">
            <a:avLst>
              <a:gd name="adj" fmla="val 20294"/>
            </a:avLst>
          </a:prstGeom>
          <a:solidFill>
            <a:srgbClr val="0D9488"/>
          </a:solidFill>
          <a:ln/>
        </p:spPr>
      </p:sp>
      <p:sp>
        <p:nvSpPr>
          <p:cNvPr id="63" name="Shape 61"/>
          <p:cNvSpPr/>
          <p:nvPr/>
        </p:nvSpPr>
        <p:spPr>
          <a:xfrm>
            <a:off x="4714181" y="1758829"/>
            <a:ext cx="275906" cy="13517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64" name="Text 62"/>
          <p:cNvSpPr/>
          <p:nvPr/>
        </p:nvSpPr>
        <p:spPr>
          <a:xfrm>
            <a:off x="365760" y="1939721"/>
            <a:ext cx="3291840" cy="226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Proposal approved</a:t>
            </a:r>
            <a:endParaRPr lang="en-US" sz="900" dirty="0"/>
          </a:p>
        </p:txBody>
      </p:sp>
      <p:sp>
        <p:nvSpPr>
          <p:cNvPr id="65" name="Shape 63"/>
          <p:cNvSpPr/>
          <p:nvPr/>
        </p:nvSpPr>
        <p:spPr>
          <a:xfrm>
            <a:off x="4907791" y="1989019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66" name="Text 64"/>
          <p:cNvSpPr/>
          <p:nvPr/>
        </p:nvSpPr>
        <p:spPr>
          <a:xfrm>
            <a:off x="365760" y="2166333"/>
            <a:ext cx="3291840" cy="226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Literature review</a:t>
            </a:r>
            <a:endParaRPr lang="en-US" sz="900" dirty="0"/>
          </a:p>
        </p:txBody>
      </p:sp>
      <p:sp>
        <p:nvSpPr>
          <p:cNvPr id="67" name="Shape 65"/>
          <p:cNvSpPr/>
          <p:nvPr/>
        </p:nvSpPr>
        <p:spPr>
          <a:xfrm>
            <a:off x="4415283" y="2252207"/>
            <a:ext cx="2069292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68" name="Text 66"/>
          <p:cNvSpPr/>
          <p:nvPr/>
        </p:nvSpPr>
        <p:spPr>
          <a:xfrm>
            <a:off x="365760" y="2392945"/>
            <a:ext cx="3291840" cy="226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Systematic search &amp; reading</a:t>
            </a:r>
            <a:endParaRPr lang="en-US" sz="900" dirty="0"/>
          </a:p>
        </p:txBody>
      </p:sp>
      <p:sp>
        <p:nvSpPr>
          <p:cNvPr id="69" name="Shape 67"/>
          <p:cNvSpPr/>
          <p:nvPr/>
        </p:nvSpPr>
        <p:spPr>
          <a:xfrm>
            <a:off x="4415283" y="2438665"/>
            <a:ext cx="1149607" cy="135172"/>
          </a:xfrm>
          <a:prstGeom prst="roundRect">
            <a:avLst>
              <a:gd name="adj" fmla="val 20294"/>
            </a:avLst>
          </a:prstGeom>
          <a:solidFill>
            <a:srgbClr val="2563EB"/>
          </a:solidFill>
          <a:ln/>
        </p:spPr>
      </p:sp>
      <p:sp>
        <p:nvSpPr>
          <p:cNvPr id="70" name="Shape 68"/>
          <p:cNvSpPr/>
          <p:nvPr/>
        </p:nvSpPr>
        <p:spPr>
          <a:xfrm>
            <a:off x="4415283" y="2438665"/>
            <a:ext cx="919686" cy="13517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71" name="Text 69"/>
          <p:cNvSpPr/>
          <p:nvPr/>
        </p:nvSpPr>
        <p:spPr>
          <a:xfrm>
            <a:off x="365760" y="2619557"/>
            <a:ext cx="3291840" cy="226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Synthesis &amp; review chapter</a:t>
            </a:r>
            <a:endParaRPr lang="en-US" sz="900" dirty="0"/>
          </a:p>
        </p:txBody>
      </p:sp>
      <p:sp>
        <p:nvSpPr>
          <p:cNvPr id="72" name="Shape 70"/>
          <p:cNvSpPr/>
          <p:nvPr/>
        </p:nvSpPr>
        <p:spPr>
          <a:xfrm>
            <a:off x="5449930" y="2665277"/>
            <a:ext cx="1034646" cy="135172"/>
          </a:xfrm>
          <a:prstGeom prst="roundRect">
            <a:avLst>
              <a:gd name="adj" fmla="val 20294"/>
            </a:avLst>
          </a:prstGeom>
          <a:solidFill>
            <a:srgbClr val="3B82F6"/>
          </a:solidFill>
          <a:ln/>
        </p:spPr>
      </p:sp>
      <p:sp>
        <p:nvSpPr>
          <p:cNvPr id="73" name="Shape 71"/>
          <p:cNvSpPr/>
          <p:nvPr/>
        </p:nvSpPr>
        <p:spPr>
          <a:xfrm>
            <a:off x="5449930" y="2665277"/>
            <a:ext cx="413858" cy="13517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74" name="Text 72"/>
          <p:cNvSpPr/>
          <p:nvPr/>
        </p:nvSpPr>
        <p:spPr>
          <a:xfrm>
            <a:off x="365760" y="2846169"/>
            <a:ext cx="3291840" cy="226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Methodology &amp; ethics</a:t>
            </a:r>
            <a:endParaRPr lang="en-US" sz="900" dirty="0"/>
          </a:p>
        </p:txBody>
      </p:sp>
      <p:sp>
        <p:nvSpPr>
          <p:cNvPr id="75" name="Shape 73"/>
          <p:cNvSpPr/>
          <p:nvPr/>
        </p:nvSpPr>
        <p:spPr>
          <a:xfrm>
            <a:off x="4990087" y="2932043"/>
            <a:ext cx="1264568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76" name="Text 74"/>
          <p:cNvSpPr/>
          <p:nvPr/>
        </p:nvSpPr>
        <p:spPr>
          <a:xfrm>
            <a:off x="365760" y="3072782"/>
            <a:ext cx="3291840" cy="226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Method &amp; instrument design</a:t>
            </a:r>
            <a:endParaRPr lang="en-US" sz="900" dirty="0"/>
          </a:p>
        </p:txBody>
      </p:sp>
      <p:sp>
        <p:nvSpPr>
          <p:cNvPr id="77" name="Shape 75"/>
          <p:cNvSpPr/>
          <p:nvPr/>
        </p:nvSpPr>
        <p:spPr>
          <a:xfrm>
            <a:off x="4990087" y="3118502"/>
            <a:ext cx="689764" cy="135172"/>
          </a:xfrm>
          <a:prstGeom prst="roundRect">
            <a:avLst>
              <a:gd name="adj" fmla="val 20294"/>
            </a:avLst>
          </a:prstGeom>
          <a:solidFill>
            <a:srgbClr val="A855F7"/>
          </a:solidFill>
          <a:ln/>
        </p:spPr>
      </p:sp>
      <p:sp>
        <p:nvSpPr>
          <p:cNvPr id="78" name="Shape 76"/>
          <p:cNvSpPr/>
          <p:nvPr/>
        </p:nvSpPr>
        <p:spPr>
          <a:xfrm>
            <a:off x="4990087" y="3118502"/>
            <a:ext cx="482835" cy="13517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79" name="Text 77"/>
          <p:cNvSpPr/>
          <p:nvPr/>
        </p:nvSpPr>
        <p:spPr>
          <a:xfrm>
            <a:off x="365760" y="3299394"/>
            <a:ext cx="3291840" cy="226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Ethics submission &amp; review</a:t>
            </a:r>
            <a:endParaRPr lang="en-US" sz="900" dirty="0"/>
          </a:p>
        </p:txBody>
      </p:sp>
      <p:sp>
        <p:nvSpPr>
          <p:cNvPr id="80" name="Shape 78"/>
          <p:cNvSpPr/>
          <p:nvPr/>
        </p:nvSpPr>
        <p:spPr>
          <a:xfrm>
            <a:off x="5564890" y="3345114"/>
            <a:ext cx="689764" cy="135172"/>
          </a:xfrm>
          <a:prstGeom prst="roundRect">
            <a:avLst>
              <a:gd name="adj" fmla="val 20294"/>
            </a:avLst>
          </a:prstGeom>
          <a:solidFill>
            <a:srgbClr val="C084FC"/>
          </a:solidFill>
          <a:ln/>
        </p:spPr>
      </p:sp>
      <p:sp>
        <p:nvSpPr>
          <p:cNvPr id="81" name="Shape 79"/>
          <p:cNvSpPr/>
          <p:nvPr/>
        </p:nvSpPr>
        <p:spPr>
          <a:xfrm>
            <a:off x="5564890" y="3345114"/>
            <a:ext cx="206929" cy="13517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82" name="Text 80"/>
          <p:cNvSpPr/>
          <p:nvPr/>
        </p:nvSpPr>
        <p:spPr>
          <a:xfrm>
            <a:off x="365760" y="3526006"/>
            <a:ext cx="3291840" cy="226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Ethics approval</a:t>
            </a:r>
            <a:endParaRPr lang="en-US" sz="900" dirty="0"/>
          </a:p>
        </p:txBody>
      </p:sp>
      <p:sp>
        <p:nvSpPr>
          <p:cNvPr id="83" name="Shape 81"/>
          <p:cNvSpPr/>
          <p:nvPr/>
        </p:nvSpPr>
        <p:spPr>
          <a:xfrm>
            <a:off x="6172359" y="3575304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84" name="Text 82"/>
          <p:cNvSpPr/>
          <p:nvPr/>
        </p:nvSpPr>
        <p:spPr>
          <a:xfrm>
            <a:off x="365760" y="3752618"/>
            <a:ext cx="3291840" cy="226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Data collection</a:t>
            </a:r>
            <a:endParaRPr lang="en-US" sz="900" dirty="0"/>
          </a:p>
        </p:txBody>
      </p:sp>
      <p:sp>
        <p:nvSpPr>
          <p:cNvPr id="85" name="Shape 83"/>
          <p:cNvSpPr/>
          <p:nvPr/>
        </p:nvSpPr>
        <p:spPr>
          <a:xfrm>
            <a:off x="6254655" y="3838492"/>
            <a:ext cx="2069292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86" name="Text 84"/>
          <p:cNvSpPr/>
          <p:nvPr/>
        </p:nvSpPr>
        <p:spPr>
          <a:xfrm>
            <a:off x="365760" y="3979230"/>
            <a:ext cx="3291840" cy="226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Recruitment</a:t>
            </a:r>
            <a:endParaRPr lang="en-US" sz="900" dirty="0"/>
          </a:p>
        </p:txBody>
      </p:sp>
      <p:sp>
        <p:nvSpPr>
          <p:cNvPr id="87" name="Shape 85"/>
          <p:cNvSpPr/>
          <p:nvPr/>
        </p:nvSpPr>
        <p:spPr>
          <a:xfrm>
            <a:off x="6254655" y="4024950"/>
            <a:ext cx="689764" cy="135172"/>
          </a:xfrm>
          <a:prstGeom prst="roundRect">
            <a:avLst>
              <a:gd name="adj" fmla="val 20294"/>
            </a:avLst>
          </a:prstGeom>
          <a:solidFill>
            <a:srgbClr val="EA580C"/>
          </a:solidFill>
          <a:ln/>
        </p:spPr>
      </p:sp>
      <p:sp>
        <p:nvSpPr>
          <p:cNvPr id="88" name="Text 86"/>
          <p:cNvSpPr/>
          <p:nvPr/>
        </p:nvSpPr>
        <p:spPr>
          <a:xfrm>
            <a:off x="365760" y="4205842"/>
            <a:ext cx="3291840" cy="226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Fieldwork / data gathering</a:t>
            </a:r>
            <a:endParaRPr lang="en-US" sz="900" dirty="0"/>
          </a:p>
        </p:txBody>
      </p:sp>
      <p:sp>
        <p:nvSpPr>
          <p:cNvPr id="89" name="Shape 87"/>
          <p:cNvSpPr/>
          <p:nvPr/>
        </p:nvSpPr>
        <p:spPr>
          <a:xfrm>
            <a:off x="6714497" y="4251562"/>
            <a:ext cx="1609450" cy="135172"/>
          </a:xfrm>
          <a:prstGeom prst="roundRect">
            <a:avLst>
              <a:gd name="adj" fmla="val 20294"/>
            </a:avLst>
          </a:prstGeom>
          <a:solidFill>
            <a:srgbClr val="F97316"/>
          </a:solidFill>
          <a:ln/>
        </p:spPr>
      </p:sp>
      <p:sp>
        <p:nvSpPr>
          <p:cNvPr id="90" name="Text 88"/>
          <p:cNvSpPr/>
          <p:nvPr/>
        </p:nvSpPr>
        <p:spPr>
          <a:xfrm>
            <a:off x="365760" y="4432455"/>
            <a:ext cx="3291840" cy="226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Analysis</a:t>
            </a:r>
            <a:endParaRPr lang="en-US" sz="900" dirty="0"/>
          </a:p>
        </p:txBody>
      </p:sp>
      <p:sp>
        <p:nvSpPr>
          <p:cNvPr id="91" name="Shape 89"/>
          <p:cNvSpPr/>
          <p:nvPr/>
        </p:nvSpPr>
        <p:spPr>
          <a:xfrm>
            <a:off x="8208986" y="4518329"/>
            <a:ext cx="1379528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92" name="Text 90"/>
          <p:cNvSpPr/>
          <p:nvPr/>
        </p:nvSpPr>
        <p:spPr>
          <a:xfrm>
            <a:off x="365760" y="4659067"/>
            <a:ext cx="3291840" cy="226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Data cleaning &amp; coding</a:t>
            </a:r>
            <a:endParaRPr lang="en-US" sz="900" dirty="0"/>
          </a:p>
        </p:txBody>
      </p:sp>
      <p:sp>
        <p:nvSpPr>
          <p:cNvPr id="93" name="Shape 91"/>
          <p:cNvSpPr/>
          <p:nvPr/>
        </p:nvSpPr>
        <p:spPr>
          <a:xfrm>
            <a:off x="8208986" y="4704787"/>
            <a:ext cx="574803" cy="135172"/>
          </a:xfrm>
          <a:prstGeom prst="roundRect">
            <a:avLst>
              <a:gd name="adj" fmla="val 20294"/>
            </a:avLst>
          </a:prstGeom>
          <a:solidFill>
            <a:srgbClr val="0EA5E9"/>
          </a:solidFill>
          <a:ln/>
        </p:spPr>
      </p:sp>
      <p:sp>
        <p:nvSpPr>
          <p:cNvPr id="94" name="Text 92"/>
          <p:cNvSpPr/>
          <p:nvPr/>
        </p:nvSpPr>
        <p:spPr>
          <a:xfrm>
            <a:off x="365760" y="4885679"/>
            <a:ext cx="3291840" cy="226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Analysis &amp; results write-up</a:t>
            </a:r>
            <a:endParaRPr lang="en-US" sz="900" dirty="0"/>
          </a:p>
        </p:txBody>
      </p:sp>
      <p:sp>
        <p:nvSpPr>
          <p:cNvPr id="95" name="Shape 93"/>
          <p:cNvSpPr/>
          <p:nvPr/>
        </p:nvSpPr>
        <p:spPr>
          <a:xfrm>
            <a:off x="8714813" y="4931399"/>
            <a:ext cx="873701" cy="135172"/>
          </a:xfrm>
          <a:prstGeom prst="roundRect">
            <a:avLst>
              <a:gd name="adj" fmla="val 20294"/>
            </a:avLst>
          </a:prstGeom>
          <a:solidFill>
            <a:srgbClr val="38BDF8"/>
          </a:solidFill>
          <a:ln/>
        </p:spPr>
      </p:sp>
      <p:sp>
        <p:nvSpPr>
          <p:cNvPr id="96" name="Text 94"/>
          <p:cNvSpPr/>
          <p:nvPr/>
        </p:nvSpPr>
        <p:spPr>
          <a:xfrm>
            <a:off x="365760" y="5112291"/>
            <a:ext cx="3291840" cy="226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Drafting &amp; submission</a:t>
            </a:r>
            <a:endParaRPr lang="en-US" sz="900" dirty="0"/>
          </a:p>
        </p:txBody>
      </p:sp>
      <p:sp>
        <p:nvSpPr>
          <p:cNvPr id="97" name="Shape 95"/>
          <p:cNvSpPr/>
          <p:nvPr/>
        </p:nvSpPr>
        <p:spPr>
          <a:xfrm>
            <a:off x="9358593" y="5198165"/>
            <a:ext cx="2414175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98" name="Text 96"/>
          <p:cNvSpPr/>
          <p:nvPr/>
        </p:nvSpPr>
        <p:spPr>
          <a:xfrm>
            <a:off x="365760" y="5338903"/>
            <a:ext cx="3291840" cy="226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Full draft to supervisor</a:t>
            </a:r>
            <a:endParaRPr lang="en-US" sz="900" dirty="0"/>
          </a:p>
        </p:txBody>
      </p:sp>
      <p:sp>
        <p:nvSpPr>
          <p:cNvPr id="99" name="Shape 97"/>
          <p:cNvSpPr/>
          <p:nvPr/>
        </p:nvSpPr>
        <p:spPr>
          <a:xfrm>
            <a:off x="9358593" y="5384623"/>
            <a:ext cx="919686" cy="135172"/>
          </a:xfrm>
          <a:prstGeom prst="roundRect">
            <a:avLst>
              <a:gd name="adj" fmla="val 20294"/>
            </a:avLst>
          </a:prstGeom>
          <a:solidFill>
            <a:srgbClr val="9333EA"/>
          </a:solidFill>
          <a:ln/>
        </p:spPr>
      </p:sp>
      <p:sp>
        <p:nvSpPr>
          <p:cNvPr id="100" name="Text 98"/>
          <p:cNvSpPr/>
          <p:nvPr/>
        </p:nvSpPr>
        <p:spPr>
          <a:xfrm>
            <a:off x="365760" y="5565515"/>
            <a:ext cx="3291840" cy="226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Supervisor feedback</a:t>
            </a:r>
            <a:endParaRPr lang="en-US" sz="900" dirty="0"/>
          </a:p>
        </p:txBody>
      </p:sp>
      <p:sp>
        <p:nvSpPr>
          <p:cNvPr id="101" name="Shape 99"/>
          <p:cNvSpPr/>
          <p:nvPr/>
        </p:nvSpPr>
        <p:spPr>
          <a:xfrm>
            <a:off x="10278279" y="5611235"/>
            <a:ext cx="459843" cy="135172"/>
          </a:xfrm>
          <a:prstGeom prst="roundRect">
            <a:avLst>
              <a:gd name="adj" fmla="val 20294"/>
            </a:avLst>
          </a:prstGeom>
          <a:solidFill>
            <a:srgbClr val="C084FC"/>
          </a:solidFill>
          <a:ln/>
        </p:spPr>
      </p:sp>
      <p:sp>
        <p:nvSpPr>
          <p:cNvPr id="102" name="Text 100"/>
          <p:cNvSpPr/>
          <p:nvPr/>
        </p:nvSpPr>
        <p:spPr>
          <a:xfrm>
            <a:off x="365760" y="5792128"/>
            <a:ext cx="3291840" cy="226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Revisions &amp; formatting</a:t>
            </a:r>
            <a:endParaRPr lang="en-US" sz="900" dirty="0"/>
          </a:p>
        </p:txBody>
      </p:sp>
      <p:sp>
        <p:nvSpPr>
          <p:cNvPr id="103" name="Shape 101"/>
          <p:cNvSpPr/>
          <p:nvPr/>
        </p:nvSpPr>
        <p:spPr>
          <a:xfrm>
            <a:off x="10738122" y="5837848"/>
            <a:ext cx="804725" cy="135172"/>
          </a:xfrm>
          <a:prstGeom prst="roundRect">
            <a:avLst>
              <a:gd name="adj" fmla="val 20294"/>
            </a:avLst>
          </a:prstGeom>
          <a:solidFill>
            <a:srgbClr val="9333EA"/>
          </a:solidFill>
          <a:ln/>
        </p:spPr>
      </p:sp>
      <p:sp>
        <p:nvSpPr>
          <p:cNvPr id="104" name="Text 102"/>
          <p:cNvSpPr/>
          <p:nvPr/>
        </p:nvSpPr>
        <p:spPr>
          <a:xfrm>
            <a:off x="365760" y="6018740"/>
            <a:ext cx="3291840" cy="226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Submitted</a:t>
            </a:r>
            <a:endParaRPr lang="en-US" sz="900" dirty="0"/>
          </a:p>
        </p:txBody>
      </p:sp>
      <p:sp>
        <p:nvSpPr>
          <p:cNvPr id="105" name="Shape 103"/>
          <p:cNvSpPr/>
          <p:nvPr/>
        </p:nvSpPr>
        <p:spPr>
          <a:xfrm>
            <a:off x="11690472" y="6068038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06" name="Text 104"/>
          <p:cNvSpPr/>
          <p:nvPr/>
        </p:nvSpPr>
        <p:spPr>
          <a:xfrm>
            <a:off x="36576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4A3B8"/>
                </a:solidFill>
              </a:rPr>
              <a:t>Made free at gantts.app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Task Schedule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82296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#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948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Task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948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Owner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948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Start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948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End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948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Days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948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9488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Topic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proposal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Topic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selection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reading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Student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Research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questions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Student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Proposal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written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submitted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Student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Proposal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approved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Literature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review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Systematic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search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reading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Student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Synthesis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review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chapter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Student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Methodology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ethics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Method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instrument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Student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Ethics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submission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review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Committee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Ethics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approval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Data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collection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Recruitment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Student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Fieldwork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/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data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gathering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Student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Analysis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Data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cleaning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coding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Student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Analysis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results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write-up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Student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Drafting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submission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Full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draft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supervisor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Student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Supervisor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feedback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Supervisor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45720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Revisions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formatting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Student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Submitted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2026-07-24T04:16:54Z</dcterms:created>
  <dcterms:modified xsi:type="dcterms:W3CDTF">2026-07-24T04:16:54Z</dcterms:modified>
</cp:coreProperties>
</file>