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ERP Implementation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ERP Implementation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260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602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116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458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6972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314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9827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0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2683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025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553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88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8394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737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1250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7593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4106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448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6962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30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981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16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2673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016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55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78385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4727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4096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0439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86952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3294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8980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615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2663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9006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95519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186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98375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4717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123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757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04086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0429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069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32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0979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0614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11550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11185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Text 57"/>
          <p:cNvSpPr/>
          <p:nvPr/>
        </p:nvSpPr>
        <p:spPr>
          <a:xfrm>
            <a:off x="365760" y="103327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Discovery &amp; fit-gap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3840480" y="1087279"/>
            <a:ext cx="122388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119615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Current-state process mapping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3840480" y="1241870"/>
            <a:ext cx="611945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63" name="Shape 61"/>
          <p:cNvSpPr/>
          <p:nvPr/>
        </p:nvSpPr>
        <p:spPr>
          <a:xfrm>
            <a:off x="3840480" y="1241870"/>
            <a:ext cx="61194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135902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Requirements &amp; fit-gap analysis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4350434" y="1404747"/>
            <a:ext cx="713935" cy="71438"/>
          </a:xfrm>
          <a:prstGeom prst="roundRect">
            <a:avLst>
              <a:gd name="adj" fmla="val 38400"/>
            </a:avLst>
          </a:prstGeom>
          <a:solidFill>
            <a:srgbClr val="94A3B8"/>
          </a:solidFill>
          <a:ln/>
        </p:spPr>
      </p:sp>
      <p:sp>
        <p:nvSpPr>
          <p:cNvPr id="66" name="Shape 64"/>
          <p:cNvSpPr/>
          <p:nvPr/>
        </p:nvSpPr>
        <p:spPr>
          <a:xfrm>
            <a:off x="4350434" y="1404747"/>
            <a:ext cx="71393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152190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agreed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4982073" y="153933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168478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Solution design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5064369" y="1738789"/>
            <a:ext cx="142787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184766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To-be process design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064369" y="1893379"/>
            <a:ext cx="917917" cy="71438"/>
          </a:xfrm>
          <a:prstGeom prst="roundRect">
            <a:avLst>
              <a:gd name="adj" fmla="val 38400"/>
            </a:avLst>
          </a:prstGeom>
          <a:solidFill>
            <a:srgbClr val="2563EB"/>
          </a:solidFill>
          <a:ln/>
        </p:spPr>
      </p:sp>
      <p:sp>
        <p:nvSpPr>
          <p:cNvPr id="73" name="Shape 71"/>
          <p:cNvSpPr/>
          <p:nvPr/>
        </p:nvSpPr>
        <p:spPr>
          <a:xfrm>
            <a:off x="5064369" y="1893379"/>
            <a:ext cx="917917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201053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Configuration workbooks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5574323" y="2056257"/>
            <a:ext cx="713935" cy="71438"/>
          </a:xfrm>
          <a:prstGeom prst="roundRect">
            <a:avLst>
              <a:gd name="adj" fmla="val 38400"/>
            </a:avLst>
          </a:prstGeom>
          <a:solidFill>
            <a:srgbClr val="3B82F6"/>
          </a:solidFill>
          <a:ln/>
        </p:spPr>
      </p:sp>
      <p:sp>
        <p:nvSpPr>
          <p:cNvPr id="76" name="Shape 74"/>
          <p:cNvSpPr/>
          <p:nvPr/>
        </p:nvSpPr>
        <p:spPr>
          <a:xfrm>
            <a:off x="5574323" y="2056257"/>
            <a:ext cx="71393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2173414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Integration &amp; reporting specs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5676314" y="2219134"/>
            <a:ext cx="815926" cy="71438"/>
          </a:xfrm>
          <a:prstGeom prst="roundRect">
            <a:avLst>
              <a:gd name="adj" fmla="val 38400"/>
            </a:avLst>
          </a:prstGeom>
          <a:solidFill>
            <a:srgbClr val="2563EB"/>
          </a:solidFill>
          <a:ln/>
        </p:spPr>
      </p:sp>
      <p:sp>
        <p:nvSpPr>
          <p:cNvPr id="79" name="Shape 77"/>
          <p:cNvSpPr/>
          <p:nvPr/>
        </p:nvSpPr>
        <p:spPr>
          <a:xfrm>
            <a:off x="5676314" y="2219134"/>
            <a:ext cx="734334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233629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sign-off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6409944" y="235372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249917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 &amp; configuration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6492240" y="2553176"/>
            <a:ext cx="244777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266204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configuration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6492240" y="2707767"/>
            <a:ext cx="1631852" cy="71438"/>
          </a:xfrm>
          <a:prstGeom prst="roundRect">
            <a:avLst>
              <a:gd name="adj" fmla="val 38400"/>
            </a:avLst>
          </a:prstGeom>
          <a:solidFill>
            <a:srgbClr val="7C3AED"/>
          </a:solidFill>
          <a:ln/>
        </p:spPr>
      </p:sp>
      <p:sp>
        <p:nvSpPr>
          <p:cNvPr id="86" name="Shape 84"/>
          <p:cNvSpPr/>
          <p:nvPr/>
        </p:nvSpPr>
        <p:spPr>
          <a:xfrm>
            <a:off x="6492240" y="2707767"/>
            <a:ext cx="130548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282492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Extensions &amp; integrations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6900203" y="2870645"/>
            <a:ext cx="2039815" cy="71438"/>
          </a:xfrm>
          <a:prstGeom prst="roundRect">
            <a:avLst>
              <a:gd name="adj" fmla="val 38400"/>
            </a:avLst>
          </a:prstGeom>
          <a:solidFill>
            <a:srgbClr val="A78BFA"/>
          </a:solidFill>
          <a:ln/>
        </p:spPr>
      </p:sp>
      <p:sp>
        <p:nvSpPr>
          <p:cNvPr id="89" name="Shape 87"/>
          <p:cNvSpPr/>
          <p:nvPr/>
        </p:nvSpPr>
        <p:spPr>
          <a:xfrm>
            <a:off x="6900203" y="2870645"/>
            <a:ext cx="101990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298780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Reports &amp; dashboards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7716129" y="3033522"/>
            <a:ext cx="1223889" cy="71438"/>
          </a:xfrm>
          <a:prstGeom prst="roundRect">
            <a:avLst>
              <a:gd name="adj" fmla="val 38400"/>
            </a:avLst>
          </a:prstGeom>
          <a:solidFill>
            <a:srgbClr val="7C3AED"/>
          </a:solidFill>
          <a:ln/>
        </p:spPr>
      </p:sp>
      <p:sp>
        <p:nvSpPr>
          <p:cNvPr id="92" name="Shape 90"/>
          <p:cNvSpPr/>
          <p:nvPr/>
        </p:nvSpPr>
        <p:spPr>
          <a:xfrm>
            <a:off x="7716129" y="3033522"/>
            <a:ext cx="367167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315068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Security &amp; role model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7920111" y="3196400"/>
            <a:ext cx="917917" cy="71438"/>
          </a:xfrm>
          <a:prstGeom prst="roundRect">
            <a:avLst>
              <a:gd name="adj" fmla="val 38400"/>
            </a:avLst>
          </a:prstGeom>
          <a:solidFill>
            <a:srgbClr val="A78BFA"/>
          </a:solidFill>
          <a:ln/>
        </p:spPr>
      </p:sp>
      <p:sp>
        <p:nvSpPr>
          <p:cNvPr id="95" name="Shape 93"/>
          <p:cNvSpPr/>
          <p:nvPr/>
        </p:nvSpPr>
        <p:spPr>
          <a:xfrm>
            <a:off x="7920111" y="3196400"/>
            <a:ext cx="183583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331355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Data migration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268351" y="3367564"/>
            <a:ext cx="407963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347643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profiling &amp; cleansing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5268351" y="3522154"/>
            <a:ext cx="2243797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00" name="Shape 98"/>
          <p:cNvSpPr/>
          <p:nvPr/>
        </p:nvSpPr>
        <p:spPr>
          <a:xfrm>
            <a:off x="5268351" y="3522154"/>
            <a:ext cx="157065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363931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Mapping &amp; transformation rules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6696222" y="3685032"/>
            <a:ext cx="1223889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103" name="Shape 101"/>
          <p:cNvSpPr/>
          <p:nvPr/>
        </p:nvSpPr>
        <p:spPr>
          <a:xfrm>
            <a:off x="6696222" y="3685032"/>
            <a:ext cx="611945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380219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1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7920111" y="3847910"/>
            <a:ext cx="305972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396506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2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8532055" y="4010787"/>
            <a:ext cx="305972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412794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Mock load 3 (dress rehearsal)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9042009" y="4173665"/>
            <a:ext cx="305972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29082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Testing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8940018" y="4344829"/>
            <a:ext cx="183583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45370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integration testing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8940018" y="4499420"/>
            <a:ext cx="815926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461657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User acceptance testing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9653954" y="4662297"/>
            <a:ext cx="917917" cy="71438"/>
          </a:xfrm>
          <a:prstGeom prst="roundRect">
            <a:avLst>
              <a:gd name="adj" fmla="val 38400"/>
            </a:avLst>
          </a:prstGeom>
          <a:solidFill>
            <a:srgbClr val="FBBF24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477945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Defect resolution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9245991" y="4825175"/>
            <a:ext cx="1427871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94233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UAT signed off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10693556" y="495976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510521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Training, cutover &amp; hypercare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9959926" y="5159216"/>
            <a:ext cx="183583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526808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End-user training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9959926" y="5313807"/>
            <a:ext cx="815926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543096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Cutover rehearsal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10673862" y="5476685"/>
            <a:ext cx="203982" cy="71438"/>
          </a:xfrm>
          <a:prstGeom prst="roundRect">
            <a:avLst>
              <a:gd name="adj" fmla="val 38400"/>
            </a:avLst>
          </a:prstGeom>
          <a:solidFill>
            <a:srgbClr val="F87171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559384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 / no-go decision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10897538" y="5611273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575672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Cutover weekend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11081825" y="5802440"/>
            <a:ext cx="81593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591959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Go-live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11081121" y="593702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608247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Hypercare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11163417" y="6128195"/>
            <a:ext cx="611945" cy="71438"/>
          </a:xfrm>
          <a:prstGeom prst="roundRect">
            <a:avLst>
              <a:gd name="adj" fmla="val 38400"/>
            </a:avLst>
          </a:prstGeom>
          <a:solidFill>
            <a:srgbClr val="F87171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fit-gap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Current-state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To-be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workbooks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Solution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Extensions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dashboards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profiling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transformation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(dress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resolution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hypercare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End-user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no-go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Hypercare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