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B9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EV Charging Installation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EV Charging Installation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6033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375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3661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003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1289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7632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891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26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76546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888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84174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517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1803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145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99431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5774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107059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3402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114688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11030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365760" y="1033272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Site assessment &amp; design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840480" y="1124296"/>
            <a:ext cx="136220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1270185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walk &amp; capacity check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840480" y="1315905"/>
            <a:ext cx="435906" cy="145473"/>
          </a:xfrm>
          <a:prstGeom prst="roundRect">
            <a:avLst>
              <a:gd name="adj" fmla="val 18857"/>
            </a:avLst>
          </a:prstGeom>
          <a:solidFill>
            <a:srgbClr val="64748B"/>
          </a:solidFill>
          <a:ln/>
        </p:spPr>
      </p:sp>
      <p:sp>
        <p:nvSpPr>
          <p:cNvPr id="29" name="Shape 27"/>
          <p:cNvSpPr/>
          <p:nvPr/>
        </p:nvSpPr>
        <p:spPr>
          <a:xfrm>
            <a:off x="3840480" y="1315905"/>
            <a:ext cx="435906" cy="14547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1507097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Load calculation &amp; layout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276386" y="1552817"/>
            <a:ext cx="926300" cy="145473"/>
          </a:xfrm>
          <a:prstGeom prst="roundRect">
            <a:avLst>
              <a:gd name="adj" fmla="val 18857"/>
            </a:avLst>
          </a:prstGeom>
          <a:solidFill>
            <a:srgbClr val="94A3B8"/>
          </a:solidFill>
          <a:ln/>
        </p:spPr>
      </p:sp>
      <p:sp>
        <p:nvSpPr>
          <p:cNvPr id="32" name="Shape 30"/>
          <p:cNvSpPr/>
          <p:nvPr/>
        </p:nvSpPr>
        <p:spPr>
          <a:xfrm>
            <a:off x="4276386" y="1552817"/>
            <a:ext cx="833670" cy="14547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365760" y="1744010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Utility coordination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385362" y="1835035"/>
            <a:ext cx="408661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1980923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Service application submitted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385362" y="2026643"/>
            <a:ext cx="272441" cy="145473"/>
          </a:xfrm>
          <a:prstGeom prst="roundRect">
            <a:avLst>
              <a:gd name="adj" fmla="val 18857"/>
            </a:avLst>
          </a:prstGeom>
          <a:solidFill>
            <a:srgbClr val="2563EB"/>
          </a:solidFill>
          <a:ln/>
        </p:spPr>
      </p:sp>
      <p:sp>
        <p:nvSpPr>
          <p:cNvPr id="37" name="Shape 35"/>
          <p:cNvSpPr/>
          <p:nvPr/>
        </p:nvSpPr>
        <p:spPr>
          <a:xfrm>
            <a:off x="4385362" y="2026643"/>
            <a:ext cx="272441" cy="14547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2217836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Utility load study &amp; design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930244" y="2263556"/>
            <a:ext cx="2451970" cy="145473"/>
          </a:xfrm>
          <a:prstGeom prst="roundRect">
            <a:avLst>
              <a:gd name="adj" fmla="val 18857"/>
            </a:avLst>
          </a:prstGeom>
          <a:solidFill>
            <a:srgbClr val="3B82F6"/>
          </a:solidFill>
          <a:ln/>
        </p:spPr>
      </p:sp>
      <p:sp>
        <p:nvSpPr>
          <p:cNvPr id="40" name="Shape 38"/>
          <p:cNvSpPr/>
          <p:nvPr/>
        </p:nvSpPr>
        <p:spPr>
          <a:xfrm>
            <a:off x="4930244" y="2263556"/>
            <a:ext cx="980788" cy="14547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2454748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Service upgrade scheduled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382214" y="2500468"/>
            <a:ext cx="1089764" cy="145473"/>
          </a:xfrm>
          <a:prstGeom prst="roundRect">
            <a:avLst>
              <a:gd name="adj" fmla="val 18857"/>
            </a:avLst>
          </a:prstGeom>
          <a:solidFill>
            <a:srgbClr val="60A5FA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2691661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Utility approval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8389683" y="274610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2928574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Permitting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366150" y="3019598"/>
            <a:ext cx="190708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3165487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Electrical &amp; building permits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5366150" y="3211207"/>
            <a:ext cx="1634647" cy="145473"/>
          </a:xfrm>
          <a:prstGeom prst="roundRect">
            <a:avLst>
              <a:gd name="adj" fmla="val 18857"/>
            </a:avLst>
          </a:prstGeom>
          <a:solidFill>
            <a:srgbClr val="A855F7"/>
          </a:solidFill>
          <a:ln/>
        </p:spPr>
      </p:sp>
      <p:sp>
        <p:nvSpPr>
          <p:cNvPr id="49" name="Shape 47"/>
          <p:cNvSpPr/>
          <p:nvPr/>
        </p:nvSpPr>
        <p:spPr>
          <a:xfrm>
            <a:off x="5366150" y="3211207"/>
            <a:ext cx="653859" cy="14547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3402399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ADA &amp; signage review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6292450" y="3448119"/>
            <a:ext cx="980788" cy="145473"/>
          </a:xfrm>
          <a:prstGeom prst="roundRect">
            <a:avLst>
              <a:gd name="adj" fmla="val 18857"/>
            </a:avLst>
          </a:prstGeom>
          <a:solidFill>
            <a:srgbClr val="C084FC"/>
          </a:solidFill>
          <a:ln/>
        </p:spPr>
      </p:sp>
      <p:sp>
        <p:nvSpPr>
          <p:cNvPr id="52" name="Shape 50"/>
          <p:cNvSpPr/>
          <p:nvPr/>
        </p:nvSpPr>
        <p:spPr>
          <a:xfrm>
            <a:off x="6292450" y="3448119"/>
            <a:ext cx="98079" cy="14547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3639312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Procurement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5747568" y="3730336"/>
            <a:ext cx="299685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3876225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Chargers &amp; switchgear ordered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5747568" y="3921945"/>
            <a:ext cx="2724411" cy="145473"/>
          </a:xfrm>
          <a:prstGeom prst="roundRect">
            <a:avLst>
              <a:gd name="adj" fmla="val 18857"/>
            </a:avLst>
          </a:prstGeom>
          <a:solidFill>
            <a:srgbClr val="0D9488"/>
          </a:solidFill>
          <a:ln/>
        </p:spPr>
      </p:sp>
      <p:sp>
        <p:nvSpPr>
          <p:cNvPr id="57" name="Shape 55"/>
          <p:cNvSpPr/>
          <p:nvPr/>
        </p:nvSpPr>
        <p:spPr>
          <a:xfrm>
            <a:off x="5747568" y="3921945"/>
            <a:ext cx="817323" cy="14547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4113137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Civil &amp; electrical works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8635443" y="4204162"/>
            <a:ext cx="190708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4350050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Trenching &amp; conduit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8635443" y="4395770"/>
            <a:ext cx="653859" cy="145473"/>
          </a:xfrm>
          <a:prstGeom prst="roundRect">
            <a:avLst>
              <a:gd name="adj" fmla="val 18857"/>
            </a:avLst>
          </a:prstGeom>
          <a:solidFill>
            <a:srgbClr val="10B981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4586963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Concrete pads &amp; bollards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9180325" y="4632683"/>
            <a:ext cx="435906" cy="145473"/>
          </a:xfrm>
          <a:prstGeom prst="roundRect">
            <a:avLst>
              <a:gd name="adj" fmla="val 18857"/>
            </a:avLst>
          </a:prstGeom>
          <a:solidFill>
            <a:srgbClr val="34D399"/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4823876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Panel work &amp; conductor pull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9507255" y="4869596"/>
            <a:ext cx="653859" cy="145473"/>
          </a:xfrm>
          <a:prstGeom prst="roundRect">
            <a:avLst>
              <a:gd name="adj" fmla="val 18857"/>
            </a:avLst>
          </a:prstGeom>
          <a:solidFill>
            <a:srgbClr val="10B981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5060788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Charger mounting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10052137" y="5106508"/>
            <a:ext cx="490394" cy="145473"/>
          </a:xfrm>
          <a:prstGeom prst="roundRect">
            <a:avLst>
              <a:gd name="adj" fmla="val 18857"/>
            </a:avLst>
          </a:prstGeom>
          <a:solidFill>
            <a:srgbClr val="34D399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5297701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Commissioning &amp; activation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10542531" y="5388725"/>
            <a:ext cx="119874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5534614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Energization &amp; inspection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10542531" y="5580334"/>
            <a:ext cx="435906" cy="145473"/>
          </a:xfrm>
          <a:prstGeom prst="roundRect">
            <a:avLst>
              <a:gd name="adj" fmla="val 18857"/>
            </a:avLst>
          </a:prstGeom>
          <a:solidFill>
            <a:srgbClr val="EA580C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5771527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Network &amp; payment activation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10978437" y="5817247"/>
            <a:ext cx="490394" cy="145473"/>
          </a:xfrm>
          <a:prstGeom prst="roundRect">
            <a:avLst>
              <a:gd name="adj" fmla="val 18857"/>
            </a:avLst>
          </a:prstGeom>
          <a:solidFill>
            <a:srgbClr val="F97316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6008439"/>
            <a:ext cx="3291840" cy="236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Stations live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11658976" y="60628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calculation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upgrade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Chargers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switchgear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Trenching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conduit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bollards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conductor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mounting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Energization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payment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