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C3A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Fiber Broadband Rollout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Fiber Broadband Rollout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444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787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48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882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52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086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6564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06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8603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946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06436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2683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025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4723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065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6763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3105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8802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145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0842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185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2882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492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26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6962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304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9002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344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1041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384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3081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424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5121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71612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5036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9201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5543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3280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79623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5320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1662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87360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89400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5742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3479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89822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5519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1862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97559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3901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99599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1639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97981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36788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00212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05718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2061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07758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4100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09798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06140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1838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113877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10220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115917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112260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11795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11430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Text 81"/>
          <p:cNvSpPr/>
          <p:nvPr/>
        </p:nvSpPr>
        <p:spPr>
          <a:xfrm>
            <a:off x="365760" y="103327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Programme setup &amp; high-level design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3840480" y="1065068"/>
            <a:ext cx="131131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15172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Demand assessment &amp; area prioritisation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3840480" y="1197448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87" name="Shape 85"/>
          <p:cNvSpPr/>
          <p:nvPr/>
        </p:nvSpPr>
        <p:spPr>
          <a:xfrm>
            <a:off x="3840480" y="1197448"/>
            <a:ext cx="43710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27018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High-level network design &amp; PoP siting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4131882" y="1315905"/>
            <a:ext cx="582804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90" name="Shape 88"/>
          <p:cNvSpPr/>
          <p:nvPr/>
        </p:nvSpPr>
        <p:spPr>
          <a:xfrm>
            <a:off x="4131882" y="1315905"/>
            <a:ext cx="582804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38864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Vendor &amp; contractor framework award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423284" y="1434361"/>
            <a:ext cx="655655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93" name="Shape 91"/>
          <p:cNvSpPr/>
          <p:nvPr/>
        </p:nvSpPr>
        <p:spPr>
          <a:xfrm>
            <a:off x="4423284" y="1434361"/>
            <a:ext cx="655655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50709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standards &amp; as-built data model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714687" y="1552817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94A3B8"/>
          </a:solidFill>
          <a:ln/>
        </p:spPr>
      </p:sp>
      <p:sp>
        <p:nvSpPr>
          <p:cNvPr id="96" name="Shape 94"/>
          <p:cNvSpPr/>
          <p:nvPr/>
        </p:nvSpPr>
        <p:spPr>
          <a:xfrm>
            <a:off x="4714687" y="1552817"/>
            <a:ext cx="43710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162555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Core &amp; backhaul procurement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4714687" y="1671274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64748B"/>
          </a:solidFill>
          <a:ln/>
        </p:spPr>
      </p:sp>
      <p:sp>
        <p:nvSpPr>
          <p:cNvPr id="99" name="Shape 97"/>
          <p:cNvSpPr/>
          <p:nvPr/>
        </p:nvSpPr>
        <p:spPr>
          <a:xfrm>
            <a:off x="4714687" y="1671274"/>
            <a:ext cx="786786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174401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Rollout plan baselined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5069494" y="17392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186246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Permits, wayleaves &amp; survey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4714687" y="1894263"/>
            <a:ext cx="20398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198092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Street works permit applications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4714687" y="2026643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B45309"/>
          </a:solidFill>
          <a:ln/>
        </p:spPr>
      </p:sp>
      <p:sp>
        <p:nvSpPr>
          <p:cNvPr id="106" name="Shape 104"/>
          <p:cNvSpPr/>
          <p:nvPr/>
        </p:nvSpPr>
        <p:spPr>
          <a:xfrm>
            <a:off x="4714687" y="2026643"/>
            <a:ext cx="786786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09937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Wayleave negotiation - private land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4714687" y="2145099"/>
            <a:ext cx="1602712" cy="27016"/>
          </a:xfrm>
          <a:prstGeom prst="roundRect">
            <a:avLst>
              <a:gd name="adj" fmla="val 101540"/>
            </a:avLst>
          </a:prstGeom>
          <a:solidFill>
            <a:srgbClr val="D97706"/>
          </a:solidFill>
          <a:ln/>
        </p:spPr>
      </p:sp>
      <p:sp>
        <p:nvSpPr>
          <p:cNvPr id="109" name="Shape 107"/>
          <p:cNvSpPr/>
          <p:nvPr/>
        </p:nvSpPr>
        <p:spPr>
          <a:xfrm>
            <a:off x="4714687" y="2145099"/>
            <a:ext cx="961627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21783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MDU landlord agreements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006089" y="2263556"/>
            <a:ext cx="1311310" cy="27016"/>
          </a:xfrm>
          <a:prstGeom prst="roundRect">
            <a:avLst>
              <a:gd name="adj" fmla="val 101540"/>
            </a:avLst>
          </a:prstGeom>
          <a:solidFill>
            <a:srgbClr val="B45309"/>
          </a:solidFill>
          <a:ln/>
        </p:spPr>
      </p:sp>
      <p:sp>
        <p:nvSpPr>
          <p:cNvPr id="112" name="Shape 110"/>
          <p:cNvSpPr/>
          <p:nvPr/>
        </p:nvSpPr>
        <p:spPr>
          <a:xfrm>
            <a:off x="5006089" y="2263556"/>
            <a:ext cx="524524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33629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Duct &amp; pole availability survey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4860388" y="2382012"/>
            <a:ext cx="728505" cy="27016"/>
          </a:xfrm>
          <a:prstGeom prst="roundRect">
            <a:avLst>
              <a:gd name="adj" fmla="val 101540"/>
            </a:avLst>
          </a:prstGeom>
          <a:solidFill>
            <a:srgbClr val="D97706"/>
          </a:solidFill>
          <a:ln/>
        </p:spPr>
      </p:sp>
      <p:sp>
        <p:nvSpPr>
          <p:cNvPr id="115" name="Shape 113"/>
          <p:cNvSpPr/>
          <p:nvPr/>
        </p:nvSpPr>
        <p:spPr>
          <a:xfrm>
            <a:off x="4860388" y="2382012"/>
            <a:ext cx="728505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245474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PIA order placement &amp; duct remediation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5588893" y="2500468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B45309"/>
          </a:solidFill>
          <a:ln/>
        </p:spPr>
      </p:sp>
      <p:sp>
        <p:nvSpPr>
          <p:cNvPr id="118" name="Shape 116"/>
          <p:cNvSpPr/>
          <p:nvPr/>
        </p:nvSpPr>
        <p:spPr>
          <a:xfrm>
            <a:off x="5588893" y="2500468"/>
            <a:ext cx="262262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257320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Wayleaves cleared for wave 1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6235103" y="256842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1" name="Text 119"/>
          <p:cNvSpPr/>
          <p:nvPr/>
        </p:nvSpPr>
        <p:spPr>
          <a:xfrm>
            <a:off x="365760" y="269166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Area A - wave 1 build</a:t>
            </a:r>
            <a:endParaRPr lang="en-US" sz="900" dirty="0"/>
          </a:p>
        </p:txBody>
      </p:sp>
      <p:sp>
        <p:nvSpPr>
          <p:cNvPr id="122" name="Shape 120"/>
          <p:cNvSpPr/>
          <p:nvPr/>
        </p:nvSpPr>
        <p:spPr>
          <a:xfrm>
            <a:off x="5588893" y="2723457"/>
            <a:ext cx="25497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281011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detailed design &amp; splice plan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5588893" y="2855837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7C3AED"/>
          </a:solidFill>
          <a:ln/>
        </p:spPr>
      </p:sp>
      <p:sp>
        <p:nvSpPr>
          <p:cNvPr id="125" name="Shape 123"/>
          <p:cNvSpPr/>
          <p:nvPr/>
        </p:nvSpPr>
        <p:spPr>
          <a:xfrm>
            <a:off x="5588893" y="2855837"/>
            <a:ext cx="43710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292857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duct clearance &amp; civils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6317399" y="2974294"/>
            <a:ext cx="655655" cy="27016"/>
          </a:xfrm>
          <a:prstGeom prst="roundRect">
            <a:avLst>
              <a:gd name="adj" fmla="val 101540"/>
            </a:avLst>
          </a:prstGeom>
          <a:solidFill>
            <a:srgbClr val="A78BFA"/>
          </a:solidFill>
          <a:ln/>
        </p:spPr>
      </p:sp>
      <p:sp>
        <p:nvSpPr>
          <p:cNvPr id="128" name="Shape 126"/>
          <p:cNvSpPr/>
          <p:nvPr/>
        </p:nvSpPr>
        <p:spPr>
          <a:xfrm>
            <a:off x="6317399" y="2974294"/>
            <a:ext cx="393393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04703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cable blowing &amp; pole overlash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6973054" y="3092750"/>
            <a:ext cx="509954" cy="27016"/>
          </a:xfrm>
          <a:prstGeom prst="roundRect">
            <a:avLst>
              <a:gd name="adj" fmla="val 101540"/>
            </a:avLst>
          </a:prstGeom>
          <a:solidFill>
            <a:srgbClr val="7C3AED"/>
          </a:solidFill>
          <a:ln/>
        </p:spPr>
      </p:sp>
      <p:sp>
        <p:nvSpPr>
          <p:cNvPr id="131" name="Shape 129"/>
          <p:cNvSpPr/>
          <p:nvPr/>
        </p:nvSpPr>
        <p:spPr>
          <a:xfrm>
            <a:off x="6973054" y="3092750"/>
            <a:ext cx="50995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16548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splicing &amp; cabinet build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7483007" y="3211207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A78BFA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28394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OTDR test &amp; as-built handover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7920111" y="3329663"/>
            <a:ext cx="291402" cy="27016"/>
          </a:xfrm>
          <a:prstGeom prst="roundRect">
            <a:avLst>
              <a:gd name="adj" fmla="val 101540"/>
            </a:avLst>
          </a:prstGeom>
          <a:solidFill>
            <a:srgbClr val="7C3AED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340239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Area A RFS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8158357" y="33976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352085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Area B - wave 2 build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6754502" y="3552652"/>
            <a:ext cx="284117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63931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detailed design &amp; splice plan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6754502" y="3685032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142" name="Shape 140"/>
          <p:cNvSpPr/>
          <p:nvPr/>
        </p:nvSpPr>
        <p:spPr>
          <a:xfrm>
            <a:off x="6754502" y="3685032"/>
            <a:ext cx="87421" cy="2701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375776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duct clearance &amp; civils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7337306" y="3803488"/>
            <a:ext cx="728505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387622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cable blowing &amp; pole overlash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8065812" y="3921945"/>
            <a:ext cx="509954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399468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splicing &amp; cabinet build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8575766" y="4040401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3B82F6"/>
          </a:solidFill>
          <a:ln/>
        </p:spPr>
      </p:sp>
      <p:sp>
        <p:nvSpPr>
          <p:cNvPr id="149" name="Text 147"/>
          <p:cNvSpPr/>
          <p:nvPr/>
        </p:nvSpPr>
        <p:spPr>
          <a:xfrm>
            <a:off x="365760" y="411313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OTDR test &amp; as-built handover</a:t>
            </a:r>
            <a:endParaRPr lang="en-US" sz="900" dirty="0"/>
          </a:p>
        </p:txBody>
      </p:sp>
      <p:sp>
        <p:nvSpPr>
          <p:cNvPr id="150" name="Shape 148"/>
          <p:cNvSpPr/>
          <p:nvPr/>
        </p:nvSpPr>
        <p:spPr>
          <a:xfrm>
            <a:off x="9012869" y="4158857"/>
            <a:ext cx="291402" cy="27016"/>
          </a:xfrm>
          <a:prstGeom prst="roundRect">
            <a:avLst>
              <a:gd name="adj" fmla="val 101540"/>
            </a:avLst>
          </a:prstGeom>
          <a:solidFill>
            <a:srgbClr val="2563EB"/>
          </a:solidFill>
          <a:ln/>
        </p:spPr>
      </p:sp>
      <p:sp>
        <p:nvSpPr>
          <p:cNvPr id="151" name="Text 149"/>
          <p:cNvSpPr/>
          <p:nvPr/>
        </p:nvSpPr>
        <p:spPr>
          <a:xfrm>
            <a:off x="365760" y="423159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Area B RFS</a:t>
            </a:r>
            <a:endParaRPr lang="en-US" sz="900" dirty="0"/>
          </a:p>
        </p:txBody>
      </p:sp>
      <p:sp>
        <p:nvSpPr>
          <p:cNvPr id="152" name="Shape 150"/>
          <p:cNvSpPr/>
          <p:nvPr/>
        </p:nvSpPr>
        <p:spPr>
          <a:xfrm>
            <a:off x="9251115" y="422681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435005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Area C - wave 3 build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7920111" y="4381846"/>
            <a:ext cx="29140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5" name="Text 153"/>
          <p:cNvSpPr/>
          <p:nvPr/>
        </p:nvSpPr>
        <p:spPr>
          <a:xfrm>
            <a:off x="365760" y="446850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wayleaves &amp; permits</a:t>
            </a:r>
            <a:endParaRPr lang="en-US" sz="900" dirty="0"/>
          </a:p>
        </p:txBody>
      </p:sp>
      <p:sp>
        <p:nvSpPr>
          <p:cNvPr id="156" name="Shape 154"/>
          <p:cNvSpPr/>
          <p:nvPr/>
        </p:nvSpPr>
        <p:spPr>
          <a:xfrm>
            <a:off x="7920111" y="4514227"/>
            <a:ext cx="801356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57" name="Text 155"/>
          <p:cNvSpPr/>
          <p:nvPr/>
        </p:nvSpPr>
        <p:spPr>
          <a:xfrm>
            <a:off x="365760" y="458696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detailed design &amp; splice plan</a:t>
            </a:r>
            <a:endParaRPr lang="en-US" sz="900" dirty="0"/>
          </a:p>
        </p:txBody>
      </p:sp>
      <p:sp>
        <p:nvSpPr>
          <p:cNvPr id="158" name="Shape 156"/>
          <p:cNvSpPr/>
          <p:nvPr/>
        </p:nvSpPr>
        <p:spPr>
          <a:xfrm>
            <a:off x="8721467" y="4632683"/>
            <a:ext cx="437103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59" name="Text 157"/>
          <p:cNvSpPr/>
          <p:nvPr/>
        </p:nvSpPr>
        <p:spPr>
          <a:xfrm>
            <a:off x="365760" y="470541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duct clearance &amp; civils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9158570" y="4751139"/>
            <a:ext cx="728505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482387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cable blowing &amp; splicing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9887076" y="4869596"/>
            <a:ext cx="655655" cy="27016"/>
          </a:xfrm>
          <a:prstGeom prst="roundRect">
            <a:avLst>
              <a:gd name="adj" fmla="val 101540"/>
            </a:avLst>
          </a:prstGeom>
          <a:solidFill>
            <a:srgbClr val="14B8A6"/>
          </a:solidFill>
          <a:ln/>
        </p:spPr>
      </p:sp>
      <p:sp>
        <p:nvSpPr>
          <p:cNvPr id="163" name="Text 161"/>
          <p:cNvSpPr/>
          <p:nvPr/>
        </p:nvSpPr>
        <p:spPr>
          <a:xfrm>
            <a:off x="365760" y="4942332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OTDR test &amp; as-built handover</a:t>
            </a:r>
            <a:endParaRPr lang="en-US" sz="900" dirty="0"/>
          </a:p>
        </p:txBody>
      </p:sp>
      <p:sp>
        <p:nvSpPr>
          <p:cNvPr id="164" name="Shape 162"/>
          <p:cNvSpPr/>
          <p:nvPr/>
        </p:nvSpPr>
        <p:spPr>
          <a:xfrm>
            <a:off x="10542731" y="4988052"/>
            <a:ext cx="291402" cy="27016"/>
          </a:xfrm>
          <a:prstGeom prst="roundRect">
            <a:avLst>
              <a:gd name="adj" fmla="val 101540"/>
            </a:avLst>
          </a:prstGeom>
          <a:solidFill>
            <a:srgbClr val="0D9488"/>
          </a:solidFill>
          <a:ln/>
        </p:spPr>
      </p:sp>
      <p:sp>
        <p:nvSpPr>
          <p:cNvPr id="165" name="Text 163"/>
          <p:cNvSpPr/>
          <p:nvPr/>
        </p:nvSpPr>
        <p:spPr>
          <a:xfrm>
            <a:off x="365760" y="5060788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Area C RFS</a:t>
            </a:r>
            <a:endParaRPr lang="en-US" sz="900" dirty="0"/>
          </a:p>
        </p:txBody>
      </p:sp>
      <p:sp>
        <p:nvSpPr>
          <p:cNvPr id="166" name="Shape 164"/>
          <p:cNvSpPr/>
          <p:nvPr/>
        </p:nvSpPr>
        <p:spPr>
          <a:xfrm>
            <a:off x="10780977" y="505600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5179245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Activation, sales &amp; connections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7337306" y="5211041"/>
            <a:ext cx="437103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5297701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PoP &amp; core network commissioning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7337306" y="5343421"/>
            <a:ext cx="582804" cy="27016"/>
          </a:xfrm>
          <a:prstGeom prst="roundRect">
            <a:avLst>
              <a:gd name="adj" fmla="val 101540"/>
            </a:avLst>
          </a:prstGeom>
          <a:solidFill>
            <a:srgbClr val="DC2626"/>
          </a:solidFill>
          <a:ln/>
        </p:spPr>
      </p:sp>
      <p:sp>
        <p:nvSpPr>
          <p:cNvPr id="171" name="Text 169"/>
          <p:cNvSpPr/>
          <p:nvPr/>
        </p:nvSpPr>
        <p:spPr>
          <a:xfrm>
            <a:off x="365760" y="541615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OSS/BSS &amp; provisioning integration</a:t>
            </a:r>
            <a:endParaRPr lang="en-US" sz="900" dirty="0"/>
          </a:p>
        </p:txBody>
      </p:sp>
      <p:sp>
        <p:nvSpPr>
          <p:cNvPr id="172" name="Shape 170"/>
          <p:cNvSpPr/>
          <p:nvPr/>
        </p:nvSpPr>
        <p:spPr>
          <a:xfrm>
            <a:off x="7483007" y="5461877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73" name="Text 171"/>
          <p:cNvSpPr/>
          <p:nvPr/>
        </p:nvSpPr>
        <p:spPr>
          <a:xfrm>
            <a:off x="365760" y="5534614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install crew scaling &amp; training</a:t>
            </a:r>
            <a:endParaRPr lang="en-US" sz="900" dirty="0"/>
          </a:p>
        </p:txBody>
      </p:sp>
      <p:sp>
        <p:nvSpPr>
          <p:cNvPr id="174" name="Shape 172"/>
          <p:cNvSpPr/>
          <p:nvPr/>
        </p:nvSpPr>
        <p:spPr>
          <a:xfrm>
            <a:off x="7920111" y="5580334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DC2626"/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5653070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Pre-marketing &amp; registration of interest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7920111" y="5698790"/>
            <a:ext cx="582804" cy="27016"/>
          </a:xfrm>
          <a:prstGeom prst="roundRect">
            <a:avLst>
              <a:gd name="adj" fmla="val 101540"/>
            </a:avLst>
          </a:prstGeom>
          <a:solidFill>
            <a:srgbClr val="F59E0B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5771527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A connections &amp; installs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8240653" y="5817247"/>
            <a:ext cx="1311310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5889983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B connections &amp; installs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9333411" y="5935703"/>
            <a:ext cx="1165609" cy="27016"/>
          </a:xfrm>
          <a:prstGeom prst="roundRect">
            <a:avLst>
              <a:gd name="adj" fmla="val 101540"/>
            </a:avLst>
          </a:prstGeom>
          <a:solidFill>
            <a:srgbClr val="DC2626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6008439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Area C connections &amp; installs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10863273" y="6054159"/>
            <a:ext cx="874207" cy="27016"/>
          </a:xfrm>
          <a:prstGeom prst="roundRect">
            <a:avLst>
              <a:gd name="adj" fmla="val 101540"/>
            </a:avLst>
          </a:prstGeom>
          <a:solidFill>
            <a:srgbClr val="EF4444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6126896"/>
            <a:ext cx="3291840" cy="118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Take-up review &amp; wave 4 go/no-go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11698894" y="612211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Programme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high-level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prioritisation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High-level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Vendor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as-built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backhaul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baselined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wayleaves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Wayleave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MDU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landlord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remediation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Wayleaves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175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overlash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as-built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RFS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overlash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cabinet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as-built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RFS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-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wayleaves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detailed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duct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blowing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splicing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Cabling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OTDR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as-built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RFS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Activation,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OSS/BSS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provisioning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scaling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Pre-marketing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Take-up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go/no-go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2026-07-24T04:16:58Z</dcterms:created>
  <dcterms:modified xsi:type="dcterms:W3CDTF">2026-07-24T04:16:58Z</dcterms:modified>
</cp:coreProperties>
</file>