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Film Production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Film Production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542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884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680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022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4817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60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6955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297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9093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435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1230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573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3368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711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5506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848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7644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3986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9781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124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1919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8261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4057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0399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6194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537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8332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674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0470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6812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2607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8950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4745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088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6883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3225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9021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5363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1158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7501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3296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9638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5434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1776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87571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3914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89709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6051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1847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8189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3984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0327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6122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2464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8260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4602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0397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6740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02535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8878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4673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1015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06811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3153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08948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5291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11086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07428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13224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09566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115361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11704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117499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13841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Text 77"/>
          <p:cNvSpPr/>
          <p:nvPr/>
        </p:nvSpPr>
        <p:spPr>
          <a:xfrm>
            <a:off x="365760" y="103327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Development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3840480" y="1072662"/>
            <a:ext cx="229038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116691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Script drafts &amp; rewrites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3840480" y="1212635"/>
            <a:ext cx="1374233" cy="42203"/>
          </a:xfrm>
          <a:prstGeom prst="roundRect">
            <a:avLst>
              <a:gd name="adj" fmla="val 65000"/>
            </a:avLst>
          </a:prstGeom>
          <a:solidFill>
            <a:srgbClr val="64748B"/>
          </a:solidFill>
          <a:ln/>
        </p:spPr>
      </p:sp>
      <p:sp>
        <p:nvSpPr>
          <p:cNvPr id="83" name="Shape 81"/>
          <p:cNvSpPr/>
          <p:nvPr/>
        </p:nvSpPr>
        <p:spPr>
          <a:xfrm>
            <a:off x="3840480" y="1212635"/>
            <a:ext cx="1374233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130055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Rights &amp; option agreements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4145865" y="1346278"/>
            <a:ext cx="687116" cy="42203"/>
          </a:xfrm>
          <a:prstGeom prst="roundRect">
            <a:avLst>
              <a:gd name="adj" fmla="val 65000"/>
            </a:avLst>
          </a:prstGeom>
          <a:solidFill>
            <a:srgbClr val="94A3B8"/>
          </a:solidFill>
          <a:ln/>
        </p:spPr>
      </p:sp>
      <p:sp>
        <p:nvSpPr>
          <p:cNvPr id="86" name="Shape 84"/>
          <p:cNvSpPr/>
          <p:nvPr/>
        </p:nvSpPr>
        <p:spPr>
          <a:xfrm>
            <a:off x="4145865" y="1346278"/>
            <a:ext cx="687116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143420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Budget &amp; schedule breakdown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4985674" y="1479921"/>
            <a:ext cx="534424" cy="42203"/>
          </a:xfrm>
          <a:prstGeom prst="roundRect">
            <a:avLst>
              <a:gd name="adj" fmla="val 65000"/>
            </a:avLst>
          </a:prstGeom>
          <a:solidFill>
            <a:srgbClr val="64748B"/>
          </a:solidFill>
          <a:ln/>
        </p:spPr>
      </p:sp>
      <p:sp>
        <p:nvSpPr>
          <p:cNvPr id="89" name="Shape 87"/>
          <p:cNvSpPr/>
          <p:nvPr/>
        </p:nvSpPr>
        <p:spPr>
          <a:xfrm>
            <a:off x="4985674" y="1479921"/>
            <a:ext cx="534424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156784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Financing &amp; attachments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5214713" y="1613564"/>
            <a:ext cx="916155" cy="42203"/>
          </a:xfrm>
          <a:prstGeom prst="roundRect">
            <a:avLst>
              <a:gd name="adj" fmla="val 65000"/>
            </a:avLst>
          </a:prstGeom>
          <a:solidFill>
            <a:srgbClr val="94A3B8"/>
          </a:solidFill>
          <a:ln/>
        </p:spPr>
      </p:sp>
      <p:sp>
        <p:nvSpPr>
          <p:cNvPr id="92" name="Shape 90"/>
          <p:cNvSpPr/>
          <p:nvPr/>
        </p:nvSpPr>
        <p:spPr>
          <a:xfrm>
            <a:off x="5214713" y="1613564"/>
            <a:ext cx="916155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170148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Greenlight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6048572" y="170430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183513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Pre-production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6130868" y="1874520"/>
            <a:ext cx="114519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196877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Casting — leads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6130868" y="2014494"/>
            <a:ext cx="534424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99" name="Shape 97"/>
          <p:cNvSpPr/>
          <p:nvPr/>
        </p:nvSpPr>
        <p:spPr>
          <a:xfrm>
            <a:off x="6130868" y="2014494"/>
            <a:ext cx="534424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210241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Department heads hired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6130868" y="2148137"/>
            <a:ext cx="381731" cy="42203"/>
          </a:xfrm>
          <a:prstGeom prst="roundRect">
            <a:avLst>
              <a:gd name="adj" fmla="val 65000"/>
            </a:avLst>
          </a:prstGeom>
          <a:solidFill>
            <a:srgbClr val="3B82F6"/>
          </a:solidFill>
          <a:ln/>
        </p:spPr>
      </p:sp>
      <p:sp>
        <p:nvSpPr>
          <p:cNvPr id="102" name="Shape 100"/>
          <p:cNvSpPr/>
          <p:nvPr/>
        </p:nvSpPr>
        <p:spPr>
          <a:xfrm>
            <a:off x="6130868" y="2148137"/>
            <a:ext cx="381731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223606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Location scout &amp; permits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6253022" y="2281780"/>
            <a:ext cx="763463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105" name="Shape 103"/>
          <p:cNvSpPr/>
          <p:nvPr/>
        </p:nvSpPr>
        <p:spPr>
          <a:xfrm>
            <a:off x="6253022" y="2281780"/>
            <a:ext cx="534424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236970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Production design &amp; build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6466791" y="2415423"/>
            <a:ext cx="687116" cy="42203"/>
          </a:xfrm>
          <a:prstGeom prst="roundRect">
            <a:avLst>
              <a:gd name="adj" fmla="val 65000"/>
            </a:avLst>
          </a:prstGeom>
          <a:solidFill>
            <a:srgbClr val="3B82F6"/>
          </a:solidFill>
          <a:ln/>
        </p:spPr>
      </p:sp>
      <p:sp>
        <p:nvSpPr>
          <p:cNvPr id="108" name="Shape 106"/>
          <p:cNvSpPr/>
          <p:nvPr/>
        </p:nvSpPr>
        <p:spPr>
          <a:xfrm>
            <a:off x="6466791" y="2415423"/>
            <a:ext cx="343558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250334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Wardrobe &amp; make-up prep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6588945" y="2549066"/>
            <a:ext cx="610770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588945" y="2549066"/>
            <a:ext cx="244308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263698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Shooting schedule locked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6665292" y="2682709"/>
            <a:ext cx="305385" cy="42203"/>
          </a:xfrm>
          <a:prstGeom prst="roundRect">
            <a:avLst>
              <a:gd name="adj" fmla="val 65000"/>
            </a:avLst>
          </a:prstGeom>
          <a:solidFill>
            <a:srgbClr val="3B82F6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665292" y="2682709"/>
            <a:ext cx="91616" cy="4220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277063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Camera &amp; equipment tests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7047023" y="2816352"/>
            <a:ext cx="152693" cy="42203"/>
          </a:xfrm>
          <a:prstGeom prst="roundRect">
            <a:avLst>
              <a:gd name="adj" fmla="val 65000"/>
            </a:avLst>
          </a:prstGeom>
          <a:solidFill>
            <a:srgbClr val="2563EB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290427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Principal photography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7276062" y="2943665"/>
            <a:ext cx="61077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303791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Block 1 — studio stage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7276062" y="3083638"/>
            <a:ext cx="213770" cy="42203"/>
          </a:xfrm>
          <a:prstGeom prst="roundRect">
            <a:avLst>
              <a:gd name="adj" fmla="val 65000"/>
            </a:avLst>
          </a:prstGeom>
          <a:solidFill>
            <a:srgbClr val="7C3AED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317156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Block 2 — location exteriors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7505100" y="3217281"/>
            <a:ext cx="229039" cy="42203"/>
          </a:xfrm>
          <a:prstGeom prst="roundRect">
            <a:avLst>
              <a:gd name="adj" fmla="val 65000"/>
            </a:avLst>
          </a:prstGeom>
          <a:solidFill>
            <a:srgbClr val="A78BFA"/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330520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Block 3 — pick-ups &amp; inserts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7749408" y="3350924"/>
            <a:ext cx="91616" cy="42203"/>
          </a:xfrm>
          <a:prstGeom prst="roundRect">
            <a:avLst>
              <a:gd name="adj" fmla="val 65000"/>
            </a:avLst>
          </a:prstGeom>
          <a:solidFill>
            <a:srgbClr val="7C3AED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343884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Contingency days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7841024" y="3484567"/>
            <a:ext cx="54864" cy="42203"/>
          </a:xfrm>
          <a:prstGeom prst="roundRect">
            <a:avLst>
              <a:gd name="adj" fmla="val 65000"/>
            </a:avLst>
          </a:prstGeom>
          <a:solidFill>
            <a:srgbClr val="A78BFA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357249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Picture wrap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7804536" y="35753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370613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Post-production — picture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7321869" y="3745523"/>
            <a:ext cx="221404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383977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Dailies &amp; assembly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7321869" y="3885497"/>
            <a:ext cx="687116" cy="42203"/>
          </a:xfrm>
          <a:prstGeom prst="roundRect">
            <a:avLst>
              <a:gd name="adj" fmla="val 65000"/>
            </a:avLst>
          </a:prstGeom>
          <a:solidFill>
            <a:srgbClr val="0D9488"/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397342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Editor's cut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7886832" y="4019140"/>
            <a:ext cx="458078" cy="42203"/>
          </a:xfrm>
          <a:prstGeom prst="roundRect">
            <a:avLst>
              <a:gd name="adj" fmla="val 65000"/>
            </a:avLst>
          </a:prstGeom>
          <a:solidFill>
            <a:srgbClr val="14B8A6"/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410706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Director's cut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8344909" y="4152783"/>
            <a:ext cx="687116" cy="42203"/>
          </a:xfrm>
          <a:prstGeom prst="roundRect">
            <a:avLst>
              <a:gd name="adj" fmla="val 65000"/>
            </a:avLst>
          </a:prstGeom>
          <a:solidFill>
            <a:srgbClr val="0D9488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424070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Notes &amp; recut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9032025" y="4286426"/>
            <a:ext cx="503885" cy="42203"/>
          </a:xfrm>
          <a:prstGeom prst="roundRect">
            <a:avLst>
              <a:gd name="adj" fmla="val 65000"/>
            </a:avLst>
          </a:prstGeom>
          <a:solidFill>
            <a:srgbClr val="14B8A6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437434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Picture lock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9453615" y="437716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4507992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Sound &amp; picture finishing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8421255" y="4547382"/>
            <a:ext cx="229038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4641635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VFX shot delivery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8421255" y="4687355"/>
            <a:ext cx="1985003" cy="42203"/>
          </a:xfrm>
          <a:prstGeom prst="roundRect">
            <a:avLst>
              <a:gd name="adj" fmla="val 65000"/>
            </a:avLst>
          </a:prstGeom>
          <a:solidFill>
            <a:srgbClr val="F59E0B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4775278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ADR &amp; foley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9535911" y="4820998"/>
            <a:ext cx="458078" cy="42203"/>
          </a:xfrm>
          <a:prstGeom prst="roundRect">
            <a:avLst>
              <a:gd name="adj" fmla="val 65000"/>
            </a:avLst>
          </a:prstGeom>
          <a:solidFill>
            <a:srgbClr val="FBBF24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4908921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Sound design &amp; score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9535911" y="4954641"/>
            <a:ext cx="839809" cy="42203"/>
          </a:xfrm>
          <a:prstGeom prst="roundRect">
            <a:avLst>
              <a:gd name="adj" fmla="val 65000"/>
            </a:avLst>
          </a:prstGeom>
          <a:solidFill>
            <a:srgbClr val="F59E0B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504256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mix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10375720" y="5088284"/>
            <a:ext cx="229039" cy="42203"/>
          </a:xfrm>
          <a:prstGeom prst="roundRect">
            <a:avLst>
              <a:gd name="adj" fmla="val 65000"/>
            </a:avLst>
          </a:prstGeom>
          <a:solidFill>
            <a:srgbClr val="FBBF24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517620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Colour grade &amp; online conform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10406258" y="5221927"/>
            <a:ext cx="305385" cy="42203"/>
          </a:xfrm>
          <a:prstGeom prst="roundRect">
            <a:avLst>
              <a:gd name="adj" fmla="val 65000"/>
            </a:avLst>
          </a:prstGeom>
          <a:solidFill>
            <a:srgbClr val="F59E0B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530985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Delivery &amp; distribution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10711643" y="5349240"/>
            <a:ext cx="106884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5443494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DCP &amp; master creation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10711643" y="5489214"/>
            <a:ext cx="305385" cy="42203"/>
          </a:xfrm>
          <a:prstGeom prst="roundRect">
            <a:avLst>
              <a:gd name="adj" fmla="val 65000"/>
            </a:avLst>
          </a:prstGeom>
          <a:solidFill>
            <a:srgbClr val="EF4444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5577137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QC &amp; technical review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10986490" y="5622857"/>
            <a:ext cx="229039" cy="42203"/>
          </a:xfrm>
          <a:prstGeom prst="roundRect">
            <a:avLst>
              <a:gd name="adj" fmla="val 65000"/>
            </a:avLst>
          </a:prstGeom>
          <a:solidFill>
            <a:srgbClr val="F87171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5710780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Captions &amp; localisation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11017028" y="5756500"/>
            <a:ext cx="381731" cy="42203"/>
          </a:xfrm>
          <a:prstGeom prst="roundRect">
            <a:avLst>
              <a:gd name="adj" fmla="val 65000"/>
            </a:avLst>
          </a:prstGeom>
          <a:solidFill>
            <a:srgbClr val="EF4444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5844423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Marketing materials &amp; trailer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10558951" y="5890143"/>
            <a:ext cx="763463" cy="42203"/>
          </a:xfrm>
          <a:prstGeom prst="roundRect">
            <a:avLst>
              <a:gd name="adj" fmla="val 65000"/>
            </a:avLst>
          </a:prstGeom>
          <a:solidFill>
            <a:srgbClr val="F87171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5978066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Festival submissions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1169721" y="6023786"/>
            <a:ext cx="458078" cy="42203"/>
          </a:xfrm>
          <a:prstGeom prst="roundRect">
            <a:avLst>
              <a:gd name="adj" fmla="val 65000"/>
            </a:avLst>
          </a:prstGeom>
          <a:solidFill>
            <a:srgbClr val="EF4444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6111709"/>
            <a:ext cx="3291840" cy="133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Delivery accepted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11698195" y="611452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Script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rewrites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breakdown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attachments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Greenlight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Department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Wardrobe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make-up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Costume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Shooting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locked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Camera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Camera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Principal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photography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studio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exteriors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pick-ups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inserts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Contingency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wrap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Dailies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Editor's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Director's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VFX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VFX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Composer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mix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Re-recording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mixer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conform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Colourist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DCP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localisation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trailer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Festival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