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D4ED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46888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</a:rPr>
              <a:t>GDPR Compliance Timeline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640080" y="3566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</a:rPr>
              <a:t>Free Gantt chart template · gantts.app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GDPR Compliance Timeline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384048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4747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408742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72166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17</a:t>
            </a:r>
            <a:endParaRPr lang="en-US" sz="700" dirty="0"/>
          </a:p>
        </p:txBody>
      </p:sp>
      <p:sp>
        <p:nvSpPr>
          <p:cNvPr id="7" name="Shape 5"/>
          <p:cNvSpPr/>
          <p:nvPr/>
        </p:nvSpPr>
        <p:spPr>
          <a:xfrm>
            <a:off x="433437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96861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31</a:t>
            </a:r>
            <a:endParaRPr lang="en-US" sz="700" dirty="0"/>
          </a:p>
        </p:txBody>
      </p:sp>
      <p:sp>
        <p:nvSpPr>
          <p:cNvPr id="9" name="Shape 7"/>
          <p:cNvSpPr/>
          <p:nvPr/>
        </p:nvSpPr>
        <p:spPr>
          <a:xfrm>
            <a:off x="458132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21556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14</a:t>
            </a:r>
            <a:endParaRPr lang="en-US" sz="700" dirty="0"/>
          </a:p>
        </p:txBody>
      </p:sp>
      <p:sp>
        <p:nvSpPr>
          <p:cNvPr id="11" name="Shape 9"/>
          <p:cNvSpPr/>
          <p:nvPr/>
        </p:nvSpPr>
        <p:spPr>
          <a:xfrm>
            <a:off x="482827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46251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28</a:t>
            </a:r>
            <a:endParaRPr lang="en-US" sz="700" dirty="0"/>
          </a:p>
        </p:txBody>
      </p:sp>
      <p:sp>
        <p:nvSpPr>
          <p:cNvPr id="13" name="Shape 11"/>
          <p:cNvSpPr/>
          <p:nvPr/>
        </p:nvSpPr>
        <p:spPr>
          <a:xfrm>
            <a:off x="507522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70946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12</a:t>
            </a:r>
            <a:endParaRPr lang="en-US" sz="700" dirty="0"/>
          </a:p>
        </p:txBody>
      </p:sp>
      <p:sp>
        <p:nvSpPr>
          <p:cNvPr id="15" name="Shape 13"/>
          <p:cNvSpPr/>
          <p:nvPr/>
        </p:nvSpPr>
        <p:spPr>
          <a:xfrm>
            <a:off x="532217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95641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26</a:t>
            </a:r>
            <a:endParaRPr lang="en-US" sz="700" dirty="0"/>
          </a:p>
        </p:txBody>
      </p:sp>
      <p:sp>
        <p:nvSpPr>
          <p:cNvPr id="17" name="Shape 15"/>
          <p:cNvSpPr/>
          <p:nvPr/>
        </p:nvSpPr>
        <p:spPr>
          <a:xfrm>
            <a:off x="556912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20336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9</a:t>
            </a:r>
            <a:endParaRPr lang="en-US" sz="700" dirty="0"/>
          </a:p>
        </p:txBody>
      </p:sp>
      <p:sp>
        <p:nvSpPr>
          <p:cNvPr id="19" name="Shape 17"/>
          <p:cNvSpPr/>
          <p:nvPr/>
        </p:nvSpPr>
        <p:spPr>
          <a:xfrm>
            <a:off x="581607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45031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23</a:t>
            </a:r>
            <a:endParaRPr lang="en-US" sz="700" dirty="0"/>
          </a:p>
        </p:txBody>
      </p:sp>
      <p:sp>
        <p:nvSpPr>
          <p:cNvPr id="21" name="Shape 19"/>
          <p:cNvSpPr/>
          <p:nvPr/>
        </p:nvSpPr>
        <p:spPr>
          <a:xfrm>
            <a:off x="606301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69725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7</a:t>
            </a:r>
            <a:endParaRPr lang="en-US" sz="700" dirty="0"/>
          </a:p>
        </p:txBody>
      </p:sp>
      <p:sp>
        <p:nvSpPr>
          <p:cNvPr id="23" name="Shape 21"/>
          <p:cNvSpPr/>
          <p:nvPr/>
        </p:nvSpPr>
        <p:spPr>
          <a:xfrm>
            <a:off x="630996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94420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21</a:t>
            </a:r>
            <a:endParaRPr lang="en-US" sz="700" dirty="0"/>
          </a:p>
        </p:txBody>
      </p:sp>
      <p:sp>
        <p:nvSpPr>
          <p:cNvPr id="25" name="Shape 23"/>
          <p:cNvSpPr/>
          <p:nvPr/>
        </p:nvSpPr>
        <p:spPr>
          <a:xfrm>
            <a:off x="655691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19115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4</a:t>
            </a:r>
            <a:endParaRPr lang="en-US" sz="700" dirty="0"/>
          </a:p>
        </p:txBody>
      </p:sp>
      <p:sp>
        <p:nvSpPr>
          <p:cNvPr id="27" name="Shape 25"/>
          <p:cNvSpPr/>
          <p:nvPr/>
        </p:nvSpPr>
        <p:spPr>
          <a:xfrm>
            <a:off x="680386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43810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18</a:t>
            </a:r>
            <a:endParaRPr lang="en-US" sz="700" dirty="0"/>
          </a:p>
        </p:txBody>
      </p:sp>
      <p:sp>
        <p:nvSpPr>
          <p:cNvPr id="29" name="Shape 27"/>
          <p:cNvSpPr/>
          <p:nvPr/>
        </p:nvSpPr>
        <p:spPr>
          <a:xfrm>
            <a:off x="705081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68505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</a:t>
            </a:r>
            <a:endParaRPr lang="en-US" sz="700" dirty="0"/>
          </a:p>
        </p:txBody>
      </p:sp>
      <p:sp>
        <p:nvSpPr>
          <p:cNvPr id="31" name="Shape 29"/>
          <p:cNvSpPr/>
          <p:nvPr/>
        </p:nvSpPr>
        <p:spPr>
          <a:xfrm>
            <a:off x="729776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693200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15</a:t>
            </a:r>
            <a:endParaRPr lang="en-US" sz="700" dirty="0"/>
          </a:p>
        </p:txBody>
      </p:sp>
      <p:sp>
        <p:nvSpPr>
          <p:cNvPr id="33" name="Shape 31"/>
          <p:cNvSpPr/>
          <p:nvPr/>
        </p:nvSpPr>
        <p:spPr>
          <a:xfrm>
            <a:off x="754471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717895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</a:t>
            </a:r>
            <a:endParaRPr lang="en-US" sz="700" dirty="0"/>
          </a:p>
        </p:txBody>
      </p:sp>
      <p:sp>
        <p:nvSpPr>
          <p:cNvPr id="35" name="Shape 33"/>
          <p:cNvSpPr/>
          <p:nvPr/>
        </p:nvSpPr>
        <p:spPr>
          <a:xfrm>
            <a:off x="779166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742590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15</a:t>
            </a:r>
            <a:endParaRPr lang="en-US" sz="700" dirty="0"/>
          </a:p>
        </p:txBody>
      </p:sp>
      <p:sp>
        <p:nvSpPr>
          <p:cNvPr id="37" name="Shape 35"/>
          <p:cNvSpPr/>
          <p:nvPr/>
        </p:nvSpPr>
        <p:spPr>
          <a:xfrm>
            <a:off x="803861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767285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29</a:t>
            </a:r>
            <a:endParaRPr lang="en-US" sz="700" dirty="0"/>
          </a:p>
        </p:txBody>
      </p:sp>
      <p:sp>
        <p:nvSpPr>
          <p:cNvPr id="39" name="Shape 37"/>
          <p:cNvSpPr/>
          <p:nvPr/>
        </p:nvSpPr>
        <p:spPr>
          <a:xfrm>
            <a:off x="828555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791979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12</a:t>
            </a:r>
            <a:endParaRPr lang="en-US" sz="700" dirty="0"/>
          </a:p>
        </p:txBody>
      </p:sp>
      <p:sp>
        <p:nvSpPr>
          <p:cNvPr id="41" name="Shape 39"/>
          <p:cNvSpPr/>
          <p:nvPr/>
        </p:nvSpPr>
        <p:spPr>
          <a:xfrm>
            <a:off x="853250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816674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26</a:t>
            </a:r>
            <a:endParaRPr lang="en-US" sz="700" dirty="0"/>
          </a:p>
        </p:txBody>
      </p:sp>
      <p:sp>
        <p:nvSpPr>
          <p:cNvPr id="43" name="Shape 41"/>
          <p:cNvSpPr/>
          <p:nvPr/>
        </p:nvSpPr>
        <p:spPr>
          <a:xfrm>
            <a:off x="877945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841369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10</a:t>
            </a:r>
            <a:endParaRPr lang="en-US" sz="700" dirty="0"/>
          </a:p>
        </p:txBody>
      </p:sp>
      <p:sp>
        <p:nvSpPr>
          <p:cNvPr id="45" name="Shape 43"/>
          <p:cNvSpPr/>
          <p:nvPr/>
        </p:nvSpPr>
        <p:spPr>
          <a:xfrm>
            <a:off x="902640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866064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24</a:t>
            </a:r>
            <a:endParaRPr lang="en-US" sz="700" dirty="0"/>
          </a:p>
        </p:txBody>
      </p:sp>
      <p:sp>
        <p:nvSpPr>
          <p:cNvPr id="47" name="Shape 45"/>
          <p:cNvSpPr/>
          <p:nvPr/>
        </p:nvSpPr>
        <p:spPr>
          <a:xfrm>
            <a:off x="927335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890759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7</a:t>
            </a:r>
            <a:endParaRPr lang="en-US" sz="700" dirty="0"/>
          </a:p>
        </p:txBody>
      </p:sp>
      <p:sp>
        <p:nvSpPr>
          <p:cNvPr id="49" name="Shape 47"/>
          <p:cNvSpPr/>
          <p:nvPr/>
        </p:nvSpPr>
        <p:spPr>
          <a:xfrm>
            <a:off x="952030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915454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21</a:t>
            </a:r>
            <a:endParaRPr lang="en-US" sz="700" dirty="0"/>
          </a:p>
        </p:txBody>
      </p:sp>
      <p:sp>
        <p:nvSpPr>
          <p:cNvPr id="51" name="Shape 49"/>
          <p:cNvSpPr/>
          <p:nvPr/>
        </p:nvSpPr>
        <p:spPr>
          <a:xfrm>
            <a:off x="976725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940149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5</a:t>
            </a:r>
            <a:endParaRPr lang="en-US" sz="700" dirty="0"/>
          </a:p>
        </p:txBody>
      </p:sp>
      <p:sp>
        <p:nvSpPr>
          <p:cNvPr id="53" name="Shape 51"/>
          <p:cNvSpPr/>
          <p:nvPr/>
        </p:nvSpPr>
        <p:spPr>
          <a:xfrm>
            <a:off x="1001420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964844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19</a:t>
            </a:r>
            <a:endParaRPr lang="en-US" sz="700" dirty="0"/>
          </a:p>
        </p:txBody>
      </p:sp>
      <p:sp>
        <p:nvSpPr>
          <p:cNvPr id="55" name="Shape 53"/>
          <p:cNvSpPr/>
          <p:nvPr/>
        </p:nvSpPr>
        <p:spPr>
          <a:xfrm>
            <a:off x="1026114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989538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2</a:t>
            </a:r>
            <a:endParaRPr lang="en-US" sz="700" dirty="0"/>
          </a:p>
        </p:txBody>
      </p:sp>
      <p:sp>
        <p:nvSpPr>
          <p:cNvPr id="57" name="Shape 55"/>
          <p:cNvSpPr/>
          <p:nvPr/>
        </p:nvSpPr>
        <p:spPr>
          <a:xfrm>
            <a:off x="1050809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1014233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16</a:t>
            </a:r>
            <a:endParaRPr lang="en-US" sz="700" dirty="0"/>
          </a:p>
        </p:txBody>
      </p:sp>
      <p:sp>
        <p:nvSpPr>
          <p:cNvPr id="59" name="Shape 57"/>
          <p:cNvSpPr/>
          <p:nvPr/>
        </p:nvSpPr>
        <p:spPr>
          <a:xfrm>
            <a:off x="1075504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1038928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30</a:t>
            </a:r>
            <a:endParaRPr lang="en-US" sz="700" dirty="0"/>
          </a:p>
        </p:txBody>
      </p:sp>
      <p:sp>
        <p:nvSpPr>
          <p:cNvPr id="61" name="Shape 59"/>
          <p:cNvSpPr/>
          <p:nvPr/>
        </p:nvSpPr>
        <p:spPr>
          <a:xfrm>
            <a:off x="1100199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1063623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13</a:t>
            </a:r>
            <a:endParaRPr lang="en-US" sz="700" dirty="0"/>
          </a:p>
        </p:txBody>
      </p:sp>
      <p:sp>
        <p:nvSpPr>
          <p:cNvPr id="63" name="Shape 61"/>
          <p:cNvSpPr/>
          <p:nvPr/>
        </p:nvSpPr>
        <p:spPr>
          <a:xfrm>
            <a:off x="1124894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1088318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27</a:t>
            </a:r>
            <a:endParaRPr lang="en-US" sz="700" dirty="0"/>
          </a:p>
        </p:txBody>
      </p:sp>
      <p:sp>
        <p:nvSpPr>
          <p:cNvPr id="65" name="Shape 63"/>
          <p:cNvSpPr/>
          <p:nvPr/>
        </p:nvSpPr>
        <p:spPr>
          <a:xfrm>
            <a:off x="1149589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1113013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11</a:t>
            </a:r>
            <a:endParaRPr lang="en-US" sz="700" dirty="0"/>
          </a:p>
        </p:txBody>
      </p:sp>
      <p:sp>
        <p:nvSpPr>
          <p:cNvPr id="67" name="Shape 65"/>
          <p:cNvSpPr/>
          <p:nvPr/>
        </p:nvSpPr>
        <p:spPr>
          <a:xfrm>
            <a:off x="1174284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8" name="Text 66"/>
          <p:cNvSpPr/>
          <p:nvPr/>
        </p:nvSpPr>
        <p:spPr>
          <a:xfrm>
            <a:off x="1137708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25</a:t>
            </a:r>
            <a:endParaRPr lang="en-US" sz="700" dirty="0"/>
          </a:p>
        </p:txBody>
      </p:sp>
      <p:sp>
        <p:nvSpPr>
          <p:cNvPr id="69" name="Text 67"/>
          <p:cNvSpPr/>
          <p:nvPr/>
        </p:nvSpPr>
        <p:spPr>
          <a:xfrm>
            <a:off x="365760" y="1033272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Programme setup &amp; scoping</a:t>
            </a:r>
            <a:endParaRPr lang="en-US" sz="900" dirty="0"/>
          </a:p>
        </p:txBody>
      </p:sp>
      <p:sp>
        <p:nvSpPr>
          <p:cNvPr id="70" name="Shape 68"/>
          <p:cNvSpPr/>
          <p:nvPr/>
        </p:nvSpPr>
        <p:spPr>
          <a:xfrm>
            <a:off x="3840480" y="1063752"/>
            <a:ext cx="881960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71" name="Text 69"/>
          <p:cNvSpPr/>
          <p:nvPr/>
        </p:nvSpPr>
        <p:spPr>
          <a:xfrm>
            <a:off x="365760" y="1149096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Appoint DPO or accountable privacy lead</a:t>
            </a:r>
            <a:endParaRPr lang="en-US" sz="900" dirty="0"/>
          </a:p>
        </p:txBody>
      </p:sp>
      <p:sp>
        <p:nvSpPr>
          <p:cNvPr id="72" name="Shape 70"/>
          <p:cNvSpPr/>
          <p:nvPr/>
        </p:nvSpPr>
        <p:spPr>
          <a:xfrm>
            <a:off x="3840480" y="1194816"/>
            <a:ext cx="264588" cy="24384"/>
          </a:xfrm>
          <a:prstGeom prst="roundRect">
            <a:avLst>
              <a:gd name="adj" fmla="val 112500"/>
            </a:avLst>
          </a:prstGeom>
          <a:solidFill>
            <a:srgbClr val="64748B"/>
          </a:solidFill>
          <a:ln/>
        </p:spPr>
      </p:sp>
      <p:sp>
        <p:nvSpPr>
          <p:cNvPr id="73" name="Shape 71"/>
          <p:cNvSpPr/>
          <p:nvPr/>
        </p:nvSpPr>
        <p:spPr>
          <a:xfrm>
            <a:off x="3840480" y="1194816"/>
            <a:ext cx="264588" cy="243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74" name="Text 72"/>
          <p:cNvSpPr/>
          <p:nvPr/>
        </p:nvSpPr>
        <p:spPr>
          <a:xfrm>
            <a:off x="365760" y="1264920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Determine controller and processor roles</a:t>
            </a:r>
            <a:endParaRPr lang="en-US" sz="900" dirty="0"/>
          </a:p>
        </p:txBody>
      </p:sp>
      <p:sp>
        <p:nvSpPr>
          <p:cNvPr id="75" name="Shape 73"/>
          <p:cNvSpPr/>
          <p:nvPr/>
        </p:nvSpPr>
        <p:spPr>
          <a:xfrm>
            <a:off x="4016872" y="1310640"/>
            <a:ext cx="317506" cy="24384"/>
          </a:xfrm>
          <a:prstGeom prst="roundRect">
            <a:avLst>
              <a:gd name="adj" fmla="val 112500"/>
            </a:avLst>
          </a:prstGeom>
          <a:solidFill>
            <a:srgbClr val="94A3B8"/>
          </a:solidFill>
          <a:ln/>
        </p:spPr>
      </p:sp>
      <p:sp>
        <p:nvSpPr>
          <p:cNvPr id="76" name="Shape 74"/>
          <p:cNvSpPr/>
          <p:nvPr/>
        </p:nvSpPr>
        <p:spPr>
          <a:xfrm>
            <a:off x="4016872" y="1310640"/>
            <a:ext cx="317506" cy="243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77" name="Text 75"/>
          <p:cNvSpPr/>
          <p:nvPr/>
        </p:nvSpPr>
        <p:spPr>
          <a:xfrm>
            <a:off x="365760" y="1380744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Scope entities, systems &amp; jurisdictions in play</a:t>
            </a:r>
            <a:endParaRPr lang="en-US" sz="900" dirty="0"/>
          </a:p>
        </p:txBody>
      </p:sp>
      <p:sp>
        <p:nvSpPr>
          <p:cNvPr id="78" name="Shape 76"/>
          <p:cNvSpPr/>
          <p:nvPr/>
        </p:nvSpPr>
        <p:spPr>
          <a:xfrm>
            <a:off x="4052150" y="1426464"/>
            <a:ext cx="440980" cy="24384"/>
          </a:xfrm>
          <a:prstGeom prst="roundRect">
            <a:avLst>
              <a:gd name="adj" fmla="val 112500"/>
            </a:avLst>
          </a:prstGeom>
          <a:solidFill>
            <a:srgbClr val="64748B"/>
          </a:solidFill>
          <a:ln/>
        </p:spPr>
      </p:sp>
      <p:sp>
        <p:nvSpPr>
          <p:cNvPr id="79" name="Shape 77"/>
          <p:cNvSpPr/>
          <p:nvPr/>
        </p:nvSpPr>
        <p:spPr>
          <a:xfrm>
            <a:off x="4052150" y="1426464"/>
            <a:ext cx="440980" cy="243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80" name="Text 78"/>
          <p:cNvSpPr/>
          <p:nvPr/>
        </p:nvSpPr>
        <p:spPr>
          <a:xfrm>
            <a:off x="365760" y="1496568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Gap assessment against current practice</a:t>
            </a:r>
            <a:endParaRPr lang="en-US" sz="900" dirty="0"/>
          </a:p>
        </p:txBody>
      </p:sp>
      <p:sp>
        <p:nvSpPr>
          <p:cNvPr id="81" name="Shape 79"/>
          <p:cNvSpPr/>
          <p:nvPr/>
        </p:nvSpPr>
        <p:spPr>
          <a:xfrm>
            <a:off x="4281460" y="1542288"/>
            <a:ext cx="352784" cy="24384"/>
          </a:xfrm>
          <a:prstGeom prst="roundRect">
            <a:avLst>
              <a:gd name="adj" fmla="val 112500"/>
            </a:avLst>
          </a:prstGeom>
          <a:solidFill>
            <a:srgbClr val="94A3B8"/>
          </a:solidFill>
          <a:ln/>
        </p:spPr>
      </p:sp>
      <p:sp>
        <p:nvSpPr>
          <p:cNvPr id="82" name="Shape 80"/>
          <p:cNvSpPr/>
          <p:nvPr/>
        </p:nvSpPr>
        <p:spPr>
          <a:xfrm>
            <a:off x="4281460" y="1542288"/>
            <a:ext cx="352784" cy="243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83" name="Text 81"/>
          <p:cNvSpPr/>
          <p:nvPr/>
        </p:nvSpPr>
        <p:spPr>
          <a:xfrm>
            <a:off x="365760" y="1612392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Governance forum &amp; programme plan agreed</a:t>
            </a:r>
            <a:endParaRPr lang="en-US" sz="900" dirty="0"/>
          </a:p>
        </p:txBody>
      </p:sp>
      <p:sp>
        <p:nvSpPr>
          <p:cNvPr id="84" name="Shape 82"/>
          <p:cNvSpPr/>
          <p:nvPr/>
        </p:nvSpPr>
        <p:spPr>
          <a:xfrm>
            <a:off x="4457852" y="1658112"/>
            <a:ext cx="264588" cy="24384"/>
          </a:xfrm>
          <a:prstGeom prst="roundRect">
            <a:avLst>
              <a:gd name="adj" fmla="val 112500"/>
            </a:avLst>
          </a:prstGeom>
          <a:solidFill>
            <a:srgbClr val="64748B"/>
          </a:solidFill>
          <a:ln/>
        </p:spPr>
      </p:sp>
      <p:sp>
        <p:nvSpPr>
          <p:cNvPr id="85" name="Shape 83"/>
          <p:cNvSpPr/>
          <p:nvPr/>
        </p:nvSpPr>
        <p:spPr>
          <a:xfrm>
            <a:off x="4457852" y="1658112"/>
            <a:ext cx="264588" cy="243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86" name="Text 84"/>
          <p:cNvSpPr/>
          <p:nvPr/>
        </p:nvSpPr>
        <p:spPr>
          <a:xfrm>
            <a:off x="365760" y="1728216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Programme scope and roles agreed</a:t>
            </a:r>
            <a:endParaRPr lang="en-US" sz="900" dirty="0"/>
          </a:p>
        </p:txBody>
      </p:sp>
      <p:sp>
        <p:nvSpPr>
          <p:cNvPr id="87" name="Shape 85"/>
          <p:cNvSpPr/>
          <p:nvPr/>
        </p:nvSpPr>
        <p:spPr>
          <a:xfrm>
            <a:off x="4640144" y="1722120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88" name="Text 86"/>
          <p:cNvSpPr/>
          <p:nvPr/>
        </p:nvSpPr>
        <p:spPr>
          <a:xfrm>
            <a:off x="365760" y="1844040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Records of processing — the foundation</a:t>
            </a:r>
            <a:endParaRPr lang="en-US" sz="900" dirty="0"/>
          </a:p>
        </p:txBody>
      </p:sp>
      <p:sp>
        <p:nvSpPr>
          <p:cNvPr id="89" name="Shape 87"/>
          <p:cNvSpPr/>
          <p:nvPr/>
        </p:nvSpPr>
        <p:spPr>
          <a:xfrm>
            <a:off x="4722440" y="1874520"/>
            <a:ext cx="1675724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90" name="Text 88"/>
          <p:cNvSpPr/>
          <p:nvPr/>
        </p:nvSpPr>
        <p:spPr>
          <a:xfrm>
            <a:off x="365760" y="1959864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Data discovery workshops with each function</a:t>
            </a:r>
            <a:endParaRPr lang="en-US" sz="900" dirty="0"/>
          </a:p>
        </p:txBody>
      </p:sp>
      <p:sp>
        <p:nvSpPr>
          <p:cNvPr id="91" name="Shape 89"/>
          <p:cNvSpPr/>
          <p:nvPr/>
        </p:nvSpPr>
        <p:spPr>
          <a:xfrm>
            <a:off x="4722440" y="2005584"/>
            <a:ext cx="529176" cy="24384"/>
          </a:xfrm>
          <a:prstGeom prst="roundRect">
            <a:avLst>
              <a:gd name="adj" fmla="val 112500"/>
            </a:avLst>
          </a:prstGeom>
          <a:solidFill>
            <a:srgbClr val="1D4ED8"/>
          </a:solidFill>
          <a:ln/>
        </p:spPr>
      </p:sp>
      <p:sp>
        <p:nvSpPr>
          <p:cNvPr id="92" name="Shape 90"/>
          <p:cNvSpPr/>
          <p:nvPr/>
        </p:nvSpPr>
        <p:spPr>
          <a:xfrm>
            <a:off x="4722440" y="2005584"/>
            <a:ext cx="529176" cy="243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93" name="Text 91"/>
          <p:cNvSpPr/>
          <p:nvPr/>
        </p:nvSpPr>
        <p:spPr>
          <a:xfrm>
            <a:off x="365760" y="2075688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System and data store inventory</a:t>
            </a:r>
            <a:endParaRPr lang="en-US" sz="900" dirty="0"/>
          </a:p>
        </p:txBody>
      </p:sp>
      <p:sp>
        <p:nvSpPr>
          <p:cNvPr id="94" name="Shape 92"/>
          <p:cNvSpPr/>
          <p:nvPr/>
        </p:nvSpPr>
        <p:spPr>
          <a:xfrm>
            <a:off x="4810636" y="2121408"/>
            <a:ext cx="617372" cy="24384"/>
          </a:xfrm>
          <a:prstGeom prst="roundRect">
            <a:avLst>
              <a:gd name="adj" fmla="val 112500"/>
            </a:avLst>
          </a:prstGeom>
          <a:solidFill>
            <a:srgbClr val="3B82F6"/>
          </a:solidFill>
          <a:ln/>
        </p:spPr>
      </p:sp>
      <p:sp>
        <p:nvSpPr>
          <p:cNvPr id="95" name="Shape 93"/>
          <p:cNvSpPr/>
          <p:nvPr/>
        </p:nvSpPr>
        <p:spPr>
          <a:xfrm>
            <a:off x="4810636" y="2121408"/>
            <a:ext cx="617372" cy="243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96" name="Text 94"/>
          <p:cNvSpPr/>
          <p:nvPr/>
        </p:nvSpPr>
        <p:spPr>
          <a:xfrm>
            <a:off x="365760" y="2191512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Map processing activities &amp; data flows</a:t>
            </a:r>
            <a:endParaRPr lang="en-US" sz="900" dirty="0"/>
          </a:p>
        </p:txBody>
      </p:sp>
      <p:sp>
        <p:nvSpPr>
          <p:cNvPr id="97" name="Shape 95"/>
          <p:cNvSpPr/>
          <p:nvPr/>
        </p:nvSpPr>
        <p:spPr>
          <a:xfrm>
            <a:off x="5251616" y="2237232"/>
            <a:ext cx="617372" cy="24384"/>
          </a:xfrm>
          <a:prstGeom prst="roundRect">
            <a:avLst>
              <a:gd name="adj" fmla="val 112500"/>
            </a:avLst>
          </a:prstGeom>
          <a:solidFill>
            <a:srgbClr val="1D4ED8"/>
          </a:solidFill>
          <a:ln/>
        </p:spPr>
      </p:sp>
      <p:sp>
        <p:nvSpPr>
          <p:cNvPr id="98" name="Shape 96"/>
          <p:cNvSpPr/>
          <p:nvPr/>
        </p:nvSpPr>
        <p:spPr>
          <a:xfrm>
            <a:off x="5251616" y="2237232"/>
            <a:ext cx="432160" cy="243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99" name="Text 97"/>
          <p:cNvSpPr/>
          <p:nvPr/>
        </p:nvSpPr>
        <p:spPr>
          <a:xfrm>
            <a:off x="365760" y="2307336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Identify special category &amp; children data</a:t>
            </a:r>
            <a:endParaRPr lang="en-US" sz="900" dirty="0"/>
          </a:p>
        </p:txBody>
      </p:sp>
      <p:sp>
        <p:nvSpPr>
          <p:cNvPr id="100" name="Shape 98"/>
          <p:cNvSpPr/>
          <p:nvPr/>
        </p:nvSpPr>
        <p:spPr>
          <a:xfrm>
            <a:off x="5516204" y="2353056"/>
            <a:ext cx="440980" cy="24384"/>
          </a:xfrm>
          <a:prstGeom prst="roundRect">
            <a:avLst>
              <a:gd name="adj" fmla="val 112500"/>
            </a:avLst>
          </a:prstGeom>
          <a:solidFill>
            <a:srgbClr val="3B82F6"/>
          </a:solidFill>
          <a:ln/>
        </p:spPr>
      </p:sp>
      <p:sp>
        <p:nvSpPr>
          <p:cNvPr id="101" name="Shape 99"/>
          <p:cNvSpPr/>
          <p:nvPr/>
        </p:nvSpPr>
        <p:spPr>
          <a:xfrm>
            <a:off x="5516204" y="2353056"/>
            <a:ext cx="220490" cy="243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02" name="Text 100"/>
          <p:cNvSpPr/>
          <p:nvPr/>
        </p:nvSpPr>
        <p:spPr>
          <a:xfrm>
            <a:off x="365760" y="2423160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Draft records of processing activities</a:t>
            </a:r>
            <a:endParaRPr lang="en-US" sz="900" dirty="0"/>
          </a:p>
        </p:txBody>
      </p:sp>
      <p:sp>
        <p:nvSpPr>
          <p:cNvPr id="103" name="Shape 101"/>
          <p:cNvSpPr/>
          <p:nvPr/>
        </p:nvSpPr>
        <p:spPr>
          <a:xfrm>
            <a:off x="5692596" y="2468880"/>
            <a:ext cx="529176" cy="24384"/>
          </a:xfrm>
          <a:prstGeom prst="roundRect">
            <a:avLst>
              <a:gd name="adj" fmla="val 112500"/>
            </a:avLst>
          </a:prstGeom>
          <a:solidFill>
            <a:srgbClr val="1D4ED8"/>
          </a:solidFill>
          <a:ln/>
        </p:spPr>
      </p:sp>
      <p:sp>
        <p:nvSpPr>
          <p:cNvPr id="104" name="Shape 102"/>
          <p:cNvSpPr/>
          <p:nvPr/>
        </p:nvSpPr>
        <p:spPr>
          <a:xfrm>
            <a:off x="5692596" y="2468880"/>
            <a:ext cx="158753" cy="243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05" name="Text 103"/>
          <p:cNvSpPr/>
          <p:nvPr/>
        </p:nvSpPr>
        <p:spPr>
          <a:xfrm>
            <a:off x="365760" y="2538984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Sign off records with each data owner</a:t>
            </a:r>
            <a:endParaRPr lang="en-US" sz="900" dirty="0"/>
          </a:p>
        </p:txBody>
      </p:sp>
      <p:sp>
        <p:nvSpPr>
          <p:cNvPr id="106" name="Shape 104"/>
          <p:cNvSpPr/>
          <p:nvPr/>
        </p:nvSpPr>
        <p:spPr>
          <a:xfrm>
            <a:off x="6133576" y="2584704"/>
            <a:ext cx="264588" cy="24384"/>
          </a:xfrm>
          <a:prstGeom prst="roundRect">
            <a:avLst>
              <a:gd name="adj" fmla="val 112500"/>
            </a:avLst>
          </a:prstGeom>
          <a:solidFill>
            <a:srgbClr val="3B82F6"/>
          </a:solidFill>
          <a:ln/>
        </p:spPr>
      </p:sp>
      <p:sp>
        <p:nvSpPr>
          <p:cNvPr id="107" name="Text 105"/>
          <p:cNvSpPr/>
          <p:nvPr/>
        </p:nvSpPr>
        <p:spPr>
          <a:xfrm>
            <a:off x="365760" y="2654808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Records of processing baselined</a:t>
            </a:r>
            <a:endParaRPr lang="en-US" sz="900" dirty="0"/>
          </a:p>
        </p:txBody>
      </p:sp>
      <p:sp>
        <p:nvSpPr>
          <p:cNvPr id="108" name="Shape 106"/>
          <p:cNvSpPr/>
          <p:nvPr/>
        </p:nvSpPr>
        <p:spPr>
          <a:xfrm>
            <a:off x="6315868" y="2648712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09" name="Text 107"/>
          <p:cNvSpPr/>
          <p:nvPr/>
        </p:nvSpPr>
        <p:spPr>
          <a:xfrm>
            <a:off x="365760" y="2770632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Lawful basis, retention &amp; transfers</a:t>
            </a:r>
            <a:endParaRPr lang="en-US" sz="900" dirty="0"/>
          </a:p>
        </p:txBody>
      </p:sp>
      <p:sp>
        <p:nvSpPr>
          <p:cNvPr id="110" name="Shape 108"/>
          <p:cNvSpPr/>
          <p:nvPr/>
        </p:nvSpPr>
        <p:spPr>
          <a:xfrm>
            <a:off x="6398164" y="2801112"/>
            <a:ext cx="1411136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11" name="Text 109"/>
          <p:cNvSpPr/>
          <p:nvPr/>
        </p:nvSpPr>
        <p:spPr>
          <a:xfrm>
            <a:off x="365760" y="2886456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Assign lawful basis per processing activity</a:t>
            </a:r>
            <a:endParaRPr lang="en-US" sz="900" dirty="0"/>
          </a:p>
        </p:txBody>
      </p:sp>
      <p:sp>
        <p:nvSpPr>
          <p:cNvPr id="112" name="Shape 110"/>
          <p:cNvSpPr/>
          <p:nvPr/>
        </p:nvSpPr>
        <p:spPr>
          <a:xfrm>
            <a:off x="6398164" y="2932176"/>
            <a:ext cx="529176" cy="24384"/>
          </a:xfrm>
          <a:prstGeom prst="roundRect">
            <a:avLst>
              <a:gd name="adj" fmla="val 112500"/>
            </a:avLst>
          </a:prstGeom>
          <a:solidFill>
            <a:srgbClr val="0891B2"/>
          </a:solidFill>
          <a:ln/>
        </p:spPr>
      </p:sp>
      <p:sp>
        <p:nvSpPr>
          <p:cNvPr id="113" name="Text 111"/>
          <p:cNvSpPr/>
          <p:nvPr/>
        </p:nvSpPr>
        <p:spPr>
          <a:xfrm>
            <a:off x="365760" y="3002280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Legitimate interests assessments where relied on</a:t>
            </a:r>
            <a:endParaRPr lang="en-US" sz="900" dirty="0"/>
          </a:p>
        </p:txBody>
      </p:sp>
      <p:sp>
        <p:nvSpPr>
          <p:cNvPr id="114" name="Shape 112"/>
          <p:cNvSpPr/>
          <p:nvPr/>
        </p:nvSpPr>
        <p:spPr>
          <a:xfrm>
            <a:off x="6662752" y="3048000"/>
            <a:ext cx="529176" cy="24384"/>
          </a:xfrm>
          <a:prstGeom prst="roundRect">
            <a:avLst>
              <a:gd name="adj" fmla="val 112500"/>
            </a:avLst>
          </a:prstGeom>
          <a:solidFill>
            <a:srgbClr val="22D3EE"/>
          </a:solidFill>
          <a:ln/>
        </p:spPr>
      </p:sp>
      <p:sp>
        <p:nvSpPr>
          <p:cNvPr id="115" name="Text 113"/>
          <p:cNvSpPr/>
          <p:nvPr/>
        </p:nvSpPr>
        <p:spPr>
          <a:xfrm>
            <a:off x="365760" y="3118104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Consent capture &amp; withdrawal mechanics rebuilt</a:t>
            </a:r>
            <a:endParaRPr lang="en-US" sz="900" dirty="0"/>
          </a:p>
        </p:txBody>
      </p:sp>
      <p:sp>
        <p:nvSpPr>
          <p:cNvPr id="116" name="Shape 114"/>
          <p:cNvSpPr/>
          <p:nvPr/>
        </p:nvSpPr>
        <p:spPr>
          <a:xfrm>
            <a:off x="6750948" y="3163824"/>
            <a:ext cx="617372" cy="24384"/>
          </a:xfrm>
          <a:prstGeom prst="roundRect">
            <a:avLst>
              <a:gd name="adj" fmla="val 112500"/>
            </a:avLst>
          </a:prstGeom>
          <a:solidFill>
            <a:srgbClr val="0891B2"/>
          </a:solidFill>
          <a:ln/>
        </p:spPr>
      </p:sp>
      <p:sp>
        <p:nvSpPr>
          <p:cNvPr id="117" name="Text 115"/>
          <p:cNvSpPr/>
          <p:nvPr/>
        </p:nvSpPr>
        <p:spPr>
          <a:xfrm>
            <a:off x="365760" y="3233928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Retention schedule &amp; deletion rules per record type</a:t>
            </a:r>
            <a:endParaRPr lang="en-US" sz="900" dirty="0"/>
          </a:p>
        </p:txBody>
      </p:sp>
      <p:sp>
        <p:nvSpPr>
          <p:cNvPr id="118" name="Shape 116"/>
          <p:cNvSpPr/>
          <p:nvPr/>
        </p:nvSpPr>
        <p:spPr>
          <a:xfrm>
            <a:off x="6839144" y="3279648"/>
            <a:ext cx="705568" cy="24384"/>
          </a:xfrm>
          <a:prstGeom prst="roundRect">
            <a:avLst>
              <a:gd name="adj" fmla="val 112500"/>
            </a:avLst>
          </a:prstGeom>
          <a:solidFill>
            <a:srgbClr val="22D3EE"/>
          </a:solidFill>
          <a:ln/>
        </p:spPr>
      </p:sp>
      <p:sp>
        <p:nvSpPr>
          <p:cNvPr id="119" name="Text 117"/>
          <p:cNvSpPr/>
          <p:nvPr/>
        </p:nvSpPr>
        <p:spPr>
          <a:xfrm>
            <a:off x="365760" y="3349752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International transfer mapping &amp; mechanism selection</a:t>
            </a:r>
            <a:endParaRPr lang="en-US" sz="900" dirty="0"/>
          </a:p>
        </p:txBody>
      </p:sp>
      <p:sp>
        <p:nvSpPr>
          <p:cNvPr id="120" name="Shape 118"/>
          <p:cNvSpPr/>
          <p:nvPr/>
        </p:nvSpPr>
        <p:spPr>
          <a:xfrm>
            <a:off x="6927340" y="3395472"/>
            <a:ext cx="793764" cy="24384"/>
          </a:xfrm>
          <a:prstGeom prst="roundRect">
            <a:avLst>
              <a:gd name="adj" fmla="val 112500"/>
            </a:avLst>
          </a:prstGeom>
          <a:solidFill>
            <a:srgbClr val="0891B2"/>
          </a:solidFill>
          <a:ln/>
        </p:spPr>
      </p:sp>
      <p:sp>
        <p:nvSpPr>
          <p:cNvPr id="121" name="Text 119"/>
          <p:cNvSpPr/>
          <p:nvPr/>
        </p:nvSpPr>
        <p:spPr>
          <a:xfrm>
            <a:off x="365760" y="3465576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Privacy notices rewritten from the records</a:t>
            </a:r>
            <a:endParaRPr lang="en-US" sz="900" dirty="0"/>
          </a:p>
        </p:txBody>
      </p:sp>
      <p:sp>
        <p:nvSpPr>
          <p:cNvPr id="122" name="Shape 120"/>
          <p:cNvSpPr/>
          <p:nvPr/>
        </p:nvSpPr>
        <p:spPr>
          <a:xfrm>
            <a:off x="7103732" y="3511296"/>
            <a:ext cx="529176" cy="24384"/>
          </a:xfrm>
          <a:prstGeom prst="roundRect">
            <a:avLst>
              <a:gd name="adj" fmla="val 112500"/>
            </a:avLst>
          </a:prstGeom>
          <a:solidFill>
            <a:srgbClr val="22D3EE"/>
          </a:solidFill>
          <a:ln/>
        </p:spPr>
      </p:sp>
      <p:sp>
        <p:nvSpPr>
          <p:cNvPr id="123" name="Text 121"/>
          <p:cNvSpPr/>
          <p:nvPr/>
        </p:nvSpPr>
        <p:spPr>
          <a:xfrm>
            <a:off x="365760" y="3581400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Lawful basis and retention approved</a:t>
            </a:r>
            <a:endParaRPr lang="en-US" sz="900" dirty="0"/>
          </a:p>
        </p:txBody>
      </p:sp>
      <p:sp>
        <p:nvSpPr>
          <p:cNvPr id="124" name="Shape 122"/>
          <p:cNvSpPr/>
          <p:nvPr/>
        </p:nvSpPr>
        <p:spPr>
          <a:xfrm>
            <a:off x="7727004" y="3575304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25" name="Text 123"/>
          <p:cNvSpPr/>
          <p:nvPr/>
        </p:nvSpPr>
        <p:spPr>
          <a:xfrm>
            <a:off x="365760" y="3697224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Rights &amp; DSAR response capability</a:t>
            </a:r>
            <a:endParaRPr lang="en-US" sz="900" dirty="0"/>
          </a:p>
        </p:txBody>
      </p:sp>
      <p:sp>
        <p:nvSpPr>
          <p:cNvPr id="126" name="Shape 124"/>
          <p:cNvSpPr/>
          <p:nvPr/>
        </p:nvSpPr>
        <p:spPr>
          <a:xfrm>
            <a:off x="7368320" y="3727704"/>
            <a:ext cx="1940312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27" name="Text 125"/>
          <p:cNvSpPr/>
          <p:nvPr/>
        </p:nvSpPr>
        <p:spPr>
          <a:xfrm>
            <a:off x="365760" y="3813048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Design data subject rights request procedure</a:t>
            </a:r>
            <a:endParaRPr lang="en-US" sz="900" dirty="0"/>
          </a:p>
        </p:txBody>
      </p:sp>
      <p:sp>
        <p:nvSpPr>
          <p:cNvPr id="128" name="Shape 126"/>
          <p:cNvSpPr/>
          <p:nvPr/>
        </p:nvSpPr>
        <p:spPr>
          <a:xfrm>
            <a:off x="7368320" y="3858768"/>
            <a:ext cx="440980" cy="24384"/>
          </a:xfrm>
          <a:prstGeom prst="roundRect">
            <a:avLst>
              <a:gd name="adj" fmla="val 112500"/>
            </a:avLst>
          </a:prstGeom>
          <a:solidFill>
            <a:srgbClr val="7C3AED"/>
          </a:solidFill>
          <a:ln/>
        </p:spPr>
      </p:sp>
      <p:sp>
        <p:nvSpPr>
          <p:cNvPr id="129" name="Text 127"/>
          <p:cNvSpPr/>
          <p:nvPr/>
        </p:nvSpPr>
        <p:spPr>
          <a:xfrm>
            <a:off x="365760" y="3928872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Identity verification &amp; intake channel build</a:t>
            </a:r>
            <a:endParaRPr lang="en-US" sz="900" dirty="0"/>
          </a:p>
        </p:txBody>
      </p:sp>
      <p:sp>
        <p:nvSpPr>
          <p:cNvPr id="130" name="Shape 128"/>
          <p:cNvSpPr/>
          <p:nvPr/>
        </p:nvSpPr>
        <p:spPr>
          <a:xfrm>
            <a:off x="7632908" y="3974592"/>
            <a:ext cx="529176" cy="24384"/>
          </a:xfrm>
          <a:prstGeom prst="roundRect">
            <a:avLst>
              <a:gd name="adj" fmla="val 112500"/>
            </a:avLst>
          </a:prstGeom>
          <a:solidFill>
            <a:srgbClr val="A78BFA"/>
          </a:solidFill>
          <a:ln/>
        </p:spPr>
      </p:sp>
      <p:sp>
        <p:nvSpPr>
          <p:cNvPr id="131" name="Text 129"/>
          <p:cNvSpPr/>
          <p:nvPr/>
        </p:nvSpPr>
        <p:spPr>
          <a:xfrm>
            <a:off x="365760" y="4044696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Search and extraction tooling across systems</a:t>
            </a:r>
            <a:endParaRPr lang="en-US" sz="900" dirty="0"/>
          </a:p>
        </p:txBody>
      </p:sp>
      <p:sp>
        <p:nvSpPr>
          <p:cNvPr id="132" name="Shape 130"/>
          <p:cNvSpPr/>
          <p:nvPr/>
        </p:nvSpPr>
        <p:spPr>
          <a:xfrm>
            <a:off x="7809300" y="4090416"/>
            <a:ext cx="793764" cy="24384"/>
          </a:xfrm>
          <a:prstGeom prst="roundRect">
            <a:avLst>
              <a:gd name="adj" fmla="val 112500"/>
            </a:avLst>
          </a:prstGeom>
          <a:solidFill>
            <a:srgbClr val="7C3AED"/>
          </a:solidFill>
          <a:ln/>
        </p:spPr>
      </p:sp>
      <p:sp>
        <p:nvSpPr>
          <p:cNvPr id="133" name="Text 131"/>
          <p:cNvSpPr/>
          <p:nvPr/>
        </p:nvSpPr>
        <p:spPr>
          <a:xfrm>
            <a:off x="365760" y="4160520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Train handling teams on the response period</a:t>
            </a:r>
            <a:endParaRPr lang="en-US" sz="900" dirty="0"/>
          </a:p>
        </p:txBody>
      </p:sp>
      <p:sp>
        <p:nvSpPr>
          <p:cNvPr id="134" name="Shape 132"/>
          <p:cNvSpPr/>
          <p:nvPr/>
        </p:nvSpPr>
        <p:spPr>
          <a:xfrm>
            <a:off x="8514868" y="4206240"/>
            <a:ext cx="352784" cy="24384"/>
          </a:xfrm>
          <a:prstGeom prst="roundRect">
            <a:avLst>
              <a:gd name="adj" fmla="val 112500"/>
            </a:avLst>
          </a:prstGeom>
          <a:solidFill>
            <a:srgbClr val="A78BFA"/>
          </a:solidFill>
          <a:ln/>
        </p:spPr>
      </p:sp>
      <p:sp>
        <p:nvSpPr>
          <p:cNvPr id="135" name="Text 133"/>
          <p:cNvSpPr/>
          <p:nvPr/>
        </p:nvSpPr>
        <p:spPr>
          <a:xfrm>
            <a:off x="365760" y="4276344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Dry-run a full request end to end &amp; time it</a:t>
            </a:r>
            <a:endParaRPr lang="en-US" sz="900" dirty="0"/>
          </a:p>
        </p:txBody>
      </p:sp>
      <p:sp>
        <p:nvSpPr>
          <p:cNvPr id="136" name="Shape 134"/>
          <p:cNvSpPr/>
          <p:nvPr/>
        </p:nvSpPr>
        <p:spPr>
          <a:xfrm>
            <a:off x="8867653" y="4322064"/>
            <a:ext cx="352784" cy="24384"/>
          </a:xfrm>
          <a:prstGeom prst="roundRect">
            <a:avLst>
              <a:gd name="adj" fmla="val 112500"/>
            </a:avLst>
          </a:prstGeom>
          <a:solidFill>
            <a:srgbClr val="7C3AED"/>
          </a:solidFill>
          <a:ln/>
        </p:spPr>
      </p:sp>
      <p:sp>
        <p:nvSpPr>
          <p:cNvPr id="137" name="Text 135"/>
          <p:cNvSpPr/>
          <p:nvPr/>
        </p:nvSpPr>
        <p:spPr>
          <a:xfrm>
            <a:off x="365760" y="4392168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DSAR process tested end to end</a:t>
            </a:r>
            <a:endParaRPr lang="en-US" sz="900" dirty="0"/>
          </a:p>
        </p:txBody>
      </p:sp>
      <p:sp>
        <p:nvSpPr>
          <p:cNvPr id="138" name="Shape 136"/>
          <p:cNvSpPr/>
          <p:nvPr/>
        </p:nvSpPr>
        <p:spPr>
          <a:xfrm>
            <a:off x="9226337" y="4386072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39" name="Text 137"/>
          <p:cNvSpPr/>
          <p:nvPr/>
        </p:nvSpPr>
        <p:spPr>
          <a:xfrm>
            <a:off x="365760" y="4507992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Security &amp; breach notification readiness</a:t>
            </a:r>
            <a:endParaRPr lang="en-US" sz="900" dirty="0"/>
          </a:p>
        </p:txBody>
      </p:sp>
      <p:sp>
        <p:nvSpPr>
          <p:cNvPr id="140" name="Shape 138"/>
          <p:cNvSpPr/>
          <p:nvPr/>
        </p:nvSpPr>
        <p:spPr>
          <a:xfrm>
            <a:off x="8073888" y="4538472"/>
            <a:ext cx="2116704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41" name="Text 139"/>
          <p:cNvSpPr/>
          <p:nvPr/>
        </p:nvSpPr>
        <p:spPr>
          <a:xfrm>
            <a:off x="365760" y="4623816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Technical &amp; organisational measures review</a:t>
            </a:r>
            <a:endParaRPr lang="en-US" sz="900" dirty="0"/>
          </a:p>
        </p:txBody>
      </p:sp>
      <p:sp>
        <p:nvSpPr>
          <p:cNvPr id="142" name="Shape 140"/>
          <p:cNvSpPr/>
          <p:nvPr/>
        </p:nvSpPr>
        <p:spPr>
          <a:xfrm>
            <a:off x="8073888" y="4669536"/>
            <a:ext cx="705568" cy="24384"/>
          </a:xfrm>
          <a:prstGeom prst="roundRect">
            <a:avLst>
              <a:gd name="adj" fmla="val 112500"/>
            </a:avLst>
          </a:prstGeom>
          <a:solidFill>
            <a:srgbClr val="DC2626"/>
          </a:solidFill>
          <a:ln/>
        </p:spPr>
      </p:sp>
      <p:sp>
        <p:nvSpPr>
          <p:cNvPr id="143" name="Text 141"/>
          <p:cNvSpPr/>
          <p:nvPr/>
        </p:nvSpPr>
        <p:spPr>
          <a:xfrm>
            <a:off x="365760" y="4739640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Breach detection &amp; escalation path defined</a:t>
            </a:r>
            <a:endParaRPr lang="en-US" sz="900" dirty="0"/>
          </a:p>
        </p:txBody>
      </p:sp>
      <p:sp>
        <p:nvSpPr>
          <p:cNvPr id="144" name="Shape 142"/>
          <p:cNvSpPr/>
          <p:nvPr/>
        </p:nvSpPr>
        <p:spPr>
          <a:xfrm>
            <a:off x="8779456" y="4785360"/>
            <a:ext cx="440980" cy="24384"/>
          </a:xfrm>
          <a:prstGeom prst="roundRect">
            <a:avLst>
              <a:gd name="adj" fmla="val 112500"/>
            </a:avLst>
          </a:prstGeom>
          <a:solidFill>
            <a:srgbClr val="F87171"/>
          </a:solidFill>
          <a:ln/>
        </p:spPr>
      </p:sp>
      <p:sp>
        <p:nvSpPr>
          <p:cNvPr id="145" name="Text 143"/>
          <p:cNvSpPr/>
          <p:nvPr/>
        </p:nvSpPr>
        <p:spPr>
          <a:xfrm>
            <a:off x="365760" y="4855464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Breach assessment &amp; notification decision procedure</a:t>
            </a:r>
            <a:endParaRPr lang="en-US" sz="900" dirty="0"/>
          </a:p>
        </p:txBody>
      </p:sp>
      <p:sp>
        <p:nvSpPr>
          <p:cNvPr id="146" name="Shape 144"/>
          <p:cNvSpPr/>
          <p:nvPr/>
        </p:nvSpPr>
        <p:spPr>
          <a:xfrm>
            <a:off x="9044045" y="4901184"/>
            <a:ext cx="440980" cy="24384"/>
          </a:xfrm>
          <a:prstGeom prst="roundRect">
            <a:avLst>
              <a:gd name="adj" fmla="val 112500"/>
            </a:avLst>
          </a:prstGeom>
          <a:solidFill>
            <a:srgbClr val="DC2626"/>
          </a:solidFill>
          <a:ln/>
        </p:spPr>
      </p:sp>
      <p:sp>
        <p:nvSpPr>
          <p:cNvPr id="147" name="Text 145"/>
          <p:cNvSpPr/>
          <p:nvPr/>
        </p:nvSpPr>
        <p:spPr>
          <a:xfrm>
            <a:off x="365760" y="4971288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Breach register &amp; documentation template</a:t>
            </a:r>
            <a:endParaRPr lang="en-US" sz="900" dirty="0"/>
          </a:p>
        </p:txBody>
      </p:sp>
      <p:sp>
        <p:nvSpPr>
          <p:cNvPr id="148" name="Shape 146"/>
          <p:cNvSpPr/>
          <p:nvPr/>
        </p:nvSpPr>
        <p:spPr>
          <a:xfrm>
            <a:off x="9220437" y="5017008"/>
            <a:ext cx="264588" cy="24384"/>
          </a:xfrm>
          <a:prstGeom prst="roundRect">
            <a:avLst>
              <a:gd name="adj" fmla="val 112500"/>
            </a:avLst>
          </a:prstGeom>
          <a:solidFill>
            <a:srgbClr val="F87171"/>
          </a:solidFill>
          <a:ln/>
        </p:spPr>
      </p:sp>
      <p:sp>
        <p:nvSpPr>
          <p:cNvPr id="149" name="Text 147"/>
          <p:cNvSpPr/>
          <p:nvPr/>
        </p:nvSpPr>
        <p:spPr>
          <a:xfrm>
            <a:off x="365760" y="5087112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Tabletop breach exercise against the clock</a:t>
            </a:r>
            <a:endParaRPr lang="en-US" sz="900" dirty="0"/>
          </a:p>
        </p:txBody>
      </p:sp>
      <p:sp>
        <p:nvSpPr>
          <p:cNvPr id="150" name="Shape 148"/>
          <p:cNvSpPr/>
          <p:nvPr/>
        </p:nvSpPr>
        <p:spPr>
          <a:xfrm>
            <a:off x="9485025" y="5132832"/>
            <a:ext cx="264588" cy="24384"/>
          </a:xfrm>
          <a:prstGeom prst="roundRect">
            <a:avLst>
              <a:gd name="adj" fmla="val 112500"/>
            </a:avLst>
          </a:prstGeom>
          <a:solidFill>
            <a:srgbClr val="DC2626"/>
          </a:solidFill>
          <a:ln/>
        </p:spPr>
      </p:sp>
      <p:sp>
        <p:nvSpPr>
          <p:cNvPr id="151" name="Text 149"/>
          <p:cNvSpPr/>
          <p:nvPr/>
        </p:nvSpPr>
        <p:spPr>
          <a:xfrm>
            <a:off x="365760" y="5202936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Breach response rehearsed</a:t>
            </a:r>
            <a:endParaRPr lang="en-US" sz="900" dirty="0"/>
          </a:p>
        </p:txBody>
      </p:sp>
      <p:sp>
        <p:nvSpPr>
          <p:cNvPr id="152" name="Shape 150"/>
          <p:cNvSpPr/>
          <p:nvPr/>
        </p:nvSpPr>
        <p:spPr>
          <a:xfrm>
            <a:off x="10108297" y="5196840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53" name="Text 151"/>
          <p:cNvSpPr/>
          <p:nvPr/>
        </p:nvSpPr>
        <p:spPr>
          <a:xfrm>
            <a:off x="365760" y="5318760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DPIAs, vendors &amp; continuous operation</a:t>
            </a:r>
            <a:endParaRPr lang="en-US" sz="900" dirty="0"/>
          </a:p>
        </p:txBody>
      </p:sp>
      <p:sp>
        <p:nvSpPr>
          <p:cNvPr id="154" name="Shape 152"/>
          <p:cNvSpPr/>
          <p:nvPr/>
        </p:nvSpPr>
        <p:spPr>
          <a:xfrm>
            <a:off x="9132241" y="5349240"/>
            <a:ext cx="2645880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55" name="Text 153"/>
          <p:cNvSpPr/>
          <p:nvPr/>
        </p:nvSpPr>
        <p:spPr>
          <a:xfrm>
            <a:off x="365760" y="5434584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DPIA screening criteria &amp; template</a:t>
            </a:r>
            <a:endParaRPr lang="en-US" sz="900" dirty="0"/>
          </a:p>
        </p:txBody>
      </p:sp>
      <p:sp>
        <p:nvSpPr>
          <p:cNvPr id="156" name="Shape 154"/>
          <p:cNvSpPr/>
          <p:nvPr/>
        </p:nvSpPr>
        <p:spPr>
          <a:xfrm>
            <a:off x="9132241" y="5480304"/>
            <a:ext cx="440980" cy="24384"/>
          </a:xfrm>
          <a:prstGeom prst="roundRect">
            <a:avLst>
              <a:gd name="adj" fmla="val 112500"/>
            </a:avLst>
          </a:prstGeom>
          <a:solidFill>
            <a:srgbClr val="15803D"/>
          </a:solidFill>
          <a:ln/>
        </p:spPr>
      </p:sp>
      <p:sp>
        <p:nvSpPr>
          <p:cNvPr id="157" name="Text 155"/>
          <p:cNvSpPr/>
          <p:nvPr/>
        </p:nvSpPr>
        <p:spPr>
          <a:xfrm>
            <a:off x="365760" y="5550408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Run DPIAs on high-risk processing identified</a:t>
            </a:r>
            <a:endParaRPr lang="en-US" sz="900" dirty="0"/>
          </a:p>
        </p:txBody>
      </p:sp>
      <p:sp>
        <p:nvSpPr>
          <p:cNvPr id="158" name="Shape 156"/>
          <p:cNvSpPr/>
          <p:nvPr/>
        </p:nvSpPr>
        <p:spPr>
          <a:xfrm>
            <a:off x="9573221" y="5596128"/>
            <a:ext cx="881960" cy="24384"/>
          </a:xfrm>
          <a:prstGeom prst="roundRect">
            <a:avLst>
              <a:gd name="adj" fmla="val 112500"/>
            </a:avLst>
          </a:prstGeom>
          <a:solidFill>
            <a:srgbClr val="22C55E"/>
          </a:solidFill>
          <a:ln/>
        </p:spPr>
      </p:sp>
      <p:sp>
        <p:nvSpPr>
          <p:cNvPr id="159" name="Text 157"/>
          <p:cNvSpPr/>
          <p:nvPr/>
        </p:nvSpPr>
        <p:spPr>
          <a:xfrm>
            <a:off x="365760" y="5666232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Processor contract &amp; Article 28 terms remediation</a:t>
            </a:r>
            <a:endParaRPr lang="en-US" sz="900" dirty="0"/>
          </a:p>
        </p:txBody>
      </p:sp>
      <p:sp>
        <p:nvSpPr>
          <p:cNvPr id="160" name="Shape 158"/>
          <p:cNvSpPr/>
          <p:nvPr/>
        </p:nvSpPr>
        <p:spPr>
          <a:xfrm>
            <a:off x="9308633" y="5711952"/>
            <a:ext cx="1058352" cy="24384"/>
          </a:xfrm>
          <a:prstGeom prst="roundRect">
            <a:avLst>
              <a:gd name="adj" fmla="val 112500"/>
            </a:avLst>
          </a:prstGeom>
          <a:solidFill>
            <a:srgbClr val="15803D"/>
          </a:solidFill>
          <a:ln/>
        </p:spPr>
      </p:sp>
      <p:sp>
        <p:nvSpPr>
          <p:cNvPr id="161" name="Text 159"/>
          <p:cNvSpPr/>
          <p:nvPr/>
        </p:nvSpPr>
        <p:spPr>
          <a:xfrm>
            <a:off x="365760" y="5782056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Privacy training &amp; awareness rollout</a:t>
            </a:r>
            <a:endParaRPr lang="en-US" sz="900" dirty="0"/>
          </a:p>
        </p:txBody>
      </p:sp>
      <p:sp>
        <p:nvSpPr>
          <p:cNvPr id="162" name="Shape 160"/>
          <p:cNvSpPr/>
          <p:nvPr/>
        </p:nvSpPr>
        <p:spPr>
          <a:xfrm>
            <a:off x="10190593" y="5827776"/>
            <a:ext cx="705568" cy="24384"/>
          </a:xfrm>
          <a:prstGeom prst="roundRect">
            <a:avLst>
              <a:gd name="adj" fmla="val 112500"/>
            </a:avLst>
          </a:prstGeom>
          <a:solidFill>
            <a:srgbClr val="22C55E"/>
          </a:solidFill>
          <a:ln/>
        </p:spPr>
      </p:sp>
      <p:sp>
        <p:nvSpPr>
          <p:cNvPr id="163" name="Text 161"/>
          <p:cNvSpPr/>
          <p:nvPr/>
        </p:nvSpPr>
        <p:spPr>
          <a:xfrm>
            <a:off x="365760" y="5897880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Embed records review into the change process</a:t>
            </a:r>
            <a:endParaRPr lang="en-US" sz="900" dirty="0"/>
          </a:p>
        </p:txBody>
      </p:sp>
      <p:sp>
        <p:nvSpPr>
          <p:cNvPr id="164" name="Shape 162"/>
          <p:cNvSpPr/>
          <p:nvPr/>
        </p:nvSpPr>
        <p:spPr>
          <a:xfrm>
            <a:off x="10719769" y="5943600"/>
            <a:ext cx="617372" cy="24384"/>
          </a:xfrm>
          <a:prstGeom prst="roundRect">
            <a:avLst>
              <a:gd name="adj" fmla="val 112500"/>
            </a:avLst>
          </a:prstGeom>
          <a:solidFill>
            <a:srgbClr val="15803D"/>
          </a:solidFill>
          <a:ln/>
        </p:spPr>
      </p:sp>
      <p:sp>
        <p:nvSpPr>
          <p:cNvPr id="165" name="Text 163"/>
          <p:cNvSpPr/>
          <p:nvPr/>
        </p:nvSpPr>
        <p:spPr>
          <a:xfrm>
            <a:off x="365760" y="6013704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Accountability evidence pack &amp; annual review cycle</a:t>
            </a:r>
            <a:endParaRPr lang="en-US" sz="900" dirty="0"/>
          </a:p>
        </p:txBody>
      </p:sp>
      <p:sp>
        <p:nvSpPr>
          <p:cNvPr id="166" name="Shape 164"/>
          <p:cNvSpPr/>
          <p:nvPr/>
        </p:nvSpPr>
        <p:spPr>
          <a:xfrm>
            <a:off x="11072553" y="6059424"/>
            <a:ext cx="705568" cy="24384"/>
          </a:xfrm>
          <a:prstGeom prst="roundRect">
            <a:avLst>
              <a:gd name="adj" fmla="val 112500"/>
            </a:avLst>
          </a:prstGeom>
          <a:solidFill>
            <a:srgbClr val="22C55E"/>
          </a:solidFill>
          <a:ln/>
        </p:spPr>
      </p:sp>
      <p:sp>
        <p:nvSpPr>
          <p:cNvPr id="167" name="Text 165"/>
          <p:cNvSpPr/>
          <p:nvPr/>
        </p:nvSpPr>
        <p:spPr>
          <a:xfrm>
            <a:off x="365760" y="6129528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Defensible position reached</a:t>
            </a:r>
            <a:endParaRPr lang="en-US" sz="900" dirty="0"/>
          </a:p>
        </p:txBody>
      </p:sp>
      <p:sp>
        <p:nvSpPr>
          <p:cNvPr id="168" name="Shape 166"/>
          <p:cNvSpPr/>
          <p:nvPr/>
        </p:nvSpPr>
        <p:spPr>
          <a:xfrm>
            <a:off x="11695825" y="6123432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69" name="Text 167"/>
          <p:cNvSpPr/>
          <p:nvPr/>
        </p:nvSpPr>
        <p:spPr>
          <a:xfrm>
            <a:off x="36576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4A3B8"/>
                </a:solidFill>
              </a:rPr>
              <a:t>Made free at gantts.app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Task Schedule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82296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#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4ED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Task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4ED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Owner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4ED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Start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4ED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End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4ED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Days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4ED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4ED8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Programme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setup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scoping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Appoint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DPO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accountable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privacy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Exec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Determine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controller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processor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roles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Legal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Scope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entities,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systems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jurisdictions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Privacy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Gap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assessment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against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current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practice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Consultant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Governance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forum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programme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agreed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Exec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Programme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scope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roles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agreed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Records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of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processing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the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foundation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Data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discovery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workshops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with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each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function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Privacy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System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data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store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inventory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processing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activities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data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flows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Privacy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Identify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special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category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children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data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Privacy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Draft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records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of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processing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activities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Privacy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Sign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off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records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with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each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data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owner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Data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owners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Records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of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processing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baselined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Lawful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basis,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retention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transfers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Assign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lawful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basis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processing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activity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Legal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Legitimate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interests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assessments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where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relied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Legal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Consent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capture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withdrawal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mechanics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rebuilt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Engineering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45720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Retention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schedule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deletion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rules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record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type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Records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International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transfer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mapping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mechanism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selection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Legal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Privacy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notices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rewritten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from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the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records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Communications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Lawful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basis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retention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approved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Rights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DSAR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response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capability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data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subject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rights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request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procedure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Privacy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Identity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verification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intake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channel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build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Support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Search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extraction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tooling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across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systems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Train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handling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teams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the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response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period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Privacy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Dry-run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full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request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time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Privacy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DSAR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Security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breach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notification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readiness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Technical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organisational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measures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review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Security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Breach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detection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escalation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path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defined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Security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Breach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assessment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notification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decision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procedure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Legal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Breach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register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documentation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template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Privacy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Tabletop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breach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exercise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against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the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clock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Incident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team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Breach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response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rehearsed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DPIAs,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vendors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continuous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operation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DPIA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screening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criteria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template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Privacy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45720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Run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DPIAs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high-risk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processing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identified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Privacy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Processor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contract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Article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28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terms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remediation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Procurement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Privacy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training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awareness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rollout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Embed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records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review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into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the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change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process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Privacy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Accountability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evidence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pack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annual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review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cycle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Privacy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Defensible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position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reached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2026-07-24T04:17:00Z</dcterms:created>
  <dcterms:modified xsi:type="dcterms:W3CDTF">2026-07-24T04:17:00Z</dcterms:modified>
</cp:coreProperties>
</file>