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F4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Go-to-Market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Go-to-Market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8438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4780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8472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14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8505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848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78539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881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88573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915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98606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4949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108640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4983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365760" y="1033272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Market &amp; customer research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840480" y="1098913"/>
            <a:ext cx="150505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1219418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ICP &amp; buyer personas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840480" y="1265138"/>
            <a:ext cx="501684" cy="94706"/>
          </a:xfrm>
          <a:prstGeom prst="roundRect">
            <a:avLst>
              <a:gd name="adj" fmla="val 28965"/>
            </a:avLst>
          </a:prstGeom>
          <a:solidFill>
            <a:srgbClr val="4F46E5"/>
          </a:solidFill>
          <a:ln/>
        </p:spPr>
      </p:sp>
      <p:sp>
        <p:nvSpPr>
          <p:cNvPr id="23" name="Shape 21"/>
          <p:cNvSpPr/>
          <p:nvPr/>
        </p:nvSpPr>
        <p:spPr>
          <a:xfrm>
            <a:off x="3840480" y="1265138"/>
            <a:ext cx="501684" cy="9470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1405563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Competitive &amp; market analysis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342164" y="1451283"/>
            <a:ext cx="716692" cy="94706"/>
          </a:xfrm>
          <a:prstGeom prst="roundRect">
            <a:avLst>
              <a:gd name="adj" fmla="val 28965"/>
            </a:avLst>
          </a:prstGeom>
          <a:solidFill>
            <a:srgbClr val="6366F1"/>
          </a:solidFill>
          <a:ln/>
        </p:spPr>
      </p:sp>
      <p:sp>
        <p:nvSpPr>
          <p:cNvPr id="26" name="Shape 24"/>
          <p:cNvSpPr/>
          <p:nvPr/>
        </p:nvSpPr>
        <p:spPr>
          <a:xfrm>
            <a:off x="4342164" y="1451283"/>
            <a:ext cx="716692" cy="9470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1591709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Validate problem &amp; willingness to pay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843849" y="1637429"/>
            <a:ext cx="501684" cy="94706"/>
          </a:xfrm>
          <a:prstGeom prst="roundRect">
            <a:avLst>
              <a:gd name="adj" fmla="val 28965"/>
            </a:avLst>
          </a:prstGeom>
          <a:solidFill>
            <a:srgbClr val="818CF8"/>
          </a:solidFill>
          <a:ln/>
        </p:spPr>
      </p:sp>
      <p:sp>
        <p:nvSpPr>
          <p:cNvPr id="29" name="Shape 27"/>
          <p:cNvSpPr/>
          <p:nvPr/>
        </p:nvSpPr>
        <p:spPr>
          <a:xfrm>
            <a:off x="4843849" y="1637429"/>
            <a:ext cx="401347" cy="9470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1777855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Research complete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263237" y="180692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1964001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Positioning &amp; messaging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345533" y="2029641"/>
            <a:ext cx="12900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2150146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Positioning &amp; value proposition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5345533" y="2195866"/>
            <a:ext cx="716692" cy="94706"/>
          </a:xfrm>
          <a:prstGeom prst="roundRect">
            <a:avLst>
              <a:gd name="adj" fmla="val 28965"/>
            </a:avLst>
          </a:prstGeom>
          <a:solidFill>
            <a:srgbClr val="2563EB"/>
          </a:solidFill>
          <a:ln/>
        </p:spPr>
      </p:sp>
      <p:sp>
        <p:nvSpPr>
          <p:cNvPr id="36" name="Shape 34"/>
          <p:cNvSpPr/>
          <p:nvPr/>
        </p:nvSpPr>
        <p:spPr>
          <a:xfrm>
            <a:off x="5345533" y="2195866"/>
            <a:ext cx="430015" cy="9470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2336292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Messaging framework &amp; pillars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062225" y="2382012"/>
            <a:ext cx="573354" cy="94706"/>
          </a:xfrm>
          <a:prstGeom prst="roundRect">
            <a:avLst>
              <a:gd name="adj" fmla="val 28965"/>
            </a:avLst>
          </a:prstGeom>
          <a:solidFill>
            <a:srgbClr val="3B82F6"/>
          </a:solidFill>
          <a:ln/>
        </p:spPr>
      </p:sp>
      <p:sp>
        <p:nvSpPr>
          <p:cNvPr id="39" name="Shape 37"/>
          <p:cNvSpPr/>
          <p:nvPr/>
        </p:nvSpPr>
        <p:spPr>
          <a:xfrm>
            <a:off x="6062225" y="2382012"/>
            <a:ext cx="114671" cy="9470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2522438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Messaging approved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6553282" y="2551503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2708583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Pricing &amp; packaging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6133894" y="2774224"/>
            <a:ext cx="143338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2894729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Pricing model &amp; tiers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133894" y="2940449"/>
            <a:ext cx="860030" cy="94706"/>
          </a:xfrm>
          <a:prstGeom prst="roundRect">
            <a:avLst>
              <a:gd name="adj" fmla="val 28965"/>
            </a:avLst>
          </a:prstGeom>
          <a:solidFill>
            <a:srgbClr val="0891B2"/>
          </a:solidFill>
          <a:ln/>
        </p:spPr>
      </p:sp>
      <p:sp>
        <p:nvSpPr>
          <p:cNvPr id="46" name="Shape 44"/>
          <p:cNvSpPr/>
          <p:nvPr/>
        </p:nvSpPr>
        <p:spPr>
          <a:xfrm>
            <a:off x="6133894" y="2940449"/>
            <a:ext cx="258009" cy="9470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3080875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Business case &amp; targets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6993924" y="3126595"/>
            <a:ext cx="573354" cy="94706"/>
          </a:xfrm>
          <a:prstGeom prst="roundRect">
            <a:avLst>
              <a:gd name="adj" fmla="val 28965"/>
            </a:avLst>
          </a:prstGeom>
          <a:solidFill>
            <a:srgbClr val="06B6D4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3267021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Pricing signed off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7484982" y="3296085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3453166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Enablement &amp; assets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7065594" y="3518807"/>
            <a:ext cx="215007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3639312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Sales enablement &amp; training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7065594" y="3685032"/>
            <a:ext cx="1003369" cy="94706"/>
          </a:xfrm>
          <a:prstGeom prst="roundRect">
            <a:avLst>
              <a:gd name="adj" fmla="val 28965"/>
            </a:avLst>
          </a:prstGeom>
          <a:solidFill>
            <a:srgbClr val="7C3AED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3825458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Website &amp; landing pages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7065594" y="3871178"/>
            <a:ext cx="1290045" cy="94706"/>
          </a:xfrm>
          <a:prstGeom prst="roundRect">
            <a:avLst>
              <a:gd name="adj" fmla="val 28965"/>
            </a:avLst>
          </a:prstGeom>
          <a:solidFill>
            <a:srgbClr val="8B5CF6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4011603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Demo, collateral &amp; docs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7567278" y="4057323"/>
            <a:ext cx="1146707" cy="94706"/>
          </a:xfrm>
          <a:prstGeom prst="roundRect">
            <a:avLst>
              <a:gd name="adj" fmla="val 28965"/>
            </a:avLst>
          </a:prstGeom>
          <a:solidFill>
            <a:srgbClr val="A855F7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4197749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Assets ready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9133373" y="422681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4383895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Launch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8857323" y="4449536"/>
            <a:ext cx="143338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4570041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Internal launch &amp; readiness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8857323" y="4615761"/>
            <a:ext cx="358346" cy="94706"/>
          </a:xfrm>
          <a:prstGeom prst="roundRect">
            <a:avLst>
              <a:gd name="adj" fmla="val 28965"/>
            </a:avLst>
          </a:prstGeom>
          <a:solidFill>
            <a:srgbClr val="EA580C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4756186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External launch, go live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9133373" y="478525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4942332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 campaigns &amp; PR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9215669" y="4988052"/>
            <a:ext cx="860030" cy="94706"/>
          </a:xfrm>
          <a:prstGeom prst="roundRect">
            <a:avLst>
              <a:gd name="adj" fmla="val 28965"/>
            </a:avLst>
          </a:prstGeom>
          <a:solidFill>
            <a:srgbClr val="F97316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5128478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Sales outreach &amp; pipeline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9359008" y="5174198"/>
            <a:ext cx="931699" cy="94706"/>
          </a:xfrm>
          <a:prstGeom prst="roundRect">
            <a:avLst>
              <a:gd name="adj" fmla="val 28965"/>
            </a:avLst>
          </a:prstGeom>
          <a:solidFill>
            <a:srgbClr val="FB923C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5314623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Post-launch &amp; iterate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0290707" y="5380264"/>
            <a:ext cx="143338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5500769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Measure funnel &amp; KPIs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10290707" y="5546489"/>
            <a:ext cx="716692" cy="94706"/>
          </a:xfrm>
          <a:prstGeom prst="roundRect">
            <a:avLst>
              <a:gd name="adj" fmla="val 28965"/>
            </a:avLst>
          </a:prstGeom>
          <a:solidFill>
            <a:srgbClr val="059669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5686915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Gather feedback &amp; win/loss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10649053" y="5732635"/>
            <a:ext cx="573354" cy="94706"/>
          </a:xfrm>
          <a:prstGeom prst="roundRect">
            <a:avLst>
              <a:gd name="adj" fmla="val 28965"/>
            </a:avLst>
          </a:prstGeom>
          <a:solidFill>
            <a:srgbClr val="10B981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5873061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Optimize funnel &amp; iterate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11007399" y="5918781"/>
            <a:ext cx="716692" cy="94706"/>
          </a:xfrm>
          <a:prstGeom prst="roundRect">
            <a:avLst>
              <a:gd name="adj" fmla="val 28965"/>
            </a:avLst>
          </a:prstGeom>
          <a:solidFill>
            <a:srgbClr val="34D399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6059206"/>
            <a:ext cx="3291840" cy="1861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30-day review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11641795" y="608827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ICP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buyer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personas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Competitive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problem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willingness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Positioning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messaging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Positioning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Messaging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framework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pillars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Messaging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Enablement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enablement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Enablement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pages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collateral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outreach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iterate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Measure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KPIs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feedback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win/loss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Optimize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iterate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30-day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