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F4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Grant Proposal Timeline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Grant Proposal Timeline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9435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5777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0465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807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1495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838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25259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8683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35562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98986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4586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0928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5616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959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46647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2989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476773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40197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48707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050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49737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080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07682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71106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51798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140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52828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9171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53859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0201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54889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1231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55919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2262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56949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3292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579802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43226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59010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5352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600408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63832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61071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7413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62101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58443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63131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59474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64161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0504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65192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1534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66222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62564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672528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35952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682830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646254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69313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65655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70343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6686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71373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67716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72404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68746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73434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69776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744648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708072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Shape 73"/>
          <p:cNvSpPr/>
          <p:nvPr/>
        </p:nvSpPr>
        <p:spPr>
          <a:xfrm>
            <a:off x="75495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71837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20</a:t>
            </a:r>
            <a:endParaRPr lang="en-US" sz="700" dirty="0"/>
          </a:p>
        </p:txBody>
      </p:sp>
      <p:sp>
        <p:nvSpPr>
          <p:cNvPr id="77" name="Shape 75"/>
          <p:cNvSpPr/>
          <p:nvPr/>
        </p:nvSpPr>
        <p:spPr>
          <a:xfrm>
            <a:off x="76525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72867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</a:t>
            </a:r>
            <a:endParaRPr lang="en-US" sz="700" dirty="0"/>
          </a:p>
        </p:txBody>
      </p:sp>
      <p:sp>
        <p:nvSpPr>
          <p:cNvPr id="79" name="Shape 77"/>
          <p:cNvSpPr/>
          <p:nvPr/>
        </p:nvSpPr>
        <p:spPr>
          <a:xfrm>
            <a:off x="77555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73898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17</a:t>
            </a:r>
            <a:endParaRPr lang="en-US" sz="700" dirty="0"/>
          </a:p>
        </p:txBody>
      </p:sp>
      <p:sp>
        <p:nvSpPr>
          <p:cNvPr id="81" name="Shape 79"/>
          <p:cNvSpPr/>
          <p:nvPr/>
        </p:nvSpPr>
        <p:spPr>
          <a:xfrm>
            <a:off x="78585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74928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31</a:t>
            </a:r>
            <a:endParaRPr lang="en-US" sz="700" dirty="0"/>
          </a:p>
        </p:txBody>
      </p:sp>
      <p:sp>
        <p:nvSpPr>
          <p:cNvPr id="83" name="Shape 81"/>
          <p:cNvSpPr/>
          <p:nvPr/>
        </p:nvSpPr>
        <p:spPr>
          <a:xfrm>
            <a:off x="79616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75958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14</a:t>
            </a:r>
            <a:endParaRPr lang="en-US" sz="700" dirty="0"/>
          </a:p>
        </p:txBody>
      </p:sp>
      <p:sp>
        <p:nvSpPr>
          <p:cNvPr id="85" name="Shape 83"/>
          <p:cNvSpPr/>
          <p:nvPr/>
        </p:nvSpPr>
        <p:spPr>
          <a:xfrm>
            <a:off x="80646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76988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28</a:t>
            </a:r>
            <a:endParaRPr lang="en-US" sz="700" dirty="0"/>
          </a:p>
        </p:txBody>
      </p:sp>
      <p:sp>
        <p:nvSpPr>
          <p:cNvPr id="87" name="Shape 85"/>
          <p:cNvSpPr/>
          <p:nvPr/>
        </p:nvSpPr>
        <p:spPr>
          <a:xfrm>
            <a:off x="816768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780192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13</a:t>
            </a:r>
            <a:endParaRPr lang="en-US" sz="700" dirty="0"/>
          </a:p>
        </p:txBody>
      </p:sp>
      <p:sp>
        <p:nvSpPr>
          <p:cNvPr id="89" name="Shape 87"/>
          <p:cNvSpPr/>
          <p:nvPr/>
        </p:nvSpPr>
        <p:spPr>
          <a:xfrm>
            <a:off x="82707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79049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27</a:t>
            </a:r>
            <a:endParaRPr lang="en-US" sz="700" dirty="0"/>
          </a:p>
        </p:txBody>
      </p:sp>
      <p:sp>
        <p:nvSpPr>
          <p:cNvPr id="91" name="Shape 89"/>
          <p:cNvSpPr/>
          <p:nvPr/>
        </p:nvSpPr>
        <p:spPr>
          <a:xfrm>
            <a:off x="83737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80079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10</a:t>
            </a:r>
            <a:endParaRPr lang="en-US" sz="700" dirty="0"/>
          </a:p>
        </p:txBody>
      </p:sp>
      <p:sp>
        <p:nvSpPr>
          <p:cNvPr id="93" name="Shape 91"/>
          <p:cNvSpPr/>
          <p:nvPr/>
        </p:nvSpPr>
        <p:spPr>
          <a:xfrm>
            <a:off x="84767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4" name="Text 92"/>
          <p:cNvSpPr/>
          <p:nvPr/>
        </p:nvSpPr>
        <p:spPr>
          <a:xfrm>
            <a:off x="81110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24</a:t>
            </a:r>
            <a:endParaRPr lang="en-US" sz="700" dirty="0"/>
          </a:p>
        </p:txBody>
      </p:sp>
      <p:sp>
        <p:nvSpPr>
          <p:cNvPr id="95" name="Shape 93"/>
          <p:cNvSpPr/>
          <p:nvPr/>
        </p:nvSpPr>
        <p:spPr>
          <a:xfrm>
            <a:off x="85797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82140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8</a:t>
            </a:r>
            <a:endParaRPr lang="en-US" sz="700" dirty="0"/>
          </a:p>
        </p:txBody>
      </p:sp>
      <p:sp>
        <p:nvSpPr>
          <p:cNvPr id="97" name="Shape 95"/>
          <p:cNvSpPr/>
          <p:nvPr/>
        </p:nvSpPr>
        <p:spPr>
          <a:xfrm>
            <a:off x="86828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83170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22</a:t>
            </a:r>
            <a:endParaRPr lang="en-US" sz="700" dirty="0"/>
          </a:p>
        </p:txBody>
      </p:sp>
      <p:sp>
        <p:nvSpPr>
          <p:cNvPr id="99" name="Shape 97"/>
          <p:cNvSpPr/>
          <p:nvPr/>
        </p:nvSpPr>
        <p:spPr>
          <a:xfrm>
            <a:off x="87858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84200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5</a:t>
            </a:r>
            <a:endParaRPr lang="en-US" sz="700" dirty="0"/>
          </a:p>
        </p:txBody>
      </p:sp>
      <p:sp>
        <p:nvSpPr>
          <p:cNvPr id="101" name="Shape 99"/>
          <p:cNvSpPr/>
          <p:nvPr/>
        </p:nvSpPr>
        <p:spPr>
          <a:xfrm>
            <a:off x="88888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2" name="Text 100"/>
          <p:cNvSpPr/>
          <p:nvPr/>
        </p:nvSpPr>
        <p:spPr>
          <a:xfrm>
            <a:off x="85231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19</a:t>
            </a:r>
            <a:endParaRPr lang="en-US" sz="700" dirty="0"/>
          </a:p>
        </p:txBody>
      </p:sp>
      <p:sp>
        <p:nvSpPr>
          <p:cNvPr id="103" name="Shape 101"/>
          <p:cNvSpPr/>
          <p:nvPr/>
        </p:nvSpPr>
        <p:spPr>
          <a:xfrm>
            <a:off x="89919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4" name="Text 102"/>
          <p:cNvSpPr/>
          <p:nvPr/>
        </p:nvSpPr>
        <p:spPr>
          <a:xfrm>
            <a:off x="86261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</a:t>
            </a:r>
            <a:endParaRPr lang="en-US" sz="700" dirty="0"/>
          </a:p>
        </p:txBody>
      </p:sp>
      <p:sp>
        <p:nvSpPr>
          <p:cNvPr id="105" name="Shape 103"/>
          <p:cNvSpPr/>
          <p:nvPr/>
        </p:nvSpPr>
        <p:spPr>
          <a:xfrm>
            <a:off x="90949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87291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17</a:t>
            </a:r>
            <a:endParaRPr lang="en-US" sz="700" dirty="0"/>
          </a:p>
        </p:txBody>
      </p:sp>
      <p:sp>
        <p:nvSpPr>
          <p:cNvPr id="107" name="Shape 105"/>
          <p:cNvSpPr/>
          <p:nvPr/>
        </p:nvSpPr>
        <p:spPr>
          <a:xfrm>
            <a:off x="91979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8" name="Text 106"/>
          <p:cNvSpPr/>
          <p:nvPr/>
        </p:nvSpPr>
        <p:spPr>
          <a:xfrm>
            <a:off x="88322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31</a:t>
            </a:r>
            <a:endParaRPr lang="en-US" sz="700" dirty="0"/>
          </a:p>
        </p:txBody>
      </p:sp>
      <p:sp>
        <p:nvSpPr>
          <p:cNvPr id="109" name="Shape 107"/>
          <p:cNvSpPr/>
          <p:nvPr/>
        </p:nvSpPr>
        <p:spPr>
          <a:xfrm>
            <a:off x="93009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89352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14</a:t>
            </a:r>
            <a:endParaRPr lang="en-US" sz="700" dirty="0"/>
          </a:p>
        </p:txBody>
      </p:sp>
      <p:sp>
        <p:nvSpPr>
          <p:cNvPr id="111" name="Shape 109"/>
          <p:cNvSpPr/>
          <p:nvPr/>
        </p:nvSpPr>
        <p:spPr>
          <a:xfrm>
            <a:off x="94040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2" name="Text 110"/>
          <p:cNvSpPr/>
          <p:nvPr/>
        </p:nvSpPr>
        <p:spPr>
          <a:xfrm>
            <a:off x="90382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28</a:t>
            </a:r>
            <a:endParaRPr lang="en-US" sz="700" dirty="0"/>
          </a:p>
        </p:txBody>
      </p:sp>
      <p:sp>
        <p:nvSpPr>
          <p:cNvPr id="113" name="Shape 111"/>
          <p:cNvSpPr/>
          <p:nvPr/>
        </p:nvSpPr>
        <p:spPr>
          <a:xfrm>
            <a:off x="95070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4" name="Text 112"/>
          <p:cNvSpPr/>
          <p:nvPr/>
        </p:nvSpPr>
        <p:spPr>
          <a:xfrm>
            <a:off x="91412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11</a:t>
            </a:r>
            <a:endParaRPr lang="en-US" sz="700" dirty="0"/>
          </a:p>
        </p:txBody>
      </p:sp>
      <p:sp>
        <p:nvSpPr>
          <p:cNvPr id="115" name="Shape 113"/>
          <p:cNvSpPr/>
          <p:nvPr/>
        </p:nvSpPr>
        <p:spPr>
          <a:xfrm>
            <a:off x="96100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6" name="Text 114"/>
          <p:cNvSpPr/>
          <p:nvPr/>
        </p:nvSpPr>
        <p:spPr>
          <a:xfrm>
            <a:off x="92443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25</a:t>
            </a:r>
            <a:endParaRPr lang="en-US" sz="700" dirty="0"/>
          </a:p>
        </p:txBody>
      </p:sp>
      <p:sp>
        <p:nvSpPr>
          <p:cNvPr id="117" name="Shape 115"/>
          <p:cNvSpPr/>
          <p:nvPr/>
        </p:nvSpPr>
        <p:spPr>
          <a:xfrm>
            <a:off x="97131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18" name="Text 116"/>
          <p:cNvSpPr/>
          <p:nvPr/>
        </p:nvSpPr>
        <p:spPr>
          <a:xfrm>
            <a:off x="93473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9</a:t>
            </a:r>
            <a:endParaRPr lang="en-US" sz="700" dirty="0"/>
          </a:p>
        </p:txBody>
      </p:sp>
      <p:sp>
        <p:nvSpPr>
          <p:cNvPr id="119" name="Shape 117"/>
          <p:cNvSpPr/>
          <p:nvPr/>
        </p:nvSpPr>
        <p:spPr>
          <a:xfrm>
            <a:off x="98161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0" name="Text 118"/>
          <p:cNvSpPr/>
          <p:nvPr/>
        </p:nvSpPr>
        <p:spPr>
          <a:xfrm>
            <a:off x="94503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23</a:t>
            </a:r>
            <a:endParaRPr lang="en-US" sz="700" dirty="0"/>
          </a:p>
        </p:txBody>
      </p:sp>
      <p:sp>
        <p:nvSpPr>
          <p:cNvPr id="121" name="Shape 119"/>
          <p:cNvSpPr/>
          <p:nvPr/>
        </p:nvSpPr>
        <p:spPr>
          <a:xfrm>
            <a:off x="99191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2" name="Text 120"/>
          <p:cNvSpPr/>
          <p:nvPr/>
        </p:nvSpPr>
        <p:spPr>
          <a:xfrm>
            <a:off x="95534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6</a:t>
            </a:r>
            <a:endParaRPr lang="en-US" sz="700" dirty="0"/>
          </a:p>
        </p:txBody>
      </p:sp>
      <p:sp>
        <p:nvSpPr>
          <p:cNvPr id="123" name="Shape 121"/>
          <p:cNvSpPr/>
          <p:nvPr/>
        </p:nvSpPr>
        <p:spPr>
          <a:xfrm>
            <a:off x="100221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4" name="Text 122"/>
          <p:cNvSpPr/>
          <p:nvPr/>
        </p:nvSpPr>
        <p:spPr>
          <a:xfrm>
            <a:off x="96564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20</a:t>
            </a:r>
            <a:endParaRPr lang="en-US" sz="700" dirty="0"/>
          </a:p>
        </p:txBody>
      </p:sp>
      <p:sp>
        <p:nvSpPr>
          <p:cNvPr id="125" name="Shape 123"/>
          <p:cNvSpPr/>
          <p:nvPr/>
        </p:nvSpPr>
        <p:spPr>
          <a:xfrm>
            <a:off x="101252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6" name="Text 124"/>
          <p:cNvSpPr/>
          <p:nvPr/>
        </p:nvSpPr>
        <p:spPr>
          <a:xfrm>
            <a:off x="97594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4</a:t>
            </a:r>
            <a:endParaRPr lang="en-US" sz="700" dirty="0"/>
          </a:p>
        </p:txBody>
      </p:sp>
      <p:sp>
        <p:nvSpPr>
          <p:cNvPr id="127" name="Shape 125"/>
          <p:cNvSpPr/>
          <p:nvPr/>
        </p:nvSpPr>
        <p:spPr>
          <a:xfrm>
            <a:off x="102282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8" name="Text 126"/>
          <p:cNvSpPr/>
          <p:nvPr/>
        </p:nvSpPr>
        <p:spPr>
          <a:xfrm>
            <a:off x="98624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18</a:t>
            </a:r>
            <a:endParaRPr lang="en-US" sz="700" dirty="0"/>
          </a:p>
        </p:txBody>
      </p:sp>
      <p:sp>
        <p:nvSpPr>
          <p:cNvPr id="129" name="Shape 127"/>
          <p:cNvSpPr/>
          <p:nvPr/>
        </p:nvSpPr>
        <p:spPr>
          <a:xfrm>
            <a:off x="103312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0" name="Text 128"/>
          <p:cNvSpPr/>
          <p:nvPr/>
        </p:nvSpPr>
        <p:spPr>
          <a:xfrm>
            <a:off x="99655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</a:t>
            </a:r>
            <a:endParaRPr lang="en-US" sz="700" dirty="0"/>
          </a:p>
        </p:txBody>
      </p:sp>
      <p:sp>
        <p:nvSpPr>
          <p:cNvPr id="131" name="Shape 129"/>
          <p:cNvSpPr/>
          <p:nvPr/>
        </p:nvSpPr>
        <p:spPr>
          <a:xfrm>
            <a:off x="104343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2" name="Text 130"/>
          <p:cNvSpPr/>
          <p:nvPr/>
        </p:nvSpPr>
        <p:spPr>
          <a:xfrm>
            <a:off x="100685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15</a:t>
            </a:r>
            <a:endParaRPr lang="en-US" sz="700" dirty="0"/>
          </a:p>
        </p:txBody>
      </p:sp>
      <p:sp>
        <p:nvSpPr>
          <p:cNvPr id="133" name="Shape 131"/>
          <p:cNvSpPr/>
          <p:nvPr/>
        </p:nvSpPr>
        <p:spPr>
          <a:xfrm>
            <a:off x="105373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4" name="Text 132"/>
          <p:cNvSpPr/>
          <p:nvPr/>
        </p:nvSpPr>
        <p:spPr>
          <a:xfrm>
            <a:off x="101715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29</a:t>
            </a:r>
            <a:endParaRPr lang="en-US" sz="700" dirty="0"/>
          </a:p>
        </p:txBody>
      </p:sp>
      <p:sp>
        <p:nvSpPr>
          <p:cNvPr id="135" name="Shape 133"/>
          <p:cNvSpPr/>
          <p:nvPr/>
        </p:nvSpPr>
        <p:spPr>
          <a:xfrm>
            <a:off x="106403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6" name="Text 134"/>
          <p:cNvSpPr/>
          <p:nvPr/>
        </p:nvSpPr>
        <p:spPr>
          <a:xfrm>
            <a:off x="102746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12</a:t>
            </a:r>
            <a:endParaRPr lang="en-US" sz="700" dirty="0"/>
          </a:p>
        </p:txBody>
      </p:sp>
      <p:sp>
        <p:nvSpPr>
          <p:cNvPr id="137" name="Shape 135"/>
          <p:cNvSpPr/>
          <p:nvPr/>
        </p:nvSpPr>
        <p:spPr>
          <a:xfrm>
            <a:off x="1074339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38" name="Text 136"/>
          <p:cNvSpPr/>
          <p:nvPr/>
        </p:nvSpPr>
        <p:spPr>
          <a:xfrm>
            <a:off x="1037763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26</a:t>
            </a:r>
            <a:endParaRPr lang="en-US" sz="700" dirty="0"/>
          </a:p>
        </p:txBody>
      </p:sp>
      <p:sp>
        <p:nvSpPr>
          <p:cNvPr id="139" name="Shape 137"/>
          <p:cNvSpPr/>
          <p:nvPr/>
        </p:nvSpPr>
        <p:spPr>
          <a:xfrm>
            <a:off x="108464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0" name="Text 138"/>
          <p:cNvSpPr/>
          <p:nvPr/>
        </p:nvSpPr>
        <p:spPr>
          <a:xfrm>
            <a:off x="104806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12</a:t>
            </a:r>
            <a:endParaRPr lang="en-US" sz="700" dirty="0"/>
          </a:p>
        </p:txBody>
      </p:sp>
      <p:sp>
        <p:nvSpPr>
          <p:cNvPr id="141" name="Shape 139"/>
          <p:cNvSpPr/>
          <p:nvPr/>
        </p:nvSpPr>
        <p:spPr>
          <a:xfrm>
            <a:off x="109494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2" name="Text 140"/>
          <p:cNvSpPr/>
          <p:nvPr/>
        </p:nvSpPr>
        <p:spPr>
          <a:xfrm>
            <a:off x="105836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26</a:t>
            </a:r>
            <a:endParaRPr lang="en-US" sz="700" dirty="0"/>
          </a:p>
        </p:txBody>
      </p:sp>
      <p:sp>
        <p:nvSpPr>
          <p:cNvPr id="143" name="Shape 141"/>
          <p:cNvSpPr/>
          <p:nvPr/>
        </p:nvSpPr>
        <p:spPr>
          <a:xfrm>
            <a:off x="110524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4" name="Text 142"/>
          <p:cNvSpPr/>
          <p:nvPr/>
        </p:nvSpPr>
        <p:spPr>
          <a:xfrm>
            <a:off x="106867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9</a:t>
            </a:r>
            <a:endParaRPr lang="en-US" sz="700" dirty="0"/>
          </a:p>
        </p:txBody>
      </p:sp>
      <p:sp>
        <p:nvSpPr>
          <p:cNvPr id="145" name="Shape 143"/>
          <p:cNvSpPr/>
          <p:nvPr/>
        </p:nvSpPr>
        <p:spPr>
          <a:xfrm>
            <a:off x="1115551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6" name="Text 144"/>
          <p:cNvSpPr/>
          <p:nvPr/>
        </p:nvSpPr>
        <p:spPr>
          <a:xfrm>
            <a:off x="1078975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23</a:t>
            </a:r>
            <a:endParaRPr lang="en-US" sz="700" dirty="0"/>
          </a:p>
        </p:txBody>
      </p:sp>
      <p:sp>
        <p:nvSpPr>
          <p:cNvPr id="147" name="Shape 145"/>
          <p:cNvSpPr/>
          <p:nvPr/>
        </p:nvSpPr>
        <p:spPr>
          <a:xfrm>
            <a:off x="112585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8" name="Text 146"/>
          <p:cNvSpPr/>
          <p:nvPr/>
        </p:nvSpPr>
        <p:spPr>
          <a:xfrm>
            <a:off x="108927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7</a:t>
            </a:r>
            <a:endParaRPr lang="en-US" sz="700" dirty="0"/>
          </a:p>
        </p:txBody>
      </p:sp>
      <p:sp>
        <p:nvSpPr>
          <p:cNvPr id="149" name="Shape 147"/>
          <p:cNvSpPr/>
          <p:nvPr/>
        </p:nvSpPr>
        <p:spPr>
          <a:xfrm>
            <a:off x="1136156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0" name="Text 148"/>
          <p:cNvSpPr/>
          <p:nvPr/>
        </p:nvSpPr>
        <p:spPr>
          <a:xfrm>
            <a:off x="1099580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21</a:t>
            </a:r>
            <a:endParaRPr lang="en-US" sz="700" dirty="0"/>
          </a:p>
        </p:txBody>
      </p:sp>
      <p:sp>
        <p:nvSpPr>
          <p:cNvPr id="151" name="Shape 149"/>
          <p:cNvSpPr/>
          <p:nvPr/>
        </p:nvSpPr>
        <p:spPr>
          <a:xfrm>
            <a:off x="1146459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2" name="Text 150"/>
          <p:cNvSpPr/>
          <p:nvPr/>
        </p:nvSpPr>
        <p:spPr>
          <a:xfrm>
            <a:off x="1109883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4</a:t>
            </a:r>
            <a:endParaRPr lang="en-US" sz="700" dirty="0"/>
          </a:p>
        </p:txBody>
      </p:sp>
      <p:sp>
        <p:nvSpPr>
          <p:cNvPr id="153" name="Shape 151"/>
          <p:cNvSpPr/>
          <p:nvPr/>
        </p:nvSpPr>
        <p:spPr>
          <a:xfrm>
            <a:off x="115676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4" name="Text 152"/>
          <p:cNvSpPr/>
          <p:nvPr/>
        </p:nvSpPr>
        <p:spPr>
          <a:xfrm>
            <a:off x="112018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18</a:t>
            </a:r>
            <a:endParaRPr lang="en-US" sz="700" dirty="0"/>
          </a:p>
        </p:txBody>
      </p:sp>
      <p:sp>
        <p:nvSpPr>
          <p:cNvPr id="155" name="Shape 153"/>
          <p:cNvSpPr/>
          <p:nvPr/>
        </p:nvSpPr>
        <p:spPr>
          <a:xfrm>
            <a:off x="1167065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6" name="Text 154"/>
          <p:cNvSpPr/>
          <p:nvPr/>
        </p:nvSpPr>
        <p:spPr>
          <a:xfrm>
            <a:off x="1130489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2</a:t>
            </a:r>
            <a:endParaRPr lang="en-US" sz="700" dirty="0"/>
          </a:p>
        </p:txBody>
      </p:sp>
      <p:sp>
        <p:nvSpPr>
          <p:cNvPr id="157" name="Shape 155"/>
          <p:cNvSpPr/>
          <p:nvPr/>
        </p:nvSpPr>
        <p:spPr>
          <a:xfrm>
            <a:off x="1177368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58" name="Text 156"/>
          <p:cNvSpPr/>
          <p:nvPr/>
        </p:nvSpPr>
        <p:spPr>
          <a:xfrm>
            <a:off x="1140792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16</a:t>
            </a:r>
            <a:endParaRPr lang="en-US" sz="700" dirty="0"/>
          </a:p>
        </p:txBody>
      </p:sp>
      <p:sp>
        <p:nvSpPr>
          <p:cNvPr id="159" name="Text 157"/>
          <p:cNvSpPr/>
          <p:nvPr/>
        </p:nvSpPr>
        <p:spPr>
          <a:xfrm>
            <a:off x="365760" y="1033272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WP1 — Management &amp; coordination</a:t>
            </a:r>
            <a:endParaRPr lang="en-US" sz="900" dirty="0"/>
          </a:p>
        </p:txBody>
      </p:sp>
      <p:sp>
        <p:nvSpPr>
          <p:cNvPr id="160" name="Shape 158"/>
          <p:cNvSpPr/>
          <p:nvPr/>
        </p:nvSpPr>
        <p:spPr>
          <a:xfrm>
            <a:off x="3840480" y="1129937"/>
            <a:ext cx="794792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1" name="Text 159"/>
          <p:cNvSpPr/>
          <p:nvPr/>
        </p:nvSpPr>
        <p:spPr>
          <a:xfrm>
            <a:off x="365760" y="1281466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Kick-off &amp; governance</a:t>
            </a:r>
            <a:endParaRPr lang="en-US" sz="900" dirty="0"/>
          </a:p>
        </p:txBody>
      </p:sp>
      <p:sp>
        <p:nvSpPr>
          <p:cNvPr id="162" name="Shape 160"/>
          <p:cNvSpPr/>
          <p:nvPr/>
        </p:nvSpPr>
        <p:spPr>
          <a:xfrm>
            <a:off x="3840480" y="1327186"/>
            <a:ext cx="441551" cy="156754"/>
          </a:xfrm>
          <a:prstGeom prst="roundRect">
            <a:avLst>
              <a:gd name="adj" fmla="val 17500"/>
            </a:avLst>
          </a:prstGeom>
          <a:solidFill>
            <a:srgbClr val="64748B"/>
          </a:solidFill>
          <a:ln/>
        </p:spPr>
      </p:sp>
      <p:sp>
        <p:nvSpPr>
          <p:cNvPr id="163" name="Shape 161"/>
          <p:cNvSpPr/>
          <p:nvPr/>
        </p:nvSpPr>
        <p:spPr>
          <a:xfrm>
            <a:off x="3840480" y="1327186"/>
            <a:ext cx="441551" cy="15675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4" name="Text 162"/>
          <p:cNvSpPr/>
          <p:nvPr/>
        </p:nvSpPr>
        <p:spPr>
          <a:xfrm>
            <a:off x="365760" y="1529661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Ongoing coordination</a:t>
            </a:r>
            <a:endParaRPr lang="en-US" sz="900" dirty="0"/>
          </a:p>
        </p:txBody>
      </p:sp>
      <p:sp>
        <p:nvSpPr>
          <p:cNvPr id="165" name="Shape 163"/>
          <p:cNvSpPr/>
          <p:nvPr/>
        </p:nvSpPr>
        <p:spPr>
          <a:xfrm>
            <a:off x="4282031" y="1575381"/>
            <a:ext cx="7506370" cy="156754"/>
          </a:xfrm>
          <a:prstGeom prst="roundRect">
            <a:avLst>
              <a:gd name="adj" fmla="val 17500"/>
            </a:avLst>
          </a:prstGeom>
          <a:solidFill>
            <a:srgbClr val="94A3B8"/>
          </a:solidFill>
          <a:ln/>
        </p:spPr>
      </p:sp>
      <p:sp>
        <p:nvSpPr>
          <p:cNvPr id="166" name="Shape 164"/>
          <p:cNvSpPr/>
          <p:nvPr/>
        </p:nvSpPr>
        <p:spPr>
          <a:xfrm>
            <a:off x="4282031" y="1575381"/>
            <a:ext cx="1125955" cy="15675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67" name="Text 165"/>
          <p:cNvSpPr/>
          <p:nvPr/>
        </p:nvSpPr>
        <p:spPr>
          <a:xfrm>
            <a:off x="365760" y="1777855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WP2 — Preparation &amp; setup</a:t>
            </a:r>
            <a:endParaRPr lang="en-US" sz="900" dirty="0"/>
          </a:p>
        </p:txBody>
      </p:sp>
      <p:sp>
        <p:nvSpPr>
          <p:cNvPr id="168" name="Shape 166"/>
          <p:cNvSpPr/>
          <p:nvPr/>
        </p:nvSpPr>
        <p:spPr>
          <a:xfrm>
            <a:off x="4061256" y="1874520"/>
            <a:ext cx="154542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69" name="Text 167"/>
          <p:cNvSpPr/>
          <p:nvPr/>
        </p:nvSpPr>
        <p:spPr>
          <a:xfrm>
            <a:off x="365760" y="2026049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Ethics &amp; regulatory approval</a:t>
            </a:r>
            <a:endParaRPr lang="en-US" sz="900" dirty="0"/>
          </a:p>
        </p:txBody>
      </p:sp>
      <p:sp>
        <p:nvSpPr>
          <p:cNvPr id="170" name="Shape 168"/>
          <p:cNvSpPr/>
          <p:nvPr/>
        </p:nvSpPr>
        <p:spPr>
          <a:xfrm>
            <a:off x="4061256" y="2071769"/>
            <a:ext cx="883102" cy="156754"/>
          </a:xfrm>
          <a:prstGeom prst="roundRect">
            <a:avLst>
              <a:gd name="adj" fmla="val 17500"/>
            </a:avLst>
          </a:prstGeom>
          <a:solidFill>
            <a:srgbClr val="4F46E5"/>
          </a:solidFill>
          <a:ln/>
        </p:spPr>
      </p:sp>
      <p:sp>
        <p:nvSpPr>
          <p:cNvPr id="171" name="Shape 169"/>
          <p:cNvSpPr/>
          <p:nvPr/>
        </p:nvSpPr>
        <p:spPr>
          <a:xfrm>
            <a:off x="4061256" y="2071769"/>
            <a:ext cx="706482" cy="15675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72" name="Text 170"/>
          <p:cNvSpPr/>
          <p:nvPr/>
        </p:nvSpPr>
        <p:spPr>
          <a:xfrm>
            <a:off x="365760" y="2274243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Recruitment &amp; infrastructure</a:t>
            </a:r>
            <a:endParaRPr lang="en-US" sz="900" dirty="0"/>
          </a:p>
        </p:txBody>
      </p:sp>
      <p:sp>
        <p:nvSpPr>
          <p:cNvPr id="173" name="Shape 171"/>
          <p:cNvSpPr/>
          <p:nvPr/>
        </p:nvSpPr>
        <p:spPr>
          <a:xfrm>
            <a:off x="4944358" y="2319963"/>
            <a:ext cx="662327" cy="156754"/>
          </a:xfrm>
          <a:prstGeom prst="roundRect">
            <a:avLst>
              <a:gd name="adj" fmla="val 17500"/>
            </a:avLst>
          </a:prstGeom>
          <a:solidFill>
            <a:srgbClr val="6366F1"/>
          </a:solidFill>
          <a:ln/>
        </p:spPr>
      </p:sp>
      <p:sp>
        <p:nvSpPr>
          <p:cNvPr id="174" name="Shape 172"/>
          <p:cNvSpPr/>
          <p:nvPr/>
        </p:nvSpPr>
        <p:spPr>
          <a:xfrm>
            <a:off x="4944358" y="2319963"/>
            <a:ext cx="264931" cy="156754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75" name="Text 173"/>
          <p:cNvSpPr/>
          <p:nvPr/>
        </p:nvSpPr>
        <p:spPr>
          <a:xfrm>
            <a:off x="365760" y="2522438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Setup complete</a:t>
            </a:r>
            <a:endParaRPr lang="en-US" sz="900" dirty="0"/>
          </a:p>
        </p:txBody>
      </p:sp>
      <p:sp>
        <p:nvSpPr>
          <p:cNvPr id="176" name="Shape 174"/>
          <p:cNvSpPr/>
          <p:nvPr/>
        </p:nvSpPr>
        <p:spPr>
          <a:xfrm>
            <a:off x="5524389" y="258252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77" name="Text 175"/>
          <p:cNvSpPr/>
          <p:nvPr/>
        </p:nvSpPr>
        <p:spPr>
          <a:xfrm>
            <a:off x="365760" y="2770632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WP3 — Core work package</a:t>
            </a:r>
            <a:endParaRPr lang="en-US" sz="900" dirty="0"/>
          </a:p>
        </p:txBody>
      </p:sp>
      <p:sp>
        <p:nvSpPr>
          <p:cNvPr id="178" name="Shape 176"/>
          <p:cNvSpPr/>
          <p:nvPr/>
        </p:nvSpPr>
        <p:spPr>
          <a:xfrm>
            <a:off x="5606685" y="2867297"/>
            <a:ext cx="353240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79" name="Text 177"/>
          <p:cNvSpPr/>
          <p:nvPr/>
        </p:nvSpPr>
        <p:spPr>
          <a:xfrm>
            <a:off x="365760" y="3018826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Objective 1 activity</a:t>
            </a:r>
            <a:endParaRPr lang="en-US" sz="900" dirty="0"/>
          </a:p>
        </p:txBody>
      </p:sp>
      <p:sp>
        <p:nvSpPr>
          <p:cNvPr id="180" name="Shape 178"/>
          <p:cNvSpPr/>
          <p:nvPr/>
        </p:nvSpPr>
        <p:spPr>
          <a:xfrm>
            <a:off x="5606685" y="3064546"/>
            <a:ext cx="1766205" cy="156754"/>
          </a:xfrm>
          <a:prstGeom prst="roundRect">
            <a:avLst>
              <a:gd name="adj" fmla="val 17500"/>
            </a:avLst>
          </a:prstGeom>
          <a:solidFill>
            <a:srgbClr val="2563EB"/>
          </a:solidFill>
          <a:ln/>
        </p:spPr>
      </p:sp>
      <p:sp>
        <p:nvSpPr>
          <p:cNvPr id="181" name="Text 179"/>
          <p:cNvSpPr/>
          <p:nvPr/>
        </p:nvSpPr>
        <p:spPr>
          <a:xfrm>
            <a:off x="365760" y="3267021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Objective 2 activity</a:t>
            </a:r>
            <a:endParaRPr lang="en-US" sz="900" dirty="0"/>
          </a:p>
        </p:txBody>
      </p:sp>
      <p:sp>
        <p:nvSpPr>
          <p:cNvPr id="182" name="Shape 180"/>
          <p:cNvSpPr/>
          <p:nvPr/>
        </p:nvSpPr>
        <p:spPr>
          <a:xfrm>
            <a:off x="6931338" y="3312741"/>
            <a:ext cx="2207756" cy="156754"/>
          </a:xfrm>
          <a:prstGeom prst="roundRect">
            <a:avLst>
              <a:gd name="adj" fmla="val 17500"/>
            </a:avLst>
          </a:prstGeom>
          <a:solidFill>
            <a:srgbClr val="3B82F6"/>
          </a:solidFill>
          <a:ln/>
        </p:spPr>
      </p:sp>
      <p:sp>
        <p:nvSpPr>
          <p:cNvPr id="183" name="Text 181"/>
          <p:cNvSpPr/>
          <p:nvPr/>
        </p:nvSpPr>
        <p:spPr>
          <a:xfrm>
            <a:off x="365760" y="3515215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Interim results</a:t>
            </a:r>
            <a:endParaRPr lang="en-US" sz="900" dirty="0"/>
          </a:p>
        </p:txBody>
      </p:sp>
      <p:sp>
        <p:nvSpPr>
          <p:cNvPr id="184" name="Shape 182"/>
          <p:cNvSpPr/>
          <p:nvPr/>
        </p:nvSpPr>
        <p:spPr>
          <a:xfrm>
            <a:off x="8173696" y="357530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85" name="Text 183"/>
          <p:cNvSpPr/>
          <p:nvPr/>
        </p:nvSpPr>
        <p:spPr>
          <a:xfrm>
            <a:off x="365760" y="3763409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WP4 — Analysis &amp; validation</a:t>
            </a:r>
            <a:endParaRPr lang="en-US" sz="900" dirty="0"/>
          </a:p>
        </p:txBody>
      </p:sp>
      <p:sp>
        <p:nvSpPr>
          <p:cNvPr id="186" name="Shape 184"/>
          <p:cNvSpPr/>
          <p:nvPr/>
        </p:nvSpPr>
        <p:spPr>
          <a:xfrm>
            <a:off x="8255992" y="3860074"/>
            <a:ext cx="242853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87" name="Text 185"/>
          <p:cNvSpPr/>
          <p:nvPr/>
        </p:nvSpPr>
        <p:spPr>
          <a:xfrm>
            <a:off x="365760" y="4011603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Data analysis</a:t>
            </a:r>
            <a:endParaRPr lang="en-US" sz="900" dirty="0"/>
          </a:p>
        </p:txBody>
      </p:sp>
      <p:sp>
        <p:nvSpPr>
          <p:cNvPr id="188" name="Shape 186"/>
          <p:cNvSpPr/>
          <p:nvPr/>
        </p:nvSpPr>
        <p:spPr>
          <a:xfrm>
            <a:off x="8255992" y="4057323"/>
            <a:ext cx="1545429" cy="156754"/>
          </a:xfrm>
          <a:prstGeom prst="roundRect">
            <a:avLst>
              <a:gd name="adj" fmla="val 17500"/>
            </a:avLst>
          </a:prstGeom>
          <a:solidFill>
            <a:srgbClr val="0D9488"/>
          </a:solidFill>
          <a:ln/>
        </p:spPr>
      </p:sp>
      <p:sp>
        <p:nvSpPr>
          <p:cNvPr id="189" name="Text 187"/>
          <p:cNvSpPr/>
          <p:nvPr/>
        </p:nvSpPr>
        <p:spPr>
          <a:xfrm>
            <a:off x="365760" y="4259798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Validation &amp; replication</a:t>
            </a:r>
            <a:endParaRPr lang="en-US" sz="900" dirty="0"/>
          </a:p>
        </p:txBody>
      </p:sp>
      <p:sp>
        <p:nvSpPr>
          <p:cNvPr id="190" name="Shape 188"/>
          <p:cNvSpPr/>
          <p:nvPr/>
        </p:nvSpPr>
        <p:spPr>
          <a:xfrm>
            <a:off x="9580645" y="4305518"/>
            <a:ext cx="1103878" cy="156754"/>
          </a:xfrm>
          <a:prstGeom prst="roundRect">
            <a:avLst>
              <a:gd name="adj" fmla="val 17500"/>
            </a:avLst>
          </a:prstGeom>
          <a:solidFill>
            <a:srgbClr val="14B8A6"/>
          </a:solidFill>
          <a:ln/>
        </p:spPr>
      </p:sp>
      <p:sp>
        <p:nvSpPr>
          <p:cNvPr id="191" name="Text 189"/>
          <p:cNvSpPr/>
          <p:nvPr/>
        </p:nvSpPr>
        <p:spPr>
          <a:xfrm>
            <a:off x="365760" y="4507992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WP5 — Dissemination &amp; impact</a:t>
            </a:r>
            <a:endParaRPr lang="en-US" sz="900" dirty="0"/>
          </a:p>
        </p:txBody>
      </p:sp>
      <p:sp>
        <p:nvSpPr>
          <p:cNvPr id="192" name="Shape 190"/>
          <p:cNvSpPr/>
          <p:nvPr/>
        </p:nvSpPr>
        <p:spPr>
          <a:xfrm>
            <a:off x="8697543" y="4604657"/>
            <a:ext cx="309085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93" name="Text 191"/>
          <p:cNvSpPr/>
          <p:nvPr/>
        </p:nvSpPr>
        <p:spPr>
          <a:xfrm>
            <a:off x="365760" y="4756186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Publications</a:t>
            </a:r>
            <a:endParaRPr lang="en-US" sz="900" dirty="0"/>
          </a:p>
        </p:txBody>
      </p:sp>
      <p:sp>
        <p:nvSpPr>
          <p:cNvPr id="194" name="Shape 192"/>
          <p:cNvSpPr/>
          <p:nvPr/>
        </p:nvSpPr>
        <p:spPr>
          <a:xfrm>
            <a:off x="8697543" y="4801906"/>
            <a:ext cx="2207756" cy="156754"/>
          </a:xfrm>
          <a:prstGeom prst="roundRect">
            <a:avLst>
              <a:gd name="adj" fmla="val 17500"/>
            </a:avLst>
          </a:prstGeom>
          <a:solidFill>
            <a:srgbClr val="A855F7"/>
          </a:solidFill>
          <a:ln/>
        </p:spPr>
      </p:sp>
      <p:sp>
        <p:nvSpPr>
          <p:cNvPr id="195" name="Text 193"/>
          <p:cNvSpPr/>
          <p:nvPr/>
        </p:nvSpPr>
        <p:spPr>
          <a:xfrm>
            <a:off x="365760" y="5004381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Conferences &amp; stakeholder engagement</a:t>
            </a:r>
            <a:endParaRPr lang="en-US" sz="900" dirty="0"/>
          </a:p>
        </p:txBody>
      </p:sp>
      <p:sp>
        <p:nvSpPr>
          <p:cNvPr id="196" name="Shape 194"/>
          <p:cNvSpPr/>
          <p:nvPr/>
        </p:nvSpPr>
        <p:spPr>
          <a:xfrm>
            <a:off x="9580645" y="5050101"/>
            <a:ext cx="2207756" cy="156754"/>
          </a:xfrm>
          <a:prstGeom prst="roundRect">
            <a:avLst>
              <a:gd name="adj" fmla="val 17500"/>
            </a:avLst>
          </a:prstGeom>
          <a:solidFill>
            <a:srgbClr val="C084FC"/>
          </a:solidFill>
          <a:ln/>
        </p:spPr>
      </p:sp>
      <p:sp>
        <p:nvSpPr>
          <p:cNvPr id="197" name="Text 195"/>
          <p:cNvSpPr/>
          <p:nvPr/>
        </p:nvSpPr>
        <p:spPr>
          <a:xfrm>
            <a:off x="365760" y="5252575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Reporting</a:t>
            </a:r>
            <a:endParaRPr lang="en-US" sz="900" dirty="0"/>
          </a:p>
        </p:txBody>
      </p:sp>
      <p:sp>
        <p:nvSpPr>
          <p:cNvPr id="198" name="Shape 196"/>
          <p:cNvSpPr/>
          <p:nvPr/>
        </p:nvSpPr>
        <p:spPr>
          <a:xfrm>
            <a:off x="6489787" y="5349240"/>
            <a:ext cx="529861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99" name="Text 197"/>
          <p:cNvSpPr/>
          <p:nvPr/>
        </p:nvSpPr>
        <p:spPr>
          <a:xfrm>
            <a:off x="365760" y="5500769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Year 1 report</a:t>
            </a:r>
            <a:endParaRPr lang="en-US" sz="900" dirty="0"/>
          </a:p>
        </p:txBody>
      </p:sp>
      <p:sp>
        <p:nvSpPr>
          <p:cNvPr id="200" name="Shape 198"/>
          <p:cNvSpPr/>
          <p:nvPr/>
        </p:nvSpPr>
        <p:spPr>
          <a:xfrm>
            <a:off x="6444287" y="5560858"/>
            <a:ext cx="164592" cy="164592"/>
          </a:xfrm>
          <a:prstGeom prst="diamond">
            <a:avLst/>
          </a:prstGeom>
          <a:solidFill>
            <a:srgbClr val="F59E0B"/>
          </a:solidFill>
          <a:ln/>
        </p:spPr>
      </p:sp>
      <p:sp>
        <p:nvSpPr>
          <p:cNvPr id="201" name="Text 199"/>
          <p:cNvSpPr/>
          <p:nvPr/>
        </p:nvSpPr>
        <p:spPr>
          <a:xfrm>
            <a:off x="365760" y="5748963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Year 2 report</a:t>
            </a:r>
            <a:endParaRPr lang="en-US" sz="900" dirty="0"/>
          </a:p>
        </p:txBody>
      </p:sp>
      <p:sp>
        <p:nvSpPr>
          <p:cNvPr id="202" name="Shape 200"/>
          <p:cNvSpPr/>
          <p:nvPr/>
        </p:nvSpPr>
        <p:spPr>
          <a:xfrm>
            <a:off x="9130390" y="5809053"/>
            <a:ext cx="164592" cy="164592"/>
          </a:xfrm>
          <a:prstGeom prst="diamond">
            <a:avLst/>
          </a:prstGeom>
          <a:solidFill>
            <a:srgbClr val="F59E0B"/>
          </a:solidFill>
          <a:ln/>
        </p:spPr>
      </p:sp>
      <p:sp>
        <p:nvSpPr>
          <p:cNvPr id="203" name="Text 201"/>
          <p:cNvSpPr/>
          <p:nvPr/>
        </p:nvSpPr>
        <p:spPr>
          <a:xfrm>
            <a:off x="365760" y="5997158"/>
            <a:ext cx="3291840" cy="2481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Final report</a:t>
            </a:r>
            <a:endParaRPr lang="en-US" sz="900" dirty="0"/>
          </a:p>
        </p:txBody>
      </p:sp>
      <p:sp>
        <p:nvSpPr>
          <p:cNvPr id="204" name="Shape 202"/>
          <p:cNvSpPr/>
          <p:nvPr/>
        </p:nvSpPr>
        <p:spPr>
          <a:xfrm>
            <a:off x="11706105" y="605724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05" name="Text 203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WP1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coordination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2029-07-16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Kick-off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governance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Ongoing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coordination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2029-07-16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WP2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Preparation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Ethics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regulatory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infrastructure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WP3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activity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activity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2028-07-21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Interim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results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WP4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validation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2029-02-16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2028-03-24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2028-10-19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Validation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replication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2029-02-16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WP5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Dissemination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impact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2029-07-16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2028-05-23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2029-03-18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Conferences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stakeholder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2029-07-16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2029-07-16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Year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Year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2028-08-01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2029-07-17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2029-07-17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2026-07-24T04:16:55Z</dcterms:created>
  <dcterms:modified xsi:type="dcterms:W3CDTF">2026-07-24T04:16:55Z</dcterms:modified>
</cp:coreProperties>
</file>