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E185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Gym Opening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Gym Opening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1447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790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4490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833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7533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876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0576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919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3619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962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6662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005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9705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48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2748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091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5791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34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8834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177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71877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220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74920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263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7963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306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81006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7349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84049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0392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87092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3435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90135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6478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93178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9521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96221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2564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99264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5607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102307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98650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105350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01693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108393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04736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111436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7779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114479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10822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17522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113865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Text 55"/>
          <p:cNvSpPr/>
          <p:nvPr/>
        </p:nvSpPr>
        <p:spPr>
          <a:xfrm>
            <a:off x="365760" y="10332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Concept, site &amp; lease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3840480" y="1060132"/>
            <a:ext cx="217357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11418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Concept, format &amp; catchment analysis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3840480" y="1187577"/>
            <a:ext cx="652072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61" name="Shape 59"/>
          <p:cNvSpPr/>
          <p:nvPr/>
        </p:nvSpPr>
        <p:spPr>
          <a:xfrm>
            <a:off x="3840480" y="1187577"/>
            <a:ext cx="652072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12504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Financial model &amp; membership price ladder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4275195" y="1296162"/>
            <a:ext cx="652072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64" name="Shape 62"/>
          <p:cNvSpPr/>
          <p:nvPr/>
        </p:nvSpPr>
        <p:spPr>
          <a:xfrm>
            <a:off x="4275195" y="1296162"/>
            <a:ext cx="652072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13590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search &amp; unit shortlist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4383873" y="1404747"/>
            <a:ext cx="978108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67" name="Shape 65"/>
          <p:cNvSpPr/>
          <p:nvPr/>
        </p:nvSpPr>
        <p:spPr>
          <a:xfrm>
            <a:off x="4383873" y="1404747"/>
            <a:ext cx="978108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14676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Funding, entity &amp; insurance in place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4927267" y="1513332"/>
            <a:ext cx="978108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70" name="Shape 68"/>
          <p:cNvSpPr/>
          <p:nvPr/>
        </p:nvSpPr>
        <p:spPr>
          <a:xfrm>
            <a:off x="4927267" y="1513332"/>
            <a:ext cx="978108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15761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Lease heads of terms &amp; signature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5253303" y="1621917"/>
            <a:ext cx="760751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73" name="Shape 71"/>
          <p:cNvSpPr/>
          <p:nvPr/>
        </p:nvSpPr>
        <p:spPr>
          <a:xfrm>
            <a:off x="5253303" y="1621917"/>
            <a:ext cx="76075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16847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Lease signed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5931758" y="167506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17933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Design, permits &amp; fit-out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6014054" y="1820227"/>
            <a:ext cx="358639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19019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Gym floor layout &amp; zoning plan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6014054" y="1947672"/>
            <a:ext cx="652072" cy="17145"/>
          </a:xfrm>
          <a:prstGeom prst="roundRect">
            <a:avLst>
              <a:gd name="adj" fmla="val 160000"/>
            </a:avLst>
          </a:prstGeom>
          <a:solidFill>
            <a:srgbClr val="B45309"/>
          </a:solidFill>
          <a:ln/>
        </p:spPr>
      </p:sp>
      <p:sp>
        <p:nvSpPr>
          <p:cNvPr id="80" name="Shape 78"/>
          <p:cNvSpPr/>
          <p:nvPr/>
        </p:nvSpPr>
        <p:spPr>
          <a:xfrm>
            <a:off x="6014054" y="1947672"/>
            <a:ext cx="652072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20105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Building permit &amp; change of use application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6557447" y="2056257"/>
            <a:ext cx="1304144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83" name="Shape 81"/>
          <p:cNvSpPr/>
          <p:nvPr/>
        </p:nvSpPr>
        <p:spPr>
          <a:xfrm>
            <a:off x="6557447" y="2056257"/>
            <a:ext cx="782487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21191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Structural floor loading &amp; acoustic isolation design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6666126" y="2164842"/>
            <a:ext cx="760751" cy="17145"/>
          </a:xfrm>
          <a:prstGeom prst="roundRect">
            <a:avLst>
              <a:gd name="adj" fmla="val 160000"/>
            </a:avLst>
          </a:prstGeom>
          <a:solidFill>
            <a:srgbClr val="B45309"/>
          </a:solidFill>
          <a:ln/>
        </p:spPr>
      </p:sp>
      <p:sp>
        <p:nvSpPr>
          <p:cNvPr id="86" name="Shape 84"/>
          <p:cNvSpPr/>
          <p:nvPr/>
        </p:nvSpPr>
        <p:spPr>
          <a:xfrm>
            <a:off x="6666126" y="2164842"/>
            <a:ext cx="380375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22277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Strip-out, MEP rough-in &amp; HVAC upgrade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7861591" y="2273427"/>
            <a:ext cx="1195466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23362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Changing rooms, showers &amp; drainage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8404985" y="2382012"/>
            <a:ext cx="978108" cy="17145"/>
          </a:xfrm>
          <a:prstGeom prst="roundRect">
            <a:avLst>
              <a:gd name="adj" fmla="val 160000"/>
            </a:avLst>
          </a:prstGeom>
          <a:solidFill>
            <a:srgbClr val="B45309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24448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Rubber flooring, mirrors &amp; studio finishes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8948378" y="2490597"/>
            <a:ext cx="652072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25534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Fit-out substantially complete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9518154" y="254374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26620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Equipment procurement &amp; installation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6231411" y="2688908"/>
            <a:ext cx="391243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27706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Equipment specification &amp; supplier quotes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6231411" y="2816352"/>
            <a:ext cx="760751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99" name="Shape 97"/>
          <p:cNvSpPr/>
          <p:nvPr/>
        </p:nvSpPr>
        <p:spPr>
          <a:xfrm>
            <a:off x="6231411" y="2816352"/>
            <a:ext cx="76075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28792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Cardio &amp; strength equipment order placed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6992162" y="2924937"/>
            <a:ext cx="326036" cy="17145"/>
          </a:xfrm>
          <a:prstGeom prst="roundRect">
            <a:avLst>
              <a:gd name="adj" fmla="val 160000"/>
            </a:avLst>
          </a:prstGeom>
          <a:solidFill>
            <a:srgbClr val="60A5FA"/>
          </a:solidFill>
          <a:ln/>
        </p:spPr>
      </p:sp>
      <p:sp>
        <p:nvSpPr>
          <p:cNvPr id="102" name="Shape 100"/>
          <p:cNvSpPr/>
          <p:nvPr/>
        </p:nvSpPr>
        <p:spPr>
          <a:xfrm>
            <a:off x="6992162" y="2924937"/>
            <a:ext cx="326036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29878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Long-lead manufacture &amp; shipping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7318198" y="3033522"/>
            <a:ext cx="2064895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05" name="Shape 103"/>
          <p:cNvSpPr/>
          <p:nvPr/>
        </p:nvSpPr>
        <p:spPr>
          <a:xfrm>
            <a:off x="7318198" y="3033522"/>
            <a:ext cx="619469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30963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Free weights, racks &amp; functional rig delivery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9274414" y="3142107"/>
            <a:ext cx="260829" cy="17145"/>
          </a:xfrm>
          <a:prstGeom prst="roundRect">
            <a:avLst>
              <a:gd name="adj" fmla="val 160000"/>
            </a:avLst>
          </a:prstGeom>
          <a:solidFill>
            <a:srgbClr val="60A5FA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32049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Equipment install, assembly &amp; anchoring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9535243" y="3250692"/>
            <a:ext cx="391243" cy="17145"/>
          </a:xfrm>
          <a:prstGeom prst="roundRect">
            <a:avLst>
              <a:gd name="adj" fmla="val 160000"/>
            </a:avLst>
          </a:prstGeom>
          <a:solidFill>
            <a:srgbClr val="2563EB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33135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Equipment safety inspection &amp; asset register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9926487" y="3359277"/>
            <a:ext cx="173886" cy="17145"/>
          </a:xfrm>
          <a:prstGeom prst="roundRect">
            <a:avLst>
              <a:gd name="adj" fmla="val 160000"/>
            </a:avLst>
          </a:prstGeom>
          <a:solidFill>
            <a:srgbClr val="60A5FA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34221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Gym floor equipped and safe to use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10061548" y="341242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35307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Brand, marketing &amp; founding-member pre-sale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6666126" y="3557588"/>
            <a:ext cx="347771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36393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Brand identity, name &amp; signage design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6666126" y="3685032"/>
            <a:ext cx="760751" cy="17145"/>
          </a:xfrm>
          <a:prstGeom prst="roundRect">
            <a:avLst>
              <a:gd name="adj" fmla="val 160000"/>
            </a:avLst>
          </a:prstGeom>
          <a:solidFill>
            <a:srgbClr val="BE185D"/>
          </a:solidFill>
          <a:ln/>
        </p:spPr>
      </p:sp>
      <p:sp>
        <p:nvSpPr>
          <p:cNvPr id="118" name="Shape 116"/>
          <p:cNvSpPr/>
          <p:nvPr/>
        </p:nvSpPr>
        <p:spPr>
          <a:xfrm>
            <a:off x="6666126" y="3685032"/>
            <a:ext cx="76075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37478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Website, booking app &amp; payment gateway live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7318198" y="3793617"/>
            <a:ext cx="978108" cy="17145"/>
          </a:xfrm>
          <a:prstGeom prst="roundRect">
            <a:avLst>
              <a:gd name="adj" fmla="val 160000"/>
            </a:avLst>
          </a:prstGeom>
          <a:solidFill>
            <a:srgbClr val="F472B6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318198" y="3793617"/>
            <a:ext cx="782487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38564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Hoarding, local PR &amp; waiting list build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7426877" y="3902202"/>
            <a:ext cx="1304144" cy="17145"/>
          </a:xfrm>
          <a:prstGeom prst="roundRect">
            <a:avLst>
              <a:gd name="adj" fmla="val 160000"/>
            </a:avLst>
          </a:prstGeom>
          <a:solidFill>
            <a:srgbClr val="BE185D"/>
          </a:solidFill>
          <a:ln/>
        </p:spPr>
      </p:sp>
      <p:sp>
        <p:nvSpPr>
          <p:cNvPr id="124" name="Shape 122"/>
          <p:cNvSpPr/>
          <p:nvPr/>
        </p:nvSpPr>
        <p:spPr>
          <a:xfrm>
            <a:off x="7426877" y="3902202"/>
            <a:ext cx="91290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39650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Founding-member pre-sale opens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8214010" y="3955352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40736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Founding-member pre-sale campaign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8296306" y="4119372"/>
            <a:ext cx="1847538" cy="17145"/>
          </a:xfrm>
          <a:prstGeom prst="roundRect">
            <a:avLst>
              <a:gd name="adj" fmla="val 160000"/>
            </a:avLst>
          </a:prstGeom>
          <a:solidFill>
            <a:srgbClr val="F472B6"/>
          </a:solidFill>
          <a:ln/>
        </p:spPr>
      </p:sp>
      <p:sp>
        <p:nvSpPr>
          <p:cNvPr id="129" name="Shape 127"/>
          <p:cNvSpPr/>
          <p:nvPr/>
        </p:nvSpPr>
        <p:spPr>
          <a:xfrm>
            <a:off x="8296306" y="4119372"/>
            <a:ext cx="55426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41822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Pre-sale open days in the unfinished space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8839700" y="4227957"/>
            <a:ext cx="652072" cy="17145"/>
          </a:xfrm>
          <a:prstGeom prst="roundRect">
            <a:avLst>
              <a:gd name="adj" fmla="val 160000"/>
            </a:avLst>
          </a:prstGeom>
          <a:solidFill>
            <a:srgbClr val="BE185D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42908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Founding-member target reached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10061548" y="428110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43994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Staffing, certification &amp; programming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8839700" y="4426268"/>
            <a:ext cx="195621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45079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Manager and trainer recruitment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8839700" y="4553712"/>
            <a:ext cx="869430" cy="17145"/>
          </a:xfrm>
          <a:prstGeom prst="roundRect">
            <a:avLst>
              <a:gd name="adj" fmla="val 160000"/>
            </a:avLst>
          </a:prstGeom>
          <a:solidFill>
            <a:srgbClr val="D97706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46165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Trainer certification &amp; insurance checks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9600450" y="4662297"/>
            <a:ext cx="652072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47251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Class timetable built &amp; instructors assigned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10035165" y="4770882"/>
            <a:ext cx="434715" cy="17145"/>
          </a:xfrm>
          <a:prstGeom prst="roundRect">
            <a:avLst>
              <a:gd name="adj" fmla="val 160000"/>
            </a:avLst>
          </a:prstGeom>
          <a:solidFill>
            <a:srgbClr val="D97706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48337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Equipment familiarisation &amp; induction training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10143844" y="4879467"/>
            <a:ext cx="260829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49423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 aid, CPR &amp; emergency procedure drills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10252523" y="4988052"/>
            <a:ext cx="217357" cy="17145"/>
          </a:xfrm>
          <a:prstGeom prst="roundRect">
            <a:avLst>
              <a:gd name="adj" fmla="val 160000"/>
            </a:avLst>
          </a:prstGeom>
          <a:solidFill>
            <a:srgbClr val="D97706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50509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Class rehearsal &amp; timetable dry run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10469880" y="5096637"/>
            <a:ext cx="173886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51595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Team ready to operate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10604941" y="514978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52680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Inspections, soft launch &amp; opening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10143844" y="5294948"/>
            <a:ext cx="163018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53766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Fire safety &amp; occupancy inspection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10143844" y="5422392"/>
            <a:ext cx="260829" cy="17145"/>
          </a:xfrm>
          <a:prstGeom prst="roundRect">
            <a:avLst>
              <a:gd name="adj" fmla="val 160000"/>
            </a:avLst>
          </a:prstGeom>
          <a:solidFill>
            <a:srgbClr val="16A34A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54852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Cleaning, stock, retail &amp; vending set-up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10361201" y="5530977"/>
            <a:ext cx="260829" cy="17145"/>
          </a:xfrm>
          <a:prstGeom prst="roundRect">
            <a:avLst>
              <a:gd name="adj" fmla="val 160000"/>
            </a:avLst>
          </a:prstGeom>
          <a:solidFill>
            <a:srgbClr val="4ADE80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55938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Access control, lockers &amp; member card issue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10404673" y="5639562"/>
            <a:ext cx="217357" cy="17145"/>
          </a:xfrm>
          <a:prstGeom prst="roundRect">
            <a:avLst>
              <a:gd name="adj" fmla="val 160000"/>
            </a:avLst>
          </a:prstGeom>
          <a:solidFill>
            <a:srgbClr val="16A34A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57024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Founding-member soft launch week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10687237" y="5748147"/>
            <a:ext cx="152150" cy="17145"/>
          </a:xfrm>
          <a:prstGeom prst="roundRect">
            <a:avLst>
              <a:gd name="adj" fmla="val 160000"/>
            </a:avLst>
          </a:prstGeom>
          <a:solidFill>
            <a:srgbClr val="4ADE80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58110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Snagging and feedback fixes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10839388" y="5856732"/>
            <a:ext cx="173886" cy="17145"/>
          </a:xfrm>
          <a:prstGeom prst="roundRect">
            <a:avLst>
              <a:gd name="adj" fmla="val 160000"/>
            </a:avLst>
          </a:prstGeom>
          <a:solidFill>
            <a:srgbClr val="16A34A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59195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Public opening day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11039656" y="590988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60281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 month retention review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11121952" y="6073902"/>
            <a:ext cx="652072" cy="17145"/>
          </a:xfrm>
          <a:prstGeom prst="roundRect">
            <a:avLst>
              <a:gd name="adj" fmla="val 160000"/>
            </a:avLst>
          </a:prstGeom>
          <a:solidFill>
            <a:srgbClr val="4ADE80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61367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Steady-state operation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11691728" y="612705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185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catchment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membership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ladder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Property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Funding,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insurance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Property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Gym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acoustic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isolation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Strip-out,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HVAC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upgrade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Rubber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mirrors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substantially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quotes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Cardio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strength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weights,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anchoring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Gym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equipped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founding-member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pre-sale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Website,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payment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gateway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Hoarding,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waiting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Founding-member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pre-sale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Founding-member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pre-sale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Pre-sale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unfinished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Founding-member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reached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insurance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timetable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familiarisation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aid,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CPR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emergency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procedure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timetable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occupancy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stock,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lockers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member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Founding-member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feedback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retention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Steady-state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2026-07-24T04:17:00Z</dcterms:created>
  <dcterms:modified xsi:type="dcterms:W3CDTF">2026-07-24T04:17:00Z</dcterms:modified>
</cp:coreProperties>
</file>