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</p:sldIdLst>
  <p:notesMasterIdLst>
    <p:notesMasterId r:id="rId6"/>
  </p:notesMasterIdLst>
  <p:sldSz cx="12191695" cy="6858000"/>
  <p:notesSz cx="6858000" cy="12191695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notesMaster" Target="notesMasters/notesMaster1.xml"/><Relationship Id="rId7" Type="http://schemas.openxmlformats.org/officeDocument/2006/relationships/presProps" Target="presProps.xml"/><Relationship Id="rId8" Type="http://schemas.openxmlformats.org/officeDocument/2006/relationships/viewProps" Target="viewProps.xml"/><Relationship Id="rId9" Type="http://schemas.openxmlformats.org/officeDocument/2006/relationships/theme" Target="theme/theme1.xml"/><Relationship Id="rId1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B4530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246888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FFFFFF"/>
                </a:solidFill>
              </a:rPr>
              <a:t>Hotel Refurbishment Schedule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640080" y="35661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FFFFFF"/>
                </a:solidFill>
              </a:rPr>
              <a:t>Free Gantt chart template · gantts.app</a:t>
            </a:r>
            <a:endParaRPr lang="en-US" sz="18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228600"/>
            <a:ext cx="11430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E293B"/>
                </a:solidFill>
              </a:rPr>
              <a:t>Hotel Refurbishment Schedule</a:t>
            </a:r>
            <a:endParaRPr lang="en-US" sz="2200" dirty="0"/>
          </a:p>
        </p:txBody>
      </p:sp>
      <p:sp>
        <p:nvSpPr>
          <p:cNvPr id="3" name="Shape 1"/>
          <p:cNvSpPr/>
          <p:nvPr/>
        </p:nvSpPr>
        <p:spPr>
          <a:xfrm>
            <a:off x="3840480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3474720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Aug 3</a:t>
            </a:r>
            <a:endParaRPr lang="en-US" sz="700" dirty="0"/>
          </a:p>
        </p:txBody>
      </p:sp>
      <p:sp>
        <p:nvSpPr>
          <p:cNvPr id="5" name="Shape 3"/>
          <p:cNvSpPr/>
          <p:nvPr/>
        </p:nvSpPr>
        <p:spPr>
          <a:xfrm>
            <a:off x="4035531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3669771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Aug 17</a:t>
            </a:r>
            <a:endParaRPr lang="en-US" sz="700" dirty="0"/>
          </a:p>
        </p:txBody>
      </p:sp>
      <p:sp>
        <p:nvSpPr>
          <p:cNvPr id="7" name="Shape 5"/>
          <p:cNvSpPr/>
          <p:nvPr/>
        </p:nvSpPr>
        <p:spPr>
          <a:xfrm>
            <a:off x="4230581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864821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Aug 31</a:t>
            </a:r>
            <a:endParaRPr lang="en-US" sz="700" dirty="0"/>
          </a:p>
        </p:txBody>
      </p:sp>
      <p:sp>
        <p:nvSpPr>
          <p:cNvPr id="9" name="Shape 7"/>
          <p:cNvSpPr/>
          <p:nvPr/>
        </p:nvSpPr>
        <p:spPr>
          <a:xfrm>
            <a:off x="4425632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4059872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Sep 14</a:t>
            </a:r>
            <a:endParaRPr lang="en-US" sz="700" dirty="0"/>
          </a:p>
        </p:txBody>
      </p:sp>
      <p:sp>
        <p:nvSpPr>
          <p:cNvPr id="11" name="Shape 9"/>
          <p:cNvSpPr/>
          <p:nvPr/>
        </p:nvSpPr>
        <p:spPr>
          <a:xfrm>
            <a:off x="4620683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4254923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Sep 28</a:t>
            </a:r>
            <a:endParaRPr lang="en-US" sz="700" dirty="0"/>
          </a:p>
        </p:txBody>
      </p:sp>
      <p:sp>
        <p:nvSpPr>
          <p:cNvPr id="13" name="Shape 11"/>
          <p:cNvSpPr/>
          <p:nvPr/>
        </p:nvSpPr>
        <p:spPr>
          <a:xfrm>
            <a:off x="4815733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4449973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Oct 12</a:t>
            </a:r>
            <a:endParaRPr lang="en-US" sz="700" dirty="0"/>
          </a:p>
        </p:txBody>
      </p:sp>
      <p:sp>
        <p:nvSpPr>
          <p:cNvPr id="15" name="Shape 13"/>
          <p:cNvSpPr/>
          <p:nvPr/>
        </p:nvSpPr>
        <p:spPr>
          <a:xfrm>
            <a:off x="5010784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4645024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Oct 26</a:t>
            </a:r>
            <a:endParaRPr lang="en-US" sz="700" dirty="0"/>
          </a:p>
        </p:txBody>
      </p:sp>
      <p:sp>
        <p:nvSpPr>
          <p:cNvPr id="17" name="Shape 15"/>
          <p:cNvSpPr/>
          <p:nvPr/>
        </p:nvSpPr>
        <p:spPr>
          <a:xfrm>
            <a:off x="5205835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4840075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Nov 9</a:t>
            </a:r>
            <a:endParaRPr lang="en-US" sz="700" dirty="0"/>
          </a:p>
        </p:txBody>
      </p:sp>
      <p:sp>
        <p:nvSpPr>
          <p:cNvPr id="19" name="Shape 17"/>
          <p:cNvSpPr/>
          <p:nvPr/>
        </p:nvSpPr>
        <p:spPr>
          <a:xfrm>
            <a:off x="5400885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5035125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Nov 23</a:t>
            </a:r>
            <a:endParaRPr lang="en-US" sz="700" dirty="0"/>
          </a:p>
        </p:txBody>
      </p:sp>
      <p:sp>
        <p:nvSpPr>
          <p:cNvPr id="21" name="Shape 19"/>
          <p:cNvSpPr/>
          <p:nvPr/>
        </p:nvSpPr>
        <p:spPr>
          <a:xfrm>
            <a:off x="5595936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5230176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Dec 7</a:t>
            </a:r>
            <a:endParaRPr lang="en-US" sz="700" dirty="0"/>
          </a:p>
        </p:txBody>
      </p:sp>
      <p:sp>
        <p:nvSpPr>
          <p:cNvPr id="23" name="Shape 21"/>
          <p:cNvSpPr/>
          <p:nvPr/>
        </p:nvSpPr>
        <p:spPr>
          <a:xfrm>
            <a:off x="5790986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5425226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Dec 21</a:t>
            </a:r>
            <a:endParaRPr lang="en-US" sz="700" dirty="0"/>
          </a:p>
        </p:txBody>
      </p:sp>
      <p:sp>
        <p:nvSpPr>
          <p:cNvPr id="25" name="Shape 23"/>
          <p:cNvSpPr/>
          <p:nvPr/>
        </p:nvSpPr>
        <p:spPr>
          <a:xfrm>
            <a:off x="5986037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5620277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Jan 4</a:t>
            </a:r>
            <a:endParaRPr lang="en-US" sz="700" dirty="0"/>
          </a:p>
        </p:txBody>
      </p:sp>
      <p:sp>
        <p:nvSpPr>
          <p:cNvPr id="27" name="Shape 25"/>
          <p:cNvSpPr/>
          <p:nvPr/>
        </p:nvSpPr>
        <p:spPr>
          <a:xfrm>
            <a:off x="6181088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5815328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Jan 18</a:t>
            </a:r>
            <a:endParaRPr lang="en-US" sz="700" dirty="0"/>
          </a:p>
        </p:txBody>
      </p:sp>
      <p:sp>
        <p:nvSpPr>
          <p:cNvPr id="29" name="Shape 27"/>
          <p:cNvSpPr/>
          <p:nvPr/>
        </p:nvSpPr>
        <p:spPr>
          <a:xfrm>
            <a:off x="6376138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6010378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Feb 1</a:t>
            </a:r>
            <a:endParaRPr lang="en-US" sz="700" dirty="0"/>
          </a:p>
        </p:txBody>
      </p:sp>
      <p:sp>
        <p:nvSpPr>
          <p:cNvPr id="31" name="Shape 29"/>
          <p:cNvSpPr/>
          <p:nvPr/>
        </p:nvSpPr>
        <p:spPr>
          <a:xfrm>
            <a:off x="6571189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6205429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Feb 15</a:t>
            </a:r>
            <a:endParaRPr lang="en-US" sz="700" dirty="0"/>
          </a:p>
        </p:txBody>
      </p:sp>
      <p:sp>
        <p:nvSpPr>
          <p:cNvPr id="33" name="Shape 31"/>
          <p:cNvSpPr/>
          <p:nvPr/>
        </p:nvSpPr>
        <p:spPr>
          <a:xfrm>
            <a:off x="6766240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34" name="Text 32"/>
          <p:cNvSpPr/>
          <p:nvPr/>
        </p:nvSpPr>
        <p:spPr>
          <a:xfrm>
            <a:off x="6400480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Mar 1</a:t>
            </a:r>
            <a:endParaRPr lang="en-US" sz="700" dirty="0"/>
          </a:p>
        </p:txBody>
      </p:sp>
      <p:sp>
        <p:nvSpPr>
          <p:cNvPr id="35" name="Shape 33"/>
          <p:cNvSpPr/>
          <p:nvPr/>
        </p:nvSpPr>
        <p:spPr>
          <a:xfrm>
            <a:off x="6961290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36" name="Text 34"/>
          <p:cNvSpPr/>
          <p:nvPr/>
        </p:nvSpPr>
        <p:spPr>
          <a:xfrm>
            <a:off x="6595530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Mar 15</a:t>
            </a:r>
            <a:endParaRPr lang="en-US" sz="700" dirty="0"/>
          </a:p>
        </p:txBody>
      </p:sp>
      <p:sp>
        <p:nvSpPr>
          <p:cNvPr id="37" name="Shape 35"/>
          <p:cNvSpPr/>
          <p:nvPr/>
        </p:nvSpPr>
        <p:spPr>
          <a:xfrm>
            <a:off x="7156341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38" name="Text 36"/>
          <p:cNvSpPr/>
          <p:nvPr/>
        </p:nvSpPr>
        <p:spPr>
          <a:xfrm>
            <a:off x="6790581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Mar 29</a:t>
            </a:r>
            <a:endParaRPr lang="en-US" sz="700" dirty="0"/>
          </a:p>
        </p:txBody>
      </p:sp>
      <p:sp>
        <p:nvSpPr>
          <p:cNvPr id="39" name="Shape 37"/>
          <p:cNvSpPr/>
          <p:nvPr/>
        </p:nvSpPr>
        <p:spPr>
          <a:xfrm>
            <a:off x="7351392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40" name="Text 38"/>
          <p:cNvSpPr/>
          <p:nvPr/>
        </p:nvSpPr>
        <p:spPr>
          <a:xfrm>
            <a:off x="6985632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Apr 12</a:t>
            </a:r>
            <a:endParaRPr lang="en-US" sz="700" dirty="0"/>
          </a:p>
        </p:txBody>
      </p:sp>
      <p:sp>
        <p:nvSpPr>
          <p:cNvPr id="41" name="Shape 39"/>
          <p:cNvSpPr/>
          <p:nvPr/>
        </p:nvSpPr>
        <p:spPr>
          <a:xfrm>
            <a:off x="7546442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42" name="Text 40"/>
          <p:cNvSpPr/>
          <p:nvPr/>
        </p:nvSpPr>
        <p:spPr>
          <a:xfrm>
            <a:off x="7180682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Apr 26</a:t>
            </a:r>
            <a:endParaRPr lang="en-US" sz="700" dirty="0"/>
          </a:p>
        </p:txBody>
      </p:sp>
      <p:sp>
        <p:nvSpPr>
          <p:cNvPr id="43" name="Shape 41"/>
          <p:cNvSpPr/>
          <p:nvPr/>
        </p:nvSpPr>
        <p:spPr>
          <a:xfrm>
            <a:off x="7741493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44" name="Text 42"/>
          <p:cNvSpPr/>
          <p:nvPr/>
        </p:nvSpPr>
        <p:spPr>
          <a:xfrm>
            <a:off x="7375733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May 10</a:t>
            </a:r>
            <a:endParaRPr lang="en-US" sz="700" dirty="0"/>
          </a:p>
        </p:txBody>
      </p:sp>
      <p:sp>
        <p:nvSpPr>
          <p:cNvPr id="45" name="Shape 43"/>
          <p:cNvSpPr/>
          <p:nvPr/>
        </p:nvSpPr>
        <p:spPr>
          <a:xfrm>
            <a:off x="7936544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46" name="Text 44"/>
          <p:cNvSpPr/>
          <p:nvPr/>
        </p:nvSpPr>
        <p:spPr>
          <a:xfrm>
            <a:off x="7570784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May 24</a:t>
            </a:r>
            <a:endParaRPr lang="en-US" sz="700" dirty="0"/>
          </a:p>
        </p:txBody>
      </p:sp>
      <p:sp>
        <p:nvSpPr>
          <p:cNvPr id="47" name="Shape 45"/>
          <p:cNvSpPr/>
          <p:nvPr/>
        </p:nvSpPr>
        <p:spPr>
          <a:xfrm>
            <a:off x="8131594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48" name="Text 46"/>
          <p:cNvSpPr/>
          <p:nvPr/>
        </p:nvSpPr>
        <p:spPr>
          <a:xfrm>
            <a:off x="7765834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Jun 7</a:t>
            </a:r>
            <a:endParaRPr lang="en-US" sz="700" dirty="0"/>
          </a:p>
        </p:txBody>
      </p:sp>
      <p:sp>
        <p:nvSpPr>
          <p:cNvPr id="49" name="Shape 47"/>
          <p:cNvSpPr/>
          <p:nvPr/>
        </p:nvSpPr>
        <p:spPr>
          <a:xfrm>
            <a:off x="8326645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50" name="Text 48"/>
          <p:cNvSpPr/>
          <p:nvPr/>
        </p:nvSpPr>
        <p:spPr>
          <a:xfrm>
            <a:off x="7960885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Jun 21</a:t>
            </a:r>
            <a:endParaRPr lang="en-US" sz="700" dirty="0"/>
          </a:p>
        </p:txBody>
      </p:sp>
      <p:sp>
        <p:nvSpPr>
          <p:cNvPr id="51" name="Shape 49"/>
          <p:cNvSpPr/>
          <p:nvPr/>
        </p:nvSpPr>
        <p:spPr>
          <a:xfrm>
            <a:off x="8521696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52" name="Text 50"/>
          <p:cNvSpPr/>
          <p:nvPr/>
        </p:nvSpPr>
        <p:spPr>
          <a:xfrm>
            <a:off x="8155936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Jul 5</a:t>
            </a:r>
            <a:endParaRPr lang="en-US" sz="700" dirty="0"/>
          </a:p>
        </p:txBody>
      </p:sp>
      <p:sp>
        <p:nvSpPr>
          <p:cNvPr id="53" name="Shape 51"/>
          <p:cNvSpPr/>
          <p:nvPr/>
        </p:nvSpPr>
        <p:spPr>
          <a:xfrm>
            <a:off x="8716746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54" name="Text 52"/>
          <p:cNvSpPr/>
          <p:nvPr/>
        </p:nvSpPr>
        <p:spPr>
          <a:xfrm>
            <a:off x="8350986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Jul 19</a:t>
            </a:r>
            <a:endParaRPr lang="en-US" sz="700" dirty="0"/>
          </a:p>
        </p:txBody>
      </p:sp>
      <p:sp>
        <p:nvSpPr>
          <p:cNvPr id="55" name="Shape 53"/>
          <p:cNvSpPr/>
          <p:nvPr/>
        </p:nvSpPr>
        <p:spPr>
          <a:xfrm>
            <a:off x="8911797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56" name="Text 54"/>
          <p:cNvSpPr/>
          <p:nvPr/>
        </p:nvSpPr>
        <p:spPr>
          <a:xfrm>
            <a:off x="8546037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Aug 2</a:t>
            </a:r>
            <a:endParaRPr lang="en-US" sz="700" dirty="0"/>
          </a:p>
        </p:txBody>
      </p:sp>
      <p:sp>
        <p:nvSpPr>
          <p:cNvPr id="57" name="Shape 55"/>
          <p:cNvSpPr/>
          <p:nvPr/>
        </p:nvSpPr>
        <p:spPr>
          <a:xfrm>
            <a:off x="9106847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58" name="Text 56"/>
          <p:cNvSpPr/>
          <p:nvPr/>
        </p:nvSpPr>
        <p:spPr>
          <a:xfrm>
            <a:off x="8741087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Aug 16</a:t>
            </a:r>
            <a:endParaRPr lang="en-US" sz="700" dirty="0"/>
          </a:p>
        </p:txBody>
      </p:sp>
      <p:sp>
        <p:nvSpPr>
          <p:cNvPr id="59" name="Shape 57"/>
          <p:cNvSpPr/>
          <p:nvPr/>
        </p:nvSpPr>
        <p:spPr>
          <a:xfrm>
            <a:off x="9301898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60" name="Text 58"/>
          <p:cNvSpPr/>
          <p:nvPr/>
        </p:nvSpPr>
        <p:spPr>
          <a:xfrm>
            <a:off x="8936138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Aug 30</a:t>
            </a:r>
            <a:endParaRPr lang="en-US" sz="700" dirty="0"/>
          </a:p>
        </p:txBody>
      </p:sp>
      <p:sp>
        <p:nvSpPr>
          <p:cNvPr id="61" name="Shape 59"/>
          <p:cNvSpPr/>
          <p:nvPr/>
        </p:nvSpPr>
        <p:spPr>
          <a:xfrm>
            <a:off x="9496949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62" name="Text 60"/>
          <p:cNvSpPr/>
          <p:nvPr/>
        </p:nvSpPr>
        <p:spPr>
          <a:xfrm>
            <a:off x="9131189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Sep 13</a:t>
            </a:r>
            <a:endParaRPr lang="en-US" sz="700" dirty="0"/>
          </a:p>
        </p:txBody>
      </p:sp>
      <p:sp>
        <p:nvSpPr>
          <p:cNvPr id="63" name="Shape 61"/>
          <p:cNvSpPr/>
          <p:nvPr/>
        </p:nvSpPr>
        <p:spPr>
          <a:xfrm>
            <a:off x="9691999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64" name="Text 62"/>
          <p:cNvSpPr/>
          <p:nvPr/>
        </p:nvSpPr>
        <p:spPr>
          <a:xfrm>
            <a:off x="9326239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Sep 27</a:t>
            </a:r>
            <a:endParaRPr lang="en-US" sz="700" dirty="0"/>
          </a:p>
        </p:txBody>
      </p:sp>
      <p:sp>
        <p:nvSpPr>
          <p:cNvPr id="65" name="Shape 63"/>
          <p:cNvSpPr/>
          <p:nvPr/>
        </p:nvSpPr>
        <p:spPr>
          <a:xfrm>
            <a:off x="9887050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66" name="Text 64"/>
          <p:cNvSpPr/>
          <p:nvPr/>
        </p:nvSpPr>
        <p:spPr>
          <a:xfrm>
            <a:off x="9521290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Oct 11</a:t>
            </a:r>
            <a:endParaRPr lang="en-US" sz="700" dirty="0"/>
          </a:p>
        </p:txBody>
      </p:sp>
      <p:sp>
        <p:nvSpPr>
          <p:cNvPr id="67" name="Shape 65"/>
          <p:cNvSpPr/>
          <p:nvPr/>
        </p:nvSpPr>
        <p:spPr>
          <a:xfrm>
            <a:off x="10082101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68" name="Text 66"/>
          <p:cNvSpPr/>
          <p:nvPr/>
        </p:nvSpPr>
        <p:spPr>
          <a:xfrm>
            <a:off x="9716341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Oct 25</a:t>
            </a:r>
            <a:endParaRPr lang="en-US" sz="700" dirty="0"/>
          </a:p>
        </p:txBody>
      </p:sp>
      <p:sp>
        <p:nvSpPr>
          <p:cNvPr id="69" name="Shape 67"/>
          <p:cNvSpPr/>
          <p:nvPr/>
        </p:nvSpPr>
        <p:spPr>
          <a:xfrm>
            <a:off x="10277151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70" name="Text 68"/>
          <p:cNvSpPr/>
          <p:nvPr/>
        </p:nvSpPr>
        <p:spPr>
          <a:xfrm>
            <a:off x="9911391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Nov 8</a:t>
            </a:r>
            <a:endParaRPr lang="en-US" sz="700" dirty="0"/>
          </a:p>
        </p:txBody>
      </p:sp>
      <p:sp>
        <p:nvSpPr>
          <p:cNvPr id="71" name="Shape 69"/>
          <p:cNvSpPr/>
          <p:nvPr/>
        </p:nvSpPr>
        <p:spPr>
          <a:xfrm>
            <a:off x="10472202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72" name="Text 70"/>
          <p:cNvSpPr/>
          <p:nvPr/>
        </p:nvSpPr>
        <p:spPr>
          <a:xfrm>
            <a:off x="10106442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Nov 22</a:t>
            </a:r>
            <a:endParaRPr lang="en-US" sz="700" dirty="0"/>
          </a:p>
        </p:txBody>
      </p:sp>
      <p:sp>
        <p:nvSpPr>
          <p:cNvPr id="73" name="Shape 71"/>
          <p:cNvSpPr/>
          <p:nvPr/>
        </p:nvSpPr>
        <p:spPr>
          <a:xfrm>
            <a:off x="10667253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74" name="Text 72"/>
          <p:cNvSpPr/>
          <p:nvPr/>
        </p:nvSpPr>
        <p:spPr>
          <a:xfrm>
            <a:off x="10301493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Dec 6</a:t>
            </a:r>
            <a:endParaRPr lang="en-US" sz="700" dirty="0"/>
          </a:p>
        </p:txBody>
      </p:sp>
      <p:sp>
        <p:nvSpPr>
          <p:cNvPr id="75" name="Shape 73"/>
          <p:cNvSpPr/>
          <p:nvPr/>
        </p:nvSpPr>
        <p:spPr>
          <a:xfrm>
            <a:off x="10862303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76" name="Text 74"/>
          <p:cNvSpPr/>
          <p:nvPr/>
        </p:nvSpPr>
        <p:spPr>
          <a:xfrm>
            <a:off x="10496543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Dec 20</a:t>
            </a:r>
            <a:endParaRPr lang="en-US" sz="700" dirty="0"/>
          </a:p>
        </p:txBody>
      </p:sp>
      <p:sp>
        <p:nvSpPr>
          <p:cNvPr id="77" name="Shape 75"/>
          <p:cNvSpPr/>
          <p:nvPr/>
        </p:nvSpPr>
        <p:spPr>
          <a:xfrm>
            <a:off x="11057354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78" name="Text 76"/>
          <p:cNvSpPr/>
          <p:nvPr/>
        </p:nvSpPr>
        <p:spPr>
          <a:xfrm>
            <a:off x="10691594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Jan 3</a:t>
            </a:r>
            <a:endParaRPr lang="en-US" sz="700" dirty="0"/>
          </a:p>
        </p:txBody>
      </p:sp>
      <p:sp>
        <p:nvSpPr>
          <p:cNvPr id="79" name="Shape 77"/>
          <p:cNvSpPr/>
          <p:nvPr/>
        </p:nvSpPr>
        <p:spPr>
          <a:xfrm>
            <a:off x="11252405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80" name="Text 78"/>
          <p:cNvSpPr/>
          <p:nvPr/>
        </p:nvSpPr>
        <p:spPr>
          <a:xfrm>
            <a:off x="10886645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Jan 17</a:t>
            </a:r>
            <a:endParaRPr lang="en-US" sz="700" dirty="0"/>
          </a:p>
        </p:txBody>
      </p:sp>
      <p:sp>
        <p:nvSpPr>
          <p:cNvPr id="81" name="Shape 79"/>
          <p:cNvSpPr/>
          <p:nvPr/>
        </p:nvSpPr>
        <p:spPr>
          <a:xfrm>
            <a:off x="11447455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82" name="Text 80"/>
          <p:cNvSpPr/>
          <p:nvPr/>
        </p:nvSpPr>
        <p:spPr>
          <a:xfrm>
            <a:off x="11081695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Jan 31</a:t>
            </a:r>
            <a:endParaRPr lang="en-US" sz="700" dirty="0"/>
          </a:p>
        </p:txBody>
      </p:sp>
      <p:sp>
        <p:nvSpPr>
          <p:cNvPr id="83" name="Shape 81"/>
          <p:cNvSpPr/>
          <p:nvPr/>
        </p:nvSpPr>
        <p:spPr>
          <a:xfrm>
            <a:off x="11642506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84" name="Text 82"/>
          <p:cNvSpPr/>
          <p:nvPr/>
        </p:nvSpPr>
        <p:spPr>
          <a:xfrm>
            <a:off x="11276746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Feb 14</a:t>
            </a:r>
            <a:endParaRPr lang="en-US" sz="700" dirty="0"/>
          </a:p>
        </p:txBody>
      </p:sp>
      <p:sp>
        <p:nvSpPr>
          <p:cNvPr id="85" name="Text 83"/>
          <p:cNvSpPr/>
          <p:nvPr/>
        </p:nvSpPr>
        <p:spPr>
          <a:xfrm>
            <a:off x="365760" y="1033272"/>
            <a:ext cx="3291840" cy="14086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Feasibility &amp; revenue planning</a:t>
            </a:r>
            <a:endParaRPr lang="en-US" sz="900" dirty="0"/>
          </a:p>
        </p:txBody>
      </p:sp>
      <p:sp>
        <p:nvSpPr>
          <p:cNvPr id="86" name="Shape 84"/>
          <p:cNvSpPr/>
          <p:nvPr/>
        </p:nvSpPr>
        <p:spPr>
          <a:xfrm>
            <a:off x="3840480" y="1076274"/>
            <a:ext cx="1044914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87" name="Text 85"/>
          <p:cNvSpPr/>
          <p:nvPr/>
        </p:nvSpPr>
        <p:spPr>
          <a:xfrm>
            <a:off x="365760" y="1174139"/>
            <a:ext cx="3291840" cy="14086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Condition survey &amp; scope</a:t>
            </a:r>
            <a:endParaRPr lang="en-US" sz="900" dirty="0"/>
          </a:p>
        </p:txBody>
      </p:sp>
      <p:sp>
        <p:nvSpPr>
          <p:cNvPr id="88" name="Shape 86"/>
          <p:cNvSpPr/>
          <p:nvPr/>
        </p:nvSpPr>
        <p:spPr>
          <a:xfrm>
            <a:off x="3840480" y="1219859"/>
            <a:ext cx="417966" cy="49427"/>
          </a:xfrm>
          <a:prstGeom prst="roundRect">
            <a:avLst>
              <a:gd name="adj" fmla="val 55500"/>
            </a:avLst>
          </a:prstGeom>
          <a:solidFill>
            <a:srgbClr val="64748B"/>
          </a:solidFill>
          <a:ln/>
        </p:spPr>
      </p:sp>
      <p:sp>
        <p:nvSpPr>
          <p:cNvPr id="89" name="Shape 87"/>
          <p:cNvSpPr/>
          <p:nvPr/>
        </p:nvSpPr>
        <p:spPr>
          <a:xfrm>
            <a:off x="3840480" y="1219859"/>
            <a:ext cx="417966" cy="49427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90" name="Text 88"/>
          <p:cNvSpPr/>
          <p:nvPr/>
        </p:nvSpPr>
        <p:spPr>
          <a:xfrm>
            <a:off x="365760" y="1315006"/>
            <a:ext cx="3291840" cy="14086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Room-night displacement model</a:t>
            </a:r>
            <a:endParaRPr lang="en-US" sz="900" dirty="0"/>
          </a:p>
        </p:txBody>
      </p:sp>
      <p:sp>
        <p:nvSpPr>
          <p:cNvPr id="91" name="Shape 89"/>
          <p:cNvSpPr/>
          <p:nvPr/>
        </p:nvSpPr>
        <p:spPr>
          <a:xfrm>
            <a:off x="4119124" y="1360726"/>
            <a:ext cx="417966" cy="49427"/>
          </a:xfrm>
          <a:prstGeom prst="roundRect">
            <a:avLst>
              <a:gd name="adj" fmla="val 55500"/>
            </a:avLst>
          </a:prstGeom>
          <a:solidFill>
            <a:srgbClr val="94A3B8"/>
          </a:solidFill>
          <a:ln/>
        </p:spPr>
      </p:sp>
      <p:sp>
        <p:nvSpPr>
          <p:cNvPr id="92" name="Shape 90"/>
          <p:cNvSpPr/>
          <p:nvPr/>
        </p:nvSpPr>
        <p:spPr>
          <a:xfrm>
            <a:off x="4119124" y="1360726"/>
            <a:ext cx="417966" cy="49427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93" name="Text 91"/>
          <p:cNvSpPr/>
          <p:nvPr/>
        </p:nvSpPr>
        <p:spPr>
          <a:xfrm>
            <a:off x="365760" y="1455873"/>
            <a:ext cx="3291840" cy="14086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Closure strategy &amp; phasing</a:t>
            </a:r>
            <a:endParaRPr lang="en-US" sz="900" dirty="0"/>
          </a:p>
        </p:txBody>
      </p:sp>
      <p:sp>
        <p:nvSpPr>
          <p:cNvPr id="94" name="Shape 92"/>
          <p:cNvSpPr/>
          <p:nvPr/>
        </p:nvSpPr>
        <p:spPr>
          <a:xfrm>
            <a:off x="4467429" y="1501593"/>
            <a:ext cx="417966" cy="49427"/>
          </a:xfrm>
          <a:prstGeom prst="roundRect">
            <a:avLst>
              <a:gd name="adj" fmla="val 55500"/>
            </a:avLst>
          </a:prstGeom>
          <a:solidFill>
            <a:srgbClr val="64748B"/>
          </a:solidFill>
          <a:ln/>
        </p:spPr>
      </p:sp>
      <p:sp>
        <p:nvSpPr>
          <p:cNvPr id="95" name="Shape 93"/>
          <p:cNvSpPr/>
          <p:nvPr/>
        </p:nvSpPr>
        <p:spPr>
          <a:xfrm>
            <a:off x="4467429" y="1501593"/>
            <a:ext cx="417966" cy="49427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96" name="Text 94"/>
          <p:cNvSpPr/>
          <p:nvPr/>
        </p:nvSpPr>
        <p:spPr>
          <a:xfrm>
            <a:off x="365760" y="1596740"/>
            <a:ext cx="3291840" cy="14086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i="1" dirty="0">
                <a:solidFill>
                  <a:srgbClr val="1E293B"/>
                </a:solidFill>
              </a:rPr>
              <a:t>◆ Capital approved</a:t>
            </a:r>
            <a:endParaRPr lang="en-US" sz="900" dirty="0"/>
          </a:p>
        </p:txBody>
      </p:sp>
      <p:sp>
        <p:nvSpPr>
          <p:cNvPr id="97" name="Shape 95"/>
          <p:cNvSpPr/>
          <p:nvPr/>
        </p:nvSpPr>
        <p:spPr>
          <a:xfrm>
            <a:off x="4803098" y="1603166"/>
            <a:ext cx="164592" cy="164592"/>
          </a:xfrm>
          <a:prstGeom prst="diamond">
            <a:avLst/>
          </a:prstGeom>
          <a:solidFill>
            <a:srgbClr val="10B981"/>
          </a:solidFill>
          <a:ln/>
        </p:spPr>
      </p:sp>
      <p:sp>
        <p:nvSpPr>
          <p:cNvPr id="98" name="Text 96"/>
          <p:cNvSpPr/>
          <p:nvPr/>
        </p:nvSpPr>
        <p:spPr>
          <a:xfrm>
            <a:off x="365760" y="1737607"/>
            <a:ext cx="3291840" cy="14086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Design &amp; procurement</a:t>
            </a:r>
            <a:endParaRPr lang="en-US" sz="900" dirty="0"/>
          </a:p>
        </p:txBody>
      </p:sp>
      <p:sp>
        <p:nvSpPr>
          <p:cNvPr id="99" name="Shape 97"/>
          <p:cNvSpPr/>
          <p:nvPr/>
        </p:nvSpPr>
        <p:spPr>
          <a:xfrm>
            <a:off x="4885394" y="1780609"/>
            <a:ext cx="2716777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100" name="Text 98"/>
          <p:cNvSpPr/>
          <p:nvPr/>
        </p:nvSpPr>
        <p:spPr>
          <a:xfrm>
            <a:off x="365760" y="1878474"/>
            <a:ext cx="3291840" cy="14086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Concept design &amp; standards</a:t>
            </a:r>
            <a:endParaRPr lang="en-US" sz="900" dirty="0"/>
          </a:p>
        </p:txBody>
      </p:sp>
      <p:sp>
        <p:nvSpPr>
          <p:cNvPr id="101" name="Shape 99"/>
          <p:cNvSpPr/>
          <p:nvPr/>
        </p:nvSpPr>
        <p:spPr>
          <a:xfrm>
            <a:off x="4885394" y="1924194"/>
            <a:ext cx="626949" cy="49427"/>
          </a:xfrm>
          <a:prstGeom prst="roundRect">
            <a:avLst>
              <a:gd name="adj" fmla="val 55500"/>
            </a:avLst>
          </a:prstGeom>
          <a:solidFill>
            <a:srgbClr val="2563EB"/>
          </a:solidFill>
          <a:ln/>
        </p:spPr>
      </p:sp>
      <p:sp>
        <p:nvSpPr>
          <p:cNvPr id="102" name="Shape 100"/>
          <p:cNvSpPr/>
          <p:nvPr/>
        </p:nvSpPr>
        <p:spPr>
          <a:xfrm>
            <a:off x="4885394" y="1924194"/>
            <a:ext cx="626949" cy="49427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103" name="Text 101"/>
          <p:cNvSpPr/>
          <p:nvPr/>
        </p:nvSpPr>
        <p:spPr>
          <a:xfrm>
            <a:off x="365760" y="2019341"/>
            <a:ext cx="3291840" cy="14086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Detailed design &amp; FF&amp;E spec</a:t>
            </a:r>
            <a:endParaRPr lang="en-US" sz="900" dirty="0"/>
          </a:p>
        </p:txBody>
      </p:sp>
      <p:sp>
        <p:nvSpPr>
          <p:cNvPr id="104" name="Shape 102"/>
          <p:cNvSpPr/>
          <p:nvPr/>
        </p:nvSpPr>
        <p:spPr>
          <a:xfrm>
            <a:off x="5442682" y="2065061"/>
            <a:ext cx="766270" cy="49427"/>
          </a:xfrm>
          <a:prstGeom prst="roundRect">
            <a:avLst>
              <a:gd name="adj" fmla="val 55500"/>
            </a:avLst>
          </a:prstGeom>
          <a:solidFill>
            <a:srgbClr val="3B82F6"/>
          </a:solidFill>
          <a:ln/>
        </p:spPr>
      </p:sp>
      <p:sp>
        <p:nvSpPr>
          <p:cNvPr id="105" name="Shape 103"/>
          <p:cNvSpPr/>
          <p:nvPr/>
        </p:nvSpPr>
        <p:spPr>
          <a:xfrm>
            <a:off x="5442682" y="2065061"/>
            <a:ext cx="689643" cy="49427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106" name="Text 104"/>
          <p:cNvSpPr/>
          <p:nvPr/>
        </p:nvSpPr>
        <p:spPr>
          <a:xfrm>
            <a:off x="365760" y="2160208"/>
            <a:ext cx="3291840" cy="14086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Mock-up room build</a:t>
            </a:r>
            <a:endParaRPr lang="en-US" sz="900" dirty="0"/>
          </a:p>
        </p:txBody>
      </p:sp>
      <p:sp>
        <p:nvSpPr>
          <p:cNvPr id="107" name="Shape 105"/>
          <p:cNvSpPr/>
          <p:nvPr/>
        </p:nvSpPr>
        <p:spPr>
          <a:xfrm>
            <a:off x="6208952" y="2205928"/>
            <a:ext cx="417966" cy="49427"/>
          </a:xfrm>
          <a:prstGeom prst="roundRect">
            <a:avLst>
              <a:gd name="adj" fmla="val 55500"/>
            </a:avLst>
          </a:prstGeom>
          <a:solidFill>
            <a:srgbClr val="2563EB"/>
          </a:solidFill>
          <a:ln/>
        </p:spPr>
      </p:sp>
      <p:sp>
        <p:nvSpPr>
          <p:cNvPr id="108" name="Shape 106"/>
          <p:cNvSpPr/>
          <p:nvPr/>
        </p:nvSpPr>
        <p:spPr>
          <a:xfrm>
            <a:off x="6208952" y="2205928"/>
            <a:ext cx="250779" cy="49427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109" name="Text 107"/>
          <p:cNvSpPr/>
          <p:nvPr/>
        </p:nvSpPr>
        <p:spPr>
          <a:xfrm>
            <a:off x="365760" y="2301075"/>
            <a:ext cx="3291840" cy="14086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i="1" dirty="0">
                <a:solidFill>
                  <a:srgbClr val="1E293B"/>
                </a:solidFill>
              </a:rPr>
              <a:t>◆ Mock-up room signed off</a:t>
            </a:r>
            <a:endParaRPr lang="en-US" sz="900" dirty="0"/>
          </a:p>
        </p:txBody>
      </p:sp>
      <p:sp>
        <p:nvSpPr>
          <p:cNvPr id="110" name="Shape 108"/>
          <p:cNvSpPr/>
          <p:nvPr/>
        </p:nvSpPr>
        <p:spPr>
          <a:xfrm>
            <a:off x="6544622" y="2307501"/>
            <a:ext cx="164592" cy="164592"/>
          </a:xfrm>
          <a:prstGeom prst="diamond">
            <a:avLst/>
          </a:prstGeom>
          <a:solidFill>
            <a:srgbClr val="10B981"/>
          </a:solidFill>
          <a:ln/>
        </p:spPr>
      </p:sp>
      <p:sp>
        <p:nvSpPr>
          <p:cNvPr id="111" name="Text 109"/>
          <p:cNvSpPr/>
          <p:nvPr/>
        </p:nvSpPr>
        <p:spPr>
          <a:xfrm>
            <a:off x="365760" y="2441942"/>
            <a:ext cx="3291840" cy="14086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FF&amp;E procurement &amp; lead times</a:t>
            </a:r>
            <a:endParaRPr lang="en-US" sz="900" dirty="0"/>
          </a:p>
        </p:txBody>
      </p:sp>
      <p:sp>
        <p:nvSpPr>
          <p:cNvPr id="112" name="Shape 110"/>
          <p:cNvSpPr/>
          <p:nvPr/>
        </p:nvSpPr>
        <p:spPr>
          <a:xfrm>
            <a:off x="6278613" y="2487662"/>
            <a:ext cx="1323558" cy="49427"/>
          </a:xfrm>
          <a:prstGeom prst="roundRect">
            <a:avLst>
              <a:gd name="adj" fmla="val 55500"/>
            </a:avLst>
          </a:prstGeom>
          <a:solidFill>
            <a:srgbClr val="3B82F6"/>
          </a:solidFill>
          <a:ln/>
        </p:spPr>
      </p:sp>
      <p:sp>
        <p:nvSpPr>
          <p:cNvPr id="113" name="Shape 111"/>
          <p:cNvSpPr/>
          <p:nvPr/>
        </p:nvSpPr>
        <p:spPr>
          <a:xfrm>
            <a:off x="6278613" y="2487662"/>
            <a:ext cx="529423" cy="49427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114" name="Text 112"/>
          <p:cNvSpPr/>
          <p:nvPr/>
        </p:nvSpPr>
        <p:spPr>
          <a:xfrm>
            <a:off x="365760" y="2582809"/>
            <a:ext cx="3291840" cy="14086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Back-of-house &amp; lifts</a:t>
            </a:r>
            <a:endParaRPr lang="en-US" sz="900" dirty="0"/>
          </a:p>
        </p:txBody>
      </p:sp>
      <p:sp>
        <p:nvSpPr>
          <p:cNvPr id="115" name="Shape 113"/>
          <p:cNvSpPr/>
          <p:nvPr/>
        </p:nvSpPr>
        <p:spPr>
          <a:xfrm>
            <a:off x="6626918" y="2625811"/>
            <a:ext cx="2438133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116" name="Text 114"/>
          <p:cNvSpPr/>
          <p:nvPr/>
        </p:nvSpPr>
        <p:spPr>
          <a:xfrm>
            <a:off x="365760" y="2723676"/>
            <a:ext cx="3291840" cy="14086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Riser &amp; service survey</a:t>
            </a:r>
            <a:endParaRPr lang="en-US" sz="900" dirty="0"/>
          </a:p>
        </p:txBody>
      </p:sp>
      <p:sp>
        <p:nvSpPr>
          <p:cNvPr id="117" name="Shape 115"/>
          <p:cNvSpPr/>
          <p:nvPr/>
        </p:nvSpPr>
        <p:spPr>
          <a:xfrm>
            <a:off x="6626918" y="2769396"/>
            <a:ext cx="348305" cy="49427"/>
          </a:xfrm>
          <a:prstGeom prst="roundRect">
            <a:avLst>
              <a:gd name="adj" fmla="val 55500"/>
            </a:avLst>
          </a:prstGeom>
          <a:solidFill>
            <a:srgbClr val="A855F7"/>
          </a:solidFill>
          <a:ln/>
        </p:spPr>
      </p:sp>
      <p:sp>
        <p:nvSpPr>
          <p:cNvPr id="118" name="Shape 116"/>
          <p:cNvSpPr/>
          <p:nvPr/>
        </p:nvSpPr>
        <p:spPr>
          <a:xfrm>
            <a:off x="6626918" y="2769396"/>
            <a:ext cx="278644" cy="49427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119" name="Text 117"/>
          <p:cNvSpPr/>
          <p:nvPr/>
        </p:nvSpPr>
        <p:spPr>
          <a:xfrm>
            <a:off x="365760" y="2864543"/>
            <a:ext cx="3291840" cy="14086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Plant &amp; chiller replacement</a:t>
            </a:r>
            <a:endParaRPr lang="en-US" sz="900" dirty="0"/>
          </a:p>
        </p:txBody>
      </p:sp>
      <p:sp>
        <p:nvSpPr>
          <p:cNvPr id="120" name="Shape 118"/>
          <p:cNvSpPr/>
          <p:nvPr/>
        </p:nvSpPr>
        <p:spPr>
          <a:xfrm>
            <a:off x="6905562" y="2910263"/>
            <a:ext cx="835931" cy="49427"/>
          </a:xfrm>
          <a:prstGeom prst="roundRect">
            <a:avLst>
              <a:gd name="adj" fmla="val 55500"/>
            </a:avLst>
          </a:prstGeom>
          <a:solidFill>
            <a:srgbClr val="C084FC"/>
          </a:solidFill>
          <a:ln/>
        </p:spPr>
      </p:sp>
      <p:sp>
        <p:nvSpPr>
          <p:cNvPr id="121" name="Shape 119"/>
          <p:cNvSpPr/>
          <p:nvPr/>
        </p:nvSpPr>
        <p:spPr>
          <a:xfrm>
            <a:off x="6905562" y="2910263"/>
            <a:ext cx="250779" cy="49427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122" name="Text 120"/>
          <p:cNvSpPr/>
          <p:nvPr/>
        </p:nvSpPr>
        <p:spPr>
          <a:xfrm>
            <a:off x="365760" y="3005410"/>
            <a:ext cx="3291840" cy="14086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Lift car 1 modernisation</a:t>
            </a:r>
            <a:endParaRPr lang="en-US" sz="900" dirty="0"/>
          </a:p>
        </p:txBody>
      </p:sp>
      <p:sp>
        <p:nvSpPr>
          <p:cNvPr id="123" name="Shape 121"/>
          <p:cNvSpPr/>
          <p:nvPr/>
        </p:nvSpPr>
        <p:spPr>
          <a:xfrm>
            <a:off x="7114544" y="3051130"/>
            <a:ext cx="905592" cy="49427"/>
          </a:xfrm>
          <a:prstGeom prst="roundRect">
            <a:avLst>
              <a:gd name="adj" fmla="val 55500"/>
            </a:avLst>
          </a:prstGeom>
          <a:solidFill>
            <a:srgbClr val="A855F7"/>
          </a:solidFill>
          <a:ln/>
        </p:spPr>
      </p:sp>
      <p:sp>
        <p:nvSpPr>
          <p:cNvPr id="124" name="Shape 122"/>
          <p:cNvSpPr/>
          <p:nvPr/>
        </p:nvSpPr>
        <p:spPr>
          <a:xfrm>
            <a:off x="7114544" y="3051130"/>
            <a:ext cx="90559" cy="49427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125" name="Text 123"/>
          <p:cNvSpPr/>
          <p:nvPr/>
        </p:nvSpPr>
        <p:spPr>
          <a:xfrm>
            <a:off x="365760" y="3146277"/>
            <a:ext cx="3291840" cy="14086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Lift car 2 modernisation</a:t>
            </a:r>
            <a:endParaRPr lang="en-US" sz="900" dirty="0"/>
          </a:p>
        </p:txBody>
      </p:sp>
      <p:sp>
        <p:nvSpPr>
          <p:cNvPr id="126" name="Shape 124"/>
          <p:cNvSpPr/>
          <p:nvPr/>
        </p:nvSpPr>
        <p:spPr>
          <a:xfrm>
            <a:off x="8020137" y="3191997"/>
            <a:ext cx="905592" cy="49427"/>
          </a:xfrm>
          <a:prstGeom prst="roundRect">
            <a:avLst>
              <a:gd name="adj" fmla="val 55500"/>
            </a:avLst>
          </a:prstGeom>
          <a:solidFill>
            <a:srgbClr val="C084FC"/>
          </a:solidFill>
          <a:ln/>
        </p:spPr>
      </p:sp>
      <p:sp>
        <p:nvSpPr>
          <p:cNvPr id="127" name="Text 125"/>
          <p:cNvSpPr/>
          <p:nvPr/>
        </p:nvSpPr>
        <p:spPr>
          <a:xfrm>
            <a:off x="365760" y="3287144"/>
            <a:ext cx="3291840" cy="14086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BOH corridors &amp; staff areas</a:t>
            </a:r>
            <a:endParaRPr lang="en-US" sz="900" dirty="0"/>
          </a:p>
        </p:txBody>
      </p:sp>
      <p:sp>
        <p:nvSpPr>
          <p:cNvPr id="128" name="Shape 126"/>
          <p:cNvSpPr/>
          <p:nvPr/>
        </p:nvSpPr>
        <p:spPr>
          <a:xfrm>
            <a:off x="7323527" y="3332864"/>
            <a:ext cx="975253" cy="49427"/>
          </a:xfrm>
          <a:prstGeom prst="roundRect">
            <a:avLst>
              <a:gd name="adj" fmla="val 55500"/>
            </a:avLst>
          </a:prstGeom>
          <a:solidFill>
            <a:srgbClr val="A855F7"/>
          </a:solidFill>
          <a:ln/>
        </p:spPr>
      </p:sp>
      <p:sp>
        <p:nvSpPr>
          <p:cNvPr id="129" name="Text 127"/>
          <p:cNvSpPr/>
          <p:nvPr/>
        </p:nvSpPr>
        <p:spPr>
          <a:xfrm>
            <a:off x="365760" y="3428011"/>
            <a:ext cx="3291840" cy="14086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Guest floor closures</a:t>
            </a:r>
            <a:endParaRPr lang="en-US" sz="900" dirty="0"/>
          </a:p>
        </p:txBody>
      </p:sp>
      <p:sp>
        <p:nvSpPr>
          <p:cNvPr id="130" name="Shape 128"/>
          <p:cNvSpPr/>
          <p:nvPr/>
        </p:nvSpPr>
        <p:spPr>
          <a:xfrm>
            <a:off x="7602171" y="3471013"/>
            <a:ext cx="3622369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131" name="Text 129"/>
          <p:cNvSpPr/>
          <p:nvPr/>
        </p:nvSpPr>
        <p:spPr>
          <a:xfrm>
            <a:off x="365760" y="3568878"/>
            <a:ext cx="3291840" cy="14086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i="1" dirty="0">
                <a:solidFill>
                  <a:srgbClr val="1E293B"/>
                </a:solidFill>
              </a:rPr>
              <a:t>◆ Noisy works window agreed</a:t>
            </a:r>
            <a:endParaRPr lang="en-US" sz="900" dirty="0"/>
          </a:p>
        </p:txBody>
      </p:sp>
      <p:sp>
        <p:nvSpPr>
          <p:cNvPr id="132" name="Shape 130"/>
          <p:cNvSpPr/>
          <p:nvPr/>
        </p:nvSpPr>
        <p:spPr>
          <a:xfrm>
            <a:off x="7519875" y="3575304"/>
            <a:ext cx="164592" cy="164592"/>
          </a:xfrm>
          <a:prstGeom prst="diamond">
            <a:avLst/>
          </a:prstGeom>
          <a:solidFill>
            <a:srgbClr val="EF4444"/>
          </a:solidFill>
          <a:ln/>
        </p:spPr>
      </p:sp>
      <p:sp>
        <p:nvSpPr>
          <p:cNvPr id="133" name="Text 131"/>
          <p:cNvSpPr/>
          <p:nvPr/>
        </p:nvSpPr>
        <p:spPr>
          <a:xfrm>
            <a:off x="365760" y="3709746"/>
            <a:ext cx="3291840" cy="14086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Floor 1 strip-out &amp; fit-out</a:t>
            </a:r>
            <a:endParaRPr lang="en-US" sz="900" dirty="0"/>
          </a:p>
        </p:txBody>
      </p:sp>
      <p:sp>
        <p:nvSpPr>
          <p:cNvPr id="134" name="Shape 132"/>
          <p:cNvSpPr/>
          <p:nvPr/>
        </p:nvSpPr>
        <p:spPr>
          <a:xfrm>
            <a:off x="7602171" y="3755466"/>
            <a:ext cx="835931" cy="49427"/>
          </a:xfrm>
          <a:prstGeom prst="roundRect">
            <a:avLst>
              <a:gd name="adj" fmla="val 55500"/>
            </a:avLst>
          </a:prstGeom>
          <a:solidFill>
            <a:srgbClr val="B45309"/>
          </a:solidFill>
          <a:ln/>
        </p:spPr>
      </p:sp>
      <p:sp>
        <p:nvSpPr>
          <p:cNvPr id="135" name="Text 133"/>
          <p:cNvSpPr/>
          <p:nvPr/>
        </p:nvSpPr>
        <p:spPr>
          <a:xfrm>
            <a:off x="365760" y="3850613"/>
            <a:ext cx="3291840" cy="14086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Floor 1 snag &amp; return to sale</a:t>
            </a:r>
            <a:endParaRPr lang="en-US" sz="900" dirty="0"/>
          </a:p>
        </p:txBody>
      </p:sp>
      <p:sp>
        <p:nvSpPr>
          <p:cNvPr id="136" name="Shape 134"/>
          <p:cNvSpPr/>
          <p:nvPr/>
        </p:nvSpPr>
        <p:spPr>
          <a:xfrm>
            <a:off x="8438102" y="3896333"/>
            <a:ext cx="167186" cy="49427"/>
          </a:xfrm>
          <a:prstGeom prst="roundRect">
            <a:avLst>
              <a:gd name="adj" fmla="val 55500"/>
            </a:avLst>
          </a:prstGeom>
          <a:solidFill>
            <a:srgbClr val="D97706"/>
          </a:solidFill>
          <a:ln/>
        </p:spPr>
      </p:sp>
      <p:sp>
        <p:nvSpPr>
          <p:cNvPr id="137" name="Text 135"/>
          <p:cNvSpPr/>
          <p:nvPr/>
        </p:nvSpPr>
        <p:spPr>
          <a:xfrm>
            <a:off x="365760" y="3991480"/>
            <a:ext cx="3291840" cy="14086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Floors 2-3 strip-out &amp; fit-out</a:t>
            </a:r>
            <a:endParaRPr lang="en-US" sz="900" dirty="0"/>
          </a:p>
        </p:txBody>
      </p:sp>
      <p:sp>
        <p:nvSpPr>
          <p:cNvPr id="138" name="Shape 136"/>
          <p:cNvSpPr/>
          <p:nvPr/>
        </p:nvSpPr>
        <p:spPr>
          <a:xfrm>
            <a:off x="8605289" y="4037200"/>
            <a:ext cx="1044914" cy="49427"/>
          </a:xfrm>
          <a:prstGeom prst="roundRect">
            <a:avLst>
              <a:gd name="adj" fmla="val 55500"/>
            </a:avLst>
          </a:prstGeom>
          <a:solidFill>
            <a:srgbClr val="B45309"/>
          </a:solidFill>
          <a:ln/>
        </p:spPr>
      </p:sp>
      <p:sp>
        <p:nvSpPr>
          <p:cNvPr id="139" name="Text 137"/>
          <p:cNvSpPr/>
          <p:nvPr/>
        </p:nvSpPr>
        <p:spPr>
          <a:xfrm>
            <a:off x="365760" y="4132347"/>
            <a:ext cx="3291840" cy="14086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Floors 2-3 snag &amp; return to sale</a:t>
            </a:r>
            <a:endParaRPr lang="en-US" sz="900" dirty="0"/>
          </a:p>
        </p:txBody>
      </p:sp>
      <p:sp>
        <p:nvSpPr>
          <p:cNvPr id="140" name="Shape 138"/>
          <p:cNvSpPr/>
          <p:nvPr/>
        </p:nvSpPr>
        <p:spPr>
          <a:xfrm>
            <a:off x="9650203" y="4178067"/>
            <a:ext cx="167186" cy="49427"/>
          </a:xfrm>
          <a:prstGeom prst="roundRect">
            <a:avLst>
              <a:gd name="adj" fmla="val 55500"/>
            </a:avLst>
          </a:prstGeom>
          <a:solidFill>
            <a:srgbClr val="D97706"/>
          </a:solidFill>
          <a:ln/>
        </p:spPr>
      </p:sp>
      <p:sp>
        <p:nvSpPr>
          <p:cNvPr id="141" name="Text 139"/>
          <p:cNvSpPr/>
          <p:nvPr/>
        </p:nvSpPr>
        <p:spPr>
          <a:xfrm>
            <a:off x="365760" y="4273214"/>
            <a:ext cx="3291840" cy="14086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Floors 4-5 strip-out &amp; fit-out</a:t>
            </a:r>
            <a:endParaRPr lang="en-US" sz="900" dirty="0"/>
          </a:p>
        </p:txBody>
      </p:sp>
      <p:sp>
        <p:nvSpPr>
          <p:cNvPr id="142" name="Shape 140"/>
          <p:cNvSpPr/>
          <p:nvPr/>
        </p:nvSpPr>
        <p:spPr>
          <a:xfrm>
            <a:off x="9817389" y="4318934"/>
            <a:ext cx="1044914" cy="49427"/>
          </a:xfrm>
          <a:prstGeom prst="roundRect">
            <a:avLst>
              <a:gd name="adj" fmla="val 55500"/>
            </a:avLst>
          </a:prstGeom>
          <a:solidFill>
            <a:srgbClr val="B45309"/>
          </a:solidFill>
          <a:ln/>
        </p:spPr>
      </p:sp>
      <p:sp>
        <p:nvSpPr>
          <p:cNvPr id="143" name="Text 141"/>
          <p:cNvSpPr/>
          <p:nvPr/>
        </p:nvSpPr>
        <p:spPr>
          <a:xfrm>
            <a:off x="365760" y="4414081"/>
            <a:ext cx="3291840" cy="14086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Floors 4-5 snag &amp; return to sale</a:t>
            </a:r>
            <a:endParaRPr lang="en-US" sz="900" dirty="0"/>
          </a:p>
        </p:txBody>
      </p:sp>
      <p:sp>
        <p:nvSpPr>
          <p:cNvPr id="144" name="Shape 142"/>
          <p:cNvSpPr/>
          <p:nvPr/>
        </p:nvSpPr>
        <p:spPr>
          <a:xfrm>
            <a:off x="10862303" y="4459801"/>
            <a:ext cx="167186" cy="49427"/>
          </a:xfrm>
          <a:prstGeom prst="roundRect">
            <a:avLst>
              <a:gd name="adj" fmla="val 55500"/>
            </a:avLst>
          </a:prstGeom>
          <a:solidFill>
            <a:srgbClr val="D97706"/>
          </a:solidFill>
          <a:ln/>
        </p:spPr>
      </p:sp>
      <p:sp>
        <p:nvSpPr>
          <p:cNvPr id="145" name="Text 143"/>
          <p:cNvSpPr/>
          <p:nvPr/>
        </p:nvSpPr>
        <p:spPr>
          <a:xfrm>
            <a:off x="365760" y="4554948"/>
            <a:ext cx="3291840" cy="14086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Guest decant &amp; rebooking</a:t>
            </a:r>
            <a:endParaRPr lang="en-US" sz="900" dirty="0"/>
          </a:p>
        </p:txBody>
      </p:sp>
      <p:sp>
        <p:nvSpPr>
          <p:cNvPr id="146" name="Shape 144"/>
          <p:cNvSpPr/>
          <p:nvPr/>
        </p:nvSpPr>
        <p:spPr>
          <a:xfrm>
            <a:off x="7602171" y="4600668"/>
            <a:ext cx="3483047" cy="49427"/>
          </a:xfrm>
          <a:prstGeom prst="roundRect">
            <a:avLst>
              <a:gd name="adj" fmla="val 55500"/>
            </a:avLst>
          </a:prstGeom>
          <a:solidFill>
            <a:srgbClr val="F59E0B"/>
          </a:solidFill>
          <a:ln/>
        </p:spPr>
      </p:sp>
      <p:sp>
        <p:nvSpPr>
          <p:cNvPr id="147" name="Text 145"/>
          <p:cNvSpPr/>
          <p:nvPr/>
        </p:nvSpPr>
        <p:spPr>
          <a:xfrm>
            <a:off x="365760" y="4695815"/>
            <a:ext cx="3291840" cy="14086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i="1" dirty="0">
                <a:solidFill>
                  <a:srgbClr val="1E293B"/>
                </a:solidFill>
              </a:rPr>
              <a:t>◆ Last guest floor handed back</a:t>
            </a:r>
            <a:endParaRPr lang="en-US" sz="900" dirty="0"/>
          </a:p>
        </p:txBody>
      </p:sp>
      <p:sp>
        <p:nvSpPr>
          <p:cNvPr id="148" name="Shape 146"/>
          <p:cNvSpPr/>
          <p:nvPr/>
        </p:nvSpPr>
        <p:spPr>
          <a:xfrm>
            <a:off x="10947194" y="4702240"/>
            <a:ext cx="164592" cy="164592"/>
          </a:xfrm>
          <a:prstGeom prst="diamond">
            <a:avLst/>
          </a:prstGeom>
          <a:solidFill>
            <a:srgbClr val="10B981"/>
          </a:solidFill>
          <a:ln/>
        </p:spPr>
      </p:sp>
      <p:sp>
        <p:nvSpPr>
          <p:cNvPr id="149" name="Text 147"/>
          <p:cNvSpPr/>
          <p:nvPr/>
        </p:nvSpPr>
        <p:spPr>
          <a:xfrm>
            <a:off x="365760" y="4836682"/>
            <a:ext cx="3291840" cy="14086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Public areas &amp; F&amp;B</a:t>
            </a:r>
            <a:endParaRPr lang="en-US" sz="900" dirty="0"/>
          </a:p>
        </p:txBody>
      </p:sp>
      <p:sp>
        <p:nvSpPr>
          <p:cNvPr id="150" name="Shape 148"/>
          <p:cNvSpPr/>
          <p:nvPr/>
        </p:nvSpPr>
        <p:spPr>
          <a:xfrm>
            <a:off x="9134712" y="4879683"/>
            <a:ext cx="2229150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151" name="Text 149"/>
          <p:cNvSpPr/>
          <p:nvPr/>
        </p:nvSpPr>
        <p:spPr>
          <a:xfrm>
            <a:off x="365760" y="4977549"/>
            <a:ext cx="3291840" cy="14086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Temporary lobby &amp; bar provision</a:t>
            </a:r>
            <a:endParaRPr lang="en-US" sz="900" dirty="0"/>
          </a:p>
        </p:txBody>
      </p:sp>
      <p:sp>
        <p:nvSpPr>
          <p:cNvPr id="152" name="Shape 150"/>
          <p:cNvSpPr/>
          <p:nvPr/>
        </p:nvSpPr>
        <p:spPr>
          <a:xfrm>
            <a:off x="9134712" y="5023269"/>
            <a:ext cx="278644" cy="49427"/>
          </a:xfrm>
          <a:prstGeom prst="roundRect">
            <a:avLst>
              <a:gd name="adj" fmla="val 55500"/>
            </a:avLst>
          </a:prstGeom>
          <a:solidFill>
            <a:srgbClr val="0D9488"/>
          </a:solidFill>
          <a:ln/>
        </p:spPr>
      </p:sp>
      <p:sp>
        <p:nvSpPr>
          <p:cNvPr id="153" name="Text 151"/>
          <p:cNvSpPr/>
          <p:nvPr/>
        </p:nvSpPr>
        <p:spPr>
          <a:xfrm>
            <a:off x="365760" y="5118416"/>
            <a:ext cx="3291840" cy="14086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Lobby &amp; reception refit</a:t>
            </a:r>
            <a:endParaRPr lang="en-US" sz="900" dirty="0"/>
          </a:p>
        </p:txBody>
      </p:sp>
      <p:sp>
        <p:nvSpPr>
          <p:cNvPr id="154" name="Shape 152"/>
          <p:cNvSpPr/>
          <p:nvPr/>
        </p:nvSpPr>
        <p:spPr>
          <a:xfrm>
            <a:off x="9343695" y="5164136"/>
            <a:ext cx="905592" cy="49427"/>
          </a:xfrm>
          <a:prstGeom prst="roundRect">
            <a:avLst>
              <a:gd name="adj" fmla="val 55500"/>
            </a:avLst>
          </a:prstGeom>
          <a:solidFill>
            <a:srgbClr val="14B8A6"/>
          </a:solidFill>
          <a:ln/>
        </p:spPr>
      </p:sp>
      <p:sp>
        <p:nvSpPr>
          <p:cNvPr id="155" name="Text 153"/>
          <p:cNvSpPr/>
          <p:nvPr/>
        </p:nvSpPr>
        <p:spPr>
          <a:xfrm>
            <a:off x="365760" y="5259283"/>
            <a:ext cx="3291840" cy="14086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Restaurant &amp; bar refit</a:t>
            </a:r>
            <a:endParaRPr lang="en-US" sz="900" dirty="0"/>
          </a:p>
        </p:txBody>
      </p:sp>
      <p:sp>
        <p:nvSpPr>
          <p:cNvPr id="156" name="Shape 154"/>
          <p:cNvSpPr/>
          <p:nvPr/>
        </p:nvSpPr>
        <p:spPr>
          <a:xfrm>
            <a:off x="9831321" y="5305003"/>
            <a:ext cx="835931" cy="49427"/>
          </a:xfrm>
          <a:prstGeom prst="roundRect">
            <a:avLst>
              <a:gd name="adj" fmla="val 55500"/>
            </a:avLst>
          </a:prstGeom>
          <a:solidFill>
            <a:srgbClr val="0D9488"/>
          </a:solidFill>
          <a:ln/>
        </p:spPr>
      </p:sp>
      <p:sp>
        <p:nvSpPr>
          <p:cNvPr id="157" name="Text 155"/>
          <p:cNvSpPr/>
          <p:nvPr/>
        </p:nvSpPr>
        <p:spPr>
          <a:xfrm>
            <a:off x="365760" y="5400150"/>
            <a:ext cx="3291840" cy="14086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Meeting rooms &amp; spa</a:t>
            </a:r>
            <a:endParaRPr lang="en-US" sz="900" dirty="0"/>
          </a:p>
        </p:txBody>
      </p:sp>
      <p:sp>
        <p:nvSpPr>
          <p:cNvPr id="158" name="Shape 156"/>
          <p:cNvSpPr/>
          <p:nvPr/>
        </p:nvSpPr>
        <p:spPr>
          <a:xfrm>
            <a:off x="10527931" y="5445870"/>
            <a:ext cx="835931" cy="49427"/>
          </a:xfrm>
          <a:prstGeom prst="roundRect">
            <a:avLst>
              <a:gd name="adj" fmla="val 55500"/>
            </a:avLst>
          </a:prstGeom>
          <a:solidFill>
            <a:srgbClr val="14B8A6"/>
          </a:solidFill>
          <a:ln/>
        </p:spPr>
      </p:sp>
      <p:sp>
        <p:nvSpPr>
          <p:cNvPr id="159" name="Text 157"/>
          <p:cNvSpPr/>
          <p:nvPr/>
        </p:nvSpPr>
        <p:spPr>
          <a:xfrm>
            <a:off x="365760" y="5541017"/>
            <a:ext cx="3291840" cy="14086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Handover &amp; re-marketing</a:t>
            </a:r>
            <a:endParaRPr lang="en-US" sz="900" dirty="0"/>
          </a:p>
        </p:txBody>
      </p:sp>
      <p:sp>
        <p:nvSpPr>
          <p:cNvPr id="160" name="Shape 158"/>
          <p:cNvSpPr/>
          <p:nvPr/>
        </p:nvSpPr>
        <p:spPr>
          <a:xfrm>
            <a:off x="10876236" y="5584018"/>
            <a:ext cx="905592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161" name="Text 159"/>
          <p:cNvSpPr/>
          <p:nvPr/>
        </p:nvSpPr>
        <p:spPr>
          <a:xfrm>
            <a:off x="365760" y="5681884"/>
            <a:ext cx="3291840" cy="14086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Commissioning &amp; fire strategy sign-off</a:t>
            </a:r>
            <a:endParaRPr lang="en-US" sz="900" dirty="0"/>
          </a:p>
        </p:txBody>
      </p:sp>
      <p:sp>
        <p:nvSpPr>
          <p:cNvPr id="162" name="Shape 160"/>
          <p:cNvSpPr/>
          <p:nvPr/>
        </p:nvSpPr>
        <p:spPr>
          <a:xfrm>
            <a:off x="10876236" y="5727604"/>
            <a:ext cx="348305" cy="49427"/>
          </a:xfrm>
          <a:prstGeom prst="roundRect">
            <a:avLst>
              <a:gd name="adj" fmla="val 55500"/>
            </a:avLst>
          </a:prstGeom>
          <a:solidFill>
            <a:srgbClr val="EF4444"/>
          </a:solidFill>
          <a:ln/>
        </p:spPr>
      </p:sp>
      <p:sp>
        <p:nvSpPr>
          <p:cNvPr id="163" name="Text 161"/>
          <p:cNvSpPr/>
          <p:nvPr/>
        </p:nvSpPr>
        <p:spPr>
          <a:xfrm>
            <a:off x="365760" y="5822751"/>
            <a:ext cx="3291840" cy="14086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Staff retraining on new product</a:t>
            </a:r>
            <a:endParaRPr lang="en-US" sz="900" dirty="0"/>
          </a:p>
        </p:txBody>
      </p:sp>
      <p:sp>
        <p:nvSpPr>
          <p:cNvPr id="164" name="Shape 162"/>
          <p:cNvSpPr/>
          <p:nvPr/>
        </p:nvSpPr>
        <p:spPr>
          <a:xfrm>
            <a:off x="10945896" y="5868471"/>
            <a:ext cx="278644" cy="49427"/>
          </a:xfrm>
          <a:prstGeom prst="roundRect">
            <a:avLst>
              <a:gd name="adj" fmla="val 55500"/>
            </a:avLst>
          </a:prstGeom>
          <a:solidFill>
            <a:srgbClr val="F87171"/>
          </a:solidFill>
          <a:ln/>
        </p:spPr>
      </p:sp>
      <p:sp>
        <p:nvSpPr>
          <p:cNvPr id="165" name="Text 163"/>
          <p:cNvSpPr/>
          <p:nvPr/>
        </p:nvSpPr>
        <p:spPr>
          <a:xfrm>
            <a:off x="365760" y="5963618"/>
            <a:ext cx="3291840" cy="14086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Photography &amp; rate repositioning</a:t>
            </a:r>
            <a:endParaRPr lang="en-US" sz="900" dirty="0"/>
          </a:p>
        </p:txBody>
      </p:sp>
      <p:sp>
        <p:nvSpPr>
          <p:cNvPr id="166" name="Shape 164"/>
          <p:cNvSpPr/>
          <p:nvPr/>
        </p:nvSpPr>
        <p:spPr>
          <a:xfrm>
            <a:off x="11085218" y="6009338"/>
            <a:ext cx="417966" cy="49427"/>
          </a:xfrm>
          <a:prstGeom prst="roundRect">
            <a:avLst>
              <a:gd name="adj" fmla="val 55500"/>
            </a:avLst>
          </a:prstGeom>
          <a:solidFill>
            <a:srgbClr val="EF4444"/>
          </a:solidFill>
          <a:ln/>
        </p:spPr>
      </p:sp>
      <p:sp>
        <p:nvSpPr>
          <p:cNvPr id="167" name="Text 165"/>
          <p:cNvSpPr/>
          <p:nvPr/>
        </p:nvSpPr>
        <p:spPr>
          <a:xfrm>
            <a:off x="365760" y="6104485"/>
            <a:ext cx="3291840" cy="14086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i="1" dirty="0">
                <a:solidFill>
                  <a:srgbClr val="1E293B"/>
                </a:solidFill>
              </a:rPr>
              <a:t>◆ Full inventory restored</a:t>
            </a:r>
            <a:endParaRPr lang="en-US" sz="900" dirty="0"/>
          </a:p>
        </p:txBody>
      </p:sp>
      <p:sp>
        <p:nvSpPr>
          <p:cNvPr id="168" name="Shape 166"/>
          <p:cNvSpPr/>
          <p:nvPr/>
        </p:nvSpPr>
        <p:spPr>
          <a:xfrm>
            <a:off x="11699532" y="6110910"/>
            <a:ext cx="164592" cy="164592"/>
          </a:xfrm>
          <a:prstGeom prst="diamond">
            <a:avLst/>
          </a:prstGeom>
          <a:solidFill>
            <a:srgbClr val="10B981"/>
          </a:solidFill>
          <a:ln/>
        </p:spPr>
      </p:sp>
      <p:sp>
        <p:nvSpPr>
          <p:cNvPr id="169" name="Text 167"/>
          <p:cNvSpPr/>
          <p:nvPr/>
        </p:nvSpPr>
        <p:spPr>
          <a:xfrm>
            <a:off x="365760" y="64465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94A3B8"/>
                </a:solidFill>
              </a:rPr>
              <a:t>Made free at gantts.app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22860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E293B"/>
                </a:solidFill>
              </a:rPr>
              <a:t>Task Schedule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365760" y="822960"/>
          <a:ext cx="11430000" cy="914400"/>
        </p:xfrm>
        <a:graphic>
          <a:graphicData uri="http://schemas.openxmlformats.org/drawingml/2006/table">
            <a:tbl>
              <a:tblPr/>
              <a:tblGrid>
                <a:gridCol w="1632857"/>
                <a:gridCol w="1632857"/>
                <a:gridCol w="1632857"/>
                <a:gridCol w="1632857"/>
                <a:gridCol w="1632857"/>
                <a:gridCol w="1632857"/>
                <a:gridCol w="1632857"/>
              </a:tblGrid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#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5309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Task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5309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Owner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5309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Start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5309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End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5309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Days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5309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5309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Feasibility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revenue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planning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2026-08-02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2026-10-15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Condition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survey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scope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Asset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manager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2026-08-02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2026-08-31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Room-night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displacement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model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Revenue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2026-08-22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2026-09-20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1.3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Closure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strategy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phasing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Asset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manager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2026-09-16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2026-10-15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Capital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approved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2026-10-16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2026-10-16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Design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procurement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2026-10-16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2027-04-28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195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Concept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design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standards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Designer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2026-10-16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2026-11-29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Detailed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design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FF&amp;E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spec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Designer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2026-11-25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2027-01-18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90%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3.3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Mock-up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room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build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Contractor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2027-01-19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2027-02-17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60%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Mock-up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room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signed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off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2027-02-18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2027-02-18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FF&amp;E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procurement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lead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times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Procurement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2027-01-24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2027-04-28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95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Back-of-house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lifts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2027-02-18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2027-08-11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175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Riser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service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survey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M&amp;E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2027-02-18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2027-03-14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80%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Plant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chiller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replacement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M&amp;E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2027-03-10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2027-05-08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60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5.3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Lift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car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modernisation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Lift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contractor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2027-03-25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2027-05-28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65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5.4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Lift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car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modernisation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Lift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contractor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2027-05-29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2027-08-01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65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5.5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BOH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corridors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staff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areas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Contractor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2027-04-09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2027-06-17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Guest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floor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closures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2027-04-29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2028-01-13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260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Noisy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works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window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agreed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2027-04-29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2027-04-29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Floor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strip-out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fit-out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Contractor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2027-04-29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2027-06-27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60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Floor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snag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return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to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sale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Ops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2027-06-28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2027-07-09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365760" y="457200"/>
          <a:ext cx="11430000" cy="914400"/>
        </p:xfrm>
        <a:graphic>
          <a:graphicData uri="http://schemas.openxmlformats.org/drawingml/2006/table">
            <a:tbl>
              <a:tblPr/>
              <a:tblGrid>
                <a:gridCol w="1632857"/>
                <a:gridCol w="1632857"/>
                <a:gridCol w="1632857"/>
                <a:gridCol w="1632857"/>
                <a:gridCol w="1632857"/>
                <a:gridCol w="1632857"/>
                <a:gridCol w="1632857"/>
              </a:tblGrid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7.3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Floors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2-3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strip-out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fit-out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Contractor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2027-07-10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2027-09-22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7.4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Floors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2-3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snag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return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to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sale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Ops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2027-09-23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2027-10-04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7.5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Floors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4-5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strip-out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fit-out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Contractor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2027-10-05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2027-12-18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7.6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Floors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4-5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snag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return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to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sale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Ops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2027-12-19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2027-12-30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7.7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Guest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decant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rebooking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Front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office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2027-04-29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2028-01-03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250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Last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guest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floor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handed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back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2027-12-31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2027-12-31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Public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areas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F&amp;B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2027-08-17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2028-01-23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160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9.1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Temporary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lobby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bar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provision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Ops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2027-08-17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2027-09-05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9.2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Lobby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reception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refit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Contractor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2027-09-01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2027-11-04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65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9.3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Restaurant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bar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refit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Contractor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2027-10-06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2027-12-04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60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9.4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Meeting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rooms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spa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Contractor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2027-11-25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2028-01-23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60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Handover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re-marketing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2027-12-20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2028-02-22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65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Commissioning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fire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strategy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sign-off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M&amp;E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2027-12-20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2028-01-13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Staff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retraining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new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product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GM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2027-12-25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2028-01-13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10.3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Photography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rate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repositioning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Revenue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2028-01-04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2028-02-02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Full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inventory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restored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2028-02-23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2028-02-23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4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7" baseType="lpstr">
      <vt:lpstr>Arial</vt:lpstr>
      <vt:lpstr>Calibri</vt:lpstr>
      <vt:lpstr>Office Theme</vt:lpstr>
      <vt:lpstr>Slide 1</vt:lpstr>
      <vt:lpstr>Slide 2</vt:lpstr>
      <vt:lpstr>Slide 3</vt:lpstr>
      <vt:lpstr>Slide 4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2026-07-24T04:16:56Z</dcterms:created>
  <dcterms:modified xsi:type="dcterms:W3CDTF">2026-07-24T04:16:56Z</dcterms:modified>
</cp:coreProperties>
</file>