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38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Internal Audit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Internal Audit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40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74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40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75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7410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753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0412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755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3414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757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6416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759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9418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761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2420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763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5422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765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8424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767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1426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769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4428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0771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7430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773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0432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677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3434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9777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6436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2779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943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78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244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878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5442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1785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98444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4787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1446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778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4448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0791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07450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3793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045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679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13454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09797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16456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12799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365760" y="103327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Annual planning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3840480" y="1072662"/>
            <a:ext cx="12865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116691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assessment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840480" y="1212635"/>
            <a:ext cx="536070" cy="42203"/>
          </a:xfrm>
          <a:prstGeom prst="roundRect">
            <a:avLst>
              <a:gd name="adj" fmla="val 65000"/>
            </a:avLst>
          </a:prstGeom>
          <a:solidFill>
            <a:srgbClr val="64748B"/>
          </a:solidFill>
          <a:ln/>
        </p:spPr>
      </p:sp>
      <p:sp>
        <p:nvSpPr>
          <p:cNvPr id="61" name="Shape 59"/>
          <p:cNvSpPr/>
          <p:nvPr/>
        </p:nvSpPr>
        <p:spPr>
          <a:xfrm>
            <a:off x="3840480" y="1212635"/>
            <a:ext cx="536070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130055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Audit universe refresh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054908" y="1346278"/>
            <a:ext cx="428856" cy="42203"/>
          </a:xfrm>
          <a:prstGeom prst="roundRect">
            <a:avLst>
              <a:gd name="adj" fmla="val 65000"/>
            </a:avLst>
          </a:prstGeom>
          <a:solidFill>
            <a:srgbClr val="94A3B8"/>
          </a:solidFill>
          <a:ln/>
        </p:spPr>
      </p:sp>
      <p:sp>
        <p:nvSpPr>
          <p:cNvPr id="64" name="Shape 62"/>
          <p:cNvSpPr/>
          <p:nvPr/>
        </p:nvSpPr>
        <p:spPr>
          <a:xfrm>
            <a:off x="4054908" y="1346278"/>
            <a:ext cx="428856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143420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Stakeholder interviews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4162122" y="1479921"/>
            <a:ext cx="428856" cy="42203"/>
          </a:xfrm>
          <a:prstGeom prst="roundRect">
            <a:avLst>
              <a:gd name="adj" fmla="val 65000"/>
            </a:avLst>
          </a:prstGeom>
          <a:solidFill>
            <a:srgbClr val="64748B"/>
          </a:solidFill>
          <a:ln/>
        </p:spPr>
      </p:sp>
      <p:sp>
        <p:nvSpPr>
          <p:cNvPr id="67" name="Shape 65"/>
          <p:cNvSpPr/>
          <p:nvPr/>
        </p:nvSpPr>
        <p:spPr>
          <a:xfrm>
            <a:off x="4162122" y="1479921"/>
            <a:ext cx="428856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156784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Resource &amp; budget plan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483764" y="1613564"/>
            <a:ext cx="321642" cy="42203"/>
          </a:xfrm>
          <a:prstGeom prst="roundRect">
            <a:avLst>
              <a:gd name="adj" fmla="val 65000"/>
            </a:avLst>
          </a:prstGeom>
          <a:solidFill>
            <a:srgbClr val="94A3B8"/>
          </a:solidFill>
          <a:ln/>
        </p:spPr>
      </p:sp>
      <p:sp>
        <p:nvSpPr>
          <p:cNvPr id="70" name="Shape 68"/>
          <p:cNvSpPr/>
          <p:nvPr/>
        </p:nvSpPr>
        <p:spPr>
          <a:xfrm>
            <a:off x="4483764" y="1613564"/>
            <a:ext cx="32164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70148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annual plan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698192" y="1747207"/>
            <a:ext cx="321642" cy="42203"/>
          </a:xfrm>
          <a:prstGeom prst="roundRect">
            <a:avLst>
              <a:gd name="adj" fmla="val 65000"/>
            </a:avLst>
          </a:prstGeom>
          <a:solidFill>
            <a:srgbClr val="64748B"/>
          </a:solidFill>
          <a:ln/>
        </p:spPr>
      </p:sp>
      <p:sp>
        <p:nvSpPr>
          <p:cNvPr id="73" name="Shape 71"/>
          <p:cNvSpPr/>
          <p:nvPr/>
        </p:nvSpPr>
        <p:spPr>
          <a:xfrm>
            <a:off x="4698192" y="1747207"/>
            <a:ext cx="32164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183513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 approved by committee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5044752" y="183794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96877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Engagement scoping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5127048" y="2008163"/>
            <a:ext cx="7504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210241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Engagement announcement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5127048" y="2148137"/>
            <a:ext cx="64328" cy="42203"/>
          </a:xfrm>
          <a:prstGeom prst="roundRect">
            <a:avLst>
              <a:gd name="adj" fmla="val 65000"/>
            </a:avLst>
          </a:prstGeom>
          <a:solidFill>
            <a:srgbClr val="4338CA"/>
          </a:solidFill>
          <a:ln/>
        </p:spPr>
      </p:sp>
      <p:sp>
        <p:nvSpPr>
          <p:cNvPr id="80" name="Shape 78"/>
          <p:cNvSpPr/>
          <p:nvPr/>
        </p:nvSpPr>
        <p:spPr>
          <a:xfrm>
            <a:off x="5127048" y="2148137"/>
            <a:ext cx="64328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223606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Background research &amp; data request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5191377" y="2281780"/>
            <a:ext cx="321642" cy="42203"/>
          </a:xfrm>
          <a:prstGeom prst="roundRect">
            <a:avLst>
              <a:gd name="adj" fmla="val 65000"/>
            </a:avLst>
          </a:prstGeom>
          <a:solidFill>
            <a:srgbClr val="6366F1"/>
          </a:solidFill>
          <a:ln/>
        </p:spPr>
      </p:sp>
      <p:sp>
        <p:nvSpPr>
          <p:cNvPr id="83" name="Shape 81"/>
          <p:cNvSpPr/>
          <p:nvPr/>
        </p:nvSpPr>
        <p:spPr>
          <a:xfrm>
            <a:off x="5191377" y="2281780"/>
            <a:ext cx="321642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236970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walkthroughs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5384362" y="2415423"/>
            <a:ext cx="321642" cy="42203"/>
          </a:xfrm>
          <a:prstGeom prst="roundRect">
            <a:avLst>
              <a:gd name="adj" fmla="val 65000"/>
            </a:avLst>
          </a:prstGeom>
          <a:solidFill>
            <a:srgbClr val="4338CA"/>
          </a:solidFill>
          <a:ln/>
        </p:spPr>
      </p:sp>
      <p:sp>
        <p:nvSpPr>
          <p:cNvPr id="86" name="Shape 84"/>
          <p:cNvSpPr/>
          <p:nvPr/>
        </p:nvSpPr>
        <p:spPr>
          <a:xfrm>
            <a:off x="5384362" y="2415423"/>
            <a:ext cx="25731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250334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&amp; control matrix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5555904" y="2549066"/>
            <a:ext cx="257314" cy="42203"/>
          </a:xfrm>
          <a:prstGeom prst="roundRect">
            <a:avLst>
              <a:gd name="adj" fmla="val 65000"/>
            </a:avLst>
          </a:prstGeom>
          <a:solidFill>
            <a:srgbClr val="6366F1"/>
          </a:solidFill>
          <a:ln/>
        </p:spPr>
      </p:sp>
      <p:sp>
        <p:nvSpPr>
          <p:cNvPr id="89" name="Shape 87"/>
          <p:cNvSpPr/>
          <p:nvPr/>
        </p:nvSpPr>
        <p:spPr>
          <a:xfrm>
            <a:off x="5555904" y="2549066"/>
            <a:ext cx="180120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263698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Terms of reference agreed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5795250" y="263980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277063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Fieldwork &amp; testing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5877546" y="2810022"/>
            <a:ext cx="9649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290427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Control design assessment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5877546" y="2949995"/>
            <a:ext cx="257314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96" name="Shape 94"/>
          <p:cNvSpPr/>
          <p:nvPr/>
        </p:nvSpPr>
        <p:spPr>
          <a:xfrm>
            <a:off x="5877546" y="2949995"/>
            <a:ext cx="154388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303791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Sample selection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6049089" y="3083638"/>
            <a:ext cx="171542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99" name="Shape 97"/>
          <p:cNvSpPr/>
          <p:nvPr/>
        </p:nvSpPr>
        <p:spPr>
          <a:xfrm>
            <a:off x="6049089" y="3083638"/>
            <a:ext cx="68617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317156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Substantive testing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6199188" y="3217281"/>
            <a:ext cx="536070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02" name="Shape 100"/>
          <p:cNvSpPr/>
          <p:nvPr/>
        </p:nvSpPr>
        <p:spPr>
          <a:xfrm>
            <a:off x="6199188" y="3217281"/>
            <a:ext cx="53607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330520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Working papers &amp; evidence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6091974" y="3350924"/>
            <a:ext cx="750498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05" name="Shape 103"/>
          <p:cNvSpPr/>
          <p:nvPr/>
        </p:nvSpPr>
        <p:spPr>
          <a:xfrm>
            <a:off x="6091974" y="3350924"/>
            <a:ext cx="150100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343884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Fieldwork complete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760176" y="344166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357249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Findings &amp; validation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6735258" y="3611880"/>
            <a:ext cx="6432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370613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observations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6735258" y="3751854"/>
            <a:ext cx="257314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383977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Factual accuracy check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992572" y="3885497"/>
            <a:ext cx="214428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397342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Rating &amp; prioritization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7164115" y="4019140"/>
            <a:ext cx="128657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410706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Closing meeting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7335657" y="4152783"/>
            <a:ext cx="54864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24070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Closing meeting held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7296247" y="42435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437434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Management response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378543" y="4413738"/>
            <a:ext cx="53607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450799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Agree actions &amp; owners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378543" y="4553712"/>
            <a:ext cx="321642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64163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dates confirmed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592971" y="4687355"/>
            <a:ext cx="214428" cy="42203"/>
          </a:xfrm>
          <a:prstGeom prst="roundRect">
            <a:avLst>
              <a:gd name="adj" fmla="val 65000"/>
            </a:avLst>
          </a:prstGeom>
          <a:solidFill>
            <a:srgbClr val="14B8A6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477527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Escalate accepted risks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7700185" y="4820998"/>
            <a:ext cx="214428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490892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Reporting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807399" y="4948311"/>
            <a:ext cx="7504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04256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report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7807399" y="5088284"/>
            <a:ext cx="257314" cy="42203"/>
          </a:xfrm>
          <a:prstGeom prst="roundRect">
            <a:avLst>
              <a:gd name="adj" fmla="val 65000"/>
            </a:avLst>
          </a:prstGeom>
          <a:solidFill>
            <a:srgbClr val="A855F7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17620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Quality review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064712" y="5221927"/>
            <a:ext cx="171542" cy="42203"/>
          </a:xfrm>
          <a:prstGeom prst="roundRect">
            <a:avLst>
              <a:gd name="adj" fmla="val 65000"/>
            </a:avLst>
          </a:prstGeom>
          <a:solidFill>
            <a:srgbClr val="C084FC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530985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Final report issued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218287" y="53126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544349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Audit committee presentation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343469" y="5489214"/>
            <a:ext cx="54864" cy="42203"/>
          </a:xfrm>
          <a:prstGeom prst="roundRect">
            <a:avLst>
              <a:gd name="adj" fmla="val 65000"/>
            </a:avLst>
          </a:prstGeom>
          <a:solidFill>
            <a:srgbClr val="A855F7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557713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Follow-up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557897" y="5616526"/>
            <a:ext cx="32164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571078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Remediation tracking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557897" y="5756500"/>
            <a:ext cx="2573136" cy="42203"/>
          </a:xfrm>
          <a:prstGeom prst="roundRect">
            <a:avLst>
              <a:gd name="adj" fmla="val 65000"/>
            </a:avLst>
          </a:prstGeom>
          <a:solidFill>
            <a:srgbClr val="DC2626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584442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Verification testing of closed actions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10273321" y="5890143"/>
            <a:ext cx="857712" cy="42203"/>
          </a:xfrm>
          <a:prstGeom prst="roundRect">
            <a:avLst>
              <a:gd name="adj" fmla="val 65000"/>
            </a:avLst>
          </a:prstGeom>
          <a:solidFill>
            <a:srgbClr val="EF4444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597806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Overdue actions reported to committee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11131033" y="6023786"/>
            <a:ext cx="321642" cy="42203"/>
          </a:xfrm>
          <a:prstGeom prst="roundRect">
            <a:avLst>
              <a:gd name="adj" fmla="val 65000"/>
            </a:avLst>
          </a:prstGeom>
          <a:solidFill>
            <a:srgbClr val="DC2626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611170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Follow-up cycle closed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11692021" y="61145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38C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universe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refresh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Stakeholder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walkthroughs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matrix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Substantive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papers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observations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Factual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accuracy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prioritization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Escalate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Overdue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