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56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ISO 27001 Certification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ISO 27001 Certification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774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116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3144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486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5513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856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7883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225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0253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595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2622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965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4992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334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7362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704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9731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6074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2101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8443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4471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0813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6840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3183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9210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552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71580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7922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3949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0292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6319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2661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8688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5031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81058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7401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83428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9770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5797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2140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8167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4510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90537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6879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92906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9249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95276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1618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97646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3988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100015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6358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102385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8727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104755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101097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07124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03467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09494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5836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11864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08206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14233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10576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16603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12945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Text 69"/>
          <p:cNvSpPr/>
          <p:nvPr/>
        </p:nvSpPr>
        <p:spPr>
          <a:xfrm>
            <a:off x="365760" y="1033272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Scope &amp; gap analysis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3840480" y="1065068"/>
            <a:ext cx="84630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1151728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ISMS scope &amp; boundaries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3840480" y="1197448"/>
            <a:ext cx="253892" cy="27016"/>
          </a:xfrm>
          <a:prstGeom prst="roundRect">
            <a:avLst>
              <a:gd name="adj" fmla="val 101540"/>
            </a:avLst>
          </a:prstGeom>
          <a:solidFill>
            <a:srgbClr val="64748B"/>
          </a:solidFill>
          <a:ln/>
        </p:spPr>
      </p:sp>
      <p:sp>
        <p:nvSpPr>
          <p:cNvPr id="75" name="Shape 73"/>
          <p:cNvSpPr/>
          <p:nvPr/>
        </p:nvSpPr>
        <p:spPr>
          <a:xfrm>
            <a:off x="3840480" y="1197448"/>
            <a:ext cx="253892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1270185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Interested parties &amp; legal register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4009741" y="1315905"/>
            <a:ext cx="338523" cy="27016"/>
          </a:xfrm>
          <a:prstGeom prst="roundRect">
            <a:avLst>
              <a:gd name="adj" fmla="val 101540"/>
            </a:avLst>
          </a:prstGeom>
          <a:solidFill>
            <a:srgbClr val="94A3B8"/>
          </a:solidFill>
          <a:ln/>
        </p:spPr>
      </p:sp>
      <p:sp>
        <p:nvSpPr>
          <p:cNvPr id="78" name="Shape 76"/>
          <p:cNvSpPr/>
          <p:nvPr/>
        </p:nvSpPr>
        <p:spPr>
          <a:xfrm>
            <a:off x="4009741" y="1315905"/>
            <a:ext cx="338523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1388641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Gap analysis against Annex A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4179003" y="1434361"/>
            <a:ext cx="423153" cy="27016"/>
          </a:xfrm>
          <a:prstGeom prst="roundRect">
            <a:avLst>
              <a:gd name="adj" fmla="val 101540"/>
            </a:avLst>
          </a:prstGeom>
          <a:solidFill>
            <a:srgbClr val="64748B"/>
          </a:solidFill>
          <a:ln/>
        </p:spPr>
      </p:sp>
      <p:sp>
        <p:nvSpPr>
          <p:cNvPr id="81" name="Shape 79"/>
          <p:cNvSpPr/>
          <p:nvPr/>
        </p:nvSpPr>
        <p:spPr>
          <a:xfrm>
            <a:off x="4179003" y="1434361"/>
            <a:ext cx="423153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150709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Certification body selection &amp; audit booking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4348264" y="1552817"/>
            <a:ext cx="338523" cy="27016"/>
          </a:xfrm>
          <a:prstGeom prst="roundRect">
            <a:avLst>
              <a:gd name="adj" fmla="val 101540"/>
            </a:avLst>
          </a:prstGeom>
          <a:solidFill>
            <a:srgbClr val="94A3B8"/>
          </a:solidFill>
          <a:ln/>
        </p:spPr>
      </p:sp>
      <p:sp>
        <p:nvSpPr>
          <p:cNvPr id="84" name="Shape 82"/>
          <p:cNvSpPr/>
          <p:nvPr/>
        </p:nvSpPr>
        <p:spPr>
          <a:xfrm>
            <a:off x="4348264" y="1552817"/>
            <a:ext cx="338523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1625554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Scope and gap baseline agreed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4604490" y="162077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1744010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Risk assessment &amp; SoA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4686786" y="1775806"/>
            <a:ext cx="101556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186246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Risk assessment methodology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4686786" y="1908187"/>
            <a:ext cx="253892" cy="27016"/>
          </a:xfrm>
          <a:prstGeom prst="roundRect">
            <a:avLst>
              <a:gd name="adj" fmla="val 101540"/>
            </a:avLst>
          </a:prstGeom>
          <a:solidFill>
            <a:srgbClr val="2563EB"/>
          </a:solidFill>
          <a:ln/>
        </p:spPr>
      </p:sp>
      <p:sp>
        <p:nvSpPr>
          <p:cNvPr id="91" name="Shape 89"/>
          <p:cNvSpPr/>
          <p:nvPr/>
        </p:nvSpPr>
        <p:spPr>
          <a:xfrm>
            <a:off x="4686786" y="1908187"/>
            <a:ext cx="253892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1980923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Asset &amp; information inventory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4686786" y="2026643"/>
            <a:ext cx="423153" cy="27016"/>
          </a:xfrm>
          <a:prstGeom prst="roundRect">
            <a:avLst>
              <a:gd name="adj" fmla="val 101540"/>
            </a:avLst>
          </a:prstGeom>
          <a:solidFill>
            <a:srgbClr val="3B82F6"/>
          </a:solidFill>
          <a:ln/>
        </p:spPr>
      </p:sp>
      <p:sp>
        <p:nvSpPr>
          <p:cNvPr id="94" name="Shape 92"/>
          <p:cNvSpPr/>
          <p:nvPr/>
        </p:nvSpPr>
        <p:spPr>
          <a:xfrm>
            <a:off x="4686786" y="2026643"/>
            <a:ext cx="423153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5" name="Text 93"/>
          <p:cNvSpPr/>
          <p:nvPr/>
        </p:nvSpPr>
        <p:spPr>
          <a:xfrm>
            <a:off x="365760" y="2099379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Risk identification &amp; evaluation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5025309" y="2145099"/>
            <a:ext cx="423153" cy="27016"/>
          </a:xfrm>
          <a:prstGeom prst="roundRect">
            <a:avLst>
              <a:gd name="adj" fmla="val 101540"/>
            </a:avLst>
          </a:prstGeom>
          <a:solidFill>
            <a:srgbClr val="2563EB"/>
          </a:solidFill>
          <a:ln/>
        </p:spPr>
      </p:sp>
      <p:sp>
        <p:nvSpPr>
          <p:cNvPr id="97" name="Shape 95"/>
          <p:cNvSpPr/>
          <p:nvPr/>
        </p:nvSpPr>
        <p:spPr>
          <a:xfrm>
            <a:off x="5025309" y="2145099"/>
            <a:ext cx="380838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2217836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Risk treatment plan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5363831" y="2263556"/>
            <a:ext cx="338523" cy="27016"/>
          </a:xfrm>
          <a:prstGeom prst="roundRect">
            <a:avLst>
              <a:gd name="adj" fmla="val 101540"/>
            </a:avLst>
          </a:prstGeom>
          <a:solidFill>
            <a:srgbClr val="3B82F6"/>
          </a:solidFill>
          <a:ln/>
        </p:spPr>
      </p:sp>
      <p:sp>
        <p:nvSpPr>
          <p:cNvPr id="100" name="Shape 98"/>
          <p:cNvSpPr/>
          <p:nvPr/>
        </p:nvSpPr>
        <p:spPr>
          <a:xfrm>
            <a:off x="5363831" y="2263556"/>
            <a:ext cx="236966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2336292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Statement of Applicability drafted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5533093" y="2382012"/>
            <a:ext cx="169261" cy="27016"/>
          </a:xfrm>
          <a:prstGeom prst="roundRect">
            <a:avLst>
              <a:gd name="adj" fmla="val 101540"/>
            </a:avLst>
          </a:prstGeom>
          <a:solidFill>
            <a:srgbClr val="2563EB"/>
          </a:solidFill>
          <a:ln/>
        </p:spPr>
      </p:sp>
      <p:sp>
        <p:nvSpPr>
          <p:cNvPr id="103" name="Shape 101"/>
          <p:cNvSpPr/>
          <p:nvPr/>
        </p:nvSpPr>
        <p:spPr>
          <a:xfrm>
            <a:off x="5533093" y="2382012"/>
            <a:ext cx="84631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2454748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SoA and risk treatment approved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5620058" y="244996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2573205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Control implementation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5702354" y="2605001"/>
            <a:ext cx="152335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2691661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ISMS policy set &amp; topic policies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5702354" y="2737381"/>
            <a:ext cx="677045" cy="27016"/>
          </a:xfrm>
          <a:prstGeom prst="roundRect">
            <a:avLst>
              <a:gd name="adj" fmla="val 101540"/>
            </a:avLst>
          </a:prstGeom>
          <a:solidFill>
            <a:srgbClr val="A855F7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702354" y="2737381"/>
            <a:ext cx="406227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1" name="Text 109"/>
          <p:cNvSpPr/>
          <p:nvPr/>
        </p:nvSpPr>
        <p:spPr>
          <a:xfrm>
            <a:off x="365760" y="281011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Access control &amp; identity hardening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5871615" y="2855837"/>
            <a:ext cx="930937" cy="27016"/>
          </a:xfrm>
          <a:prstGeom prst="roundRect">
            <a:avLst>
              <a:gd name="adj" fmla="val 101540"/>
            </a:avLst>
          </a:prstGeom>
          <a:solidFill>
            <a:srgbClr val="C084FC"/>
          </a:solidFill>
          <a:ln/>
        </p:spPr>
      </p:sp>
      <p:sp>
        <p:nvSpPr>
          <p:cNvPr id="113" name="Shape 111"/>
          <p:cNvSpPr/>
          <p:nvPr/>
        </p:nvSpPr>
        <p:spPr>
          <a:xfrm>
            <a:off x="5871615" y="2855837"/>
            <a:ext cx="372375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2928574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Supplier &amp; cloud security controls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6040877" y="2974294"/>
            <a:ext cx="846306" cy="27016"/>
          </a:xfrm>
          <a:prstGeom prst="roundRect">
            <a:avLst>
              <a:gd name="adj" fmla="val 101540"/>
            </a:avLst>
          </a:prstGeom>
          <a:solidFill>
            <a:srgbClr val="A855F7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040877" y="2974294"/>
            <a:ext cx="253892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3047030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Secure development &amp; change control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6210138" y="3092750"/>
            <a:ext cx="761676" cy="27016"/>
          </a:xfrm>
          <a:prstGeom prst="roundRect">
            <a:avLst>
              <a:gd name="adj" fmla="val 101540"/>
            </a:avLst>
          </a:prstGeom>
          <a:solidFill>
            <a:srgbClr val="C084FC"/>
          </a:solidFill>
          <a:ln/>
        </p:spPr>
      </p:sp>
      <p:sp>
        <p:nvSpPr>
          <p:cNvPr id="119" name="Shape 117"/>
          <p:cNvSpPr/>
          <p:nvPr/>
        </p:nvSpPr>
        <p:spPr>
          <a:xfrm>
            <a:off x="6210138" y="3092750"/>
            <a:ext cx="152335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316548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Physical &amp; people controls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6379399" y="3211207"/>
            <a:ext cx="592414" cy="27016"/>
          </a:xfrm>
          <a:prstGeom prst="roundRect">
            <a:avLst>
              <a:gd name="adj" fmla="val 101540"/>
            </a:avLst>
          </a:prstGeom>
          <a:solidFill>
            <a:srgbClr val="A855F7"/>
          </a:solidFill>
          <a:ln/>
        </p:spPr>
      </p:sp>
      <p:sp>
        <p:nvSpPr>
          <p:cNvPr id="122" name="Shape 120"/>
          <p:cNvSpPr/>
          <p:nvPr/>
        </p:nvSpPr>
        <p:spPr>
          <a:xfrm>
            <a:off x="6379399" y="3211207"/>
            <a:ext cx="59241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3283943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Incident management &amp; continuity procedures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6548660" y="3329663"/>
            <a:ext cx="677045" cy="27016"/>
          </a:xfrm>
          <a:prstGeom prst="roundRect">
            <a:avLst>
              <a:gd name="adj" fmla="val 101540"/>
            </a:avLst>
          </a:prstGeom>
          <a:solidFill>
            <a:srgbClr val="C084FC"/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3402399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Controls implemented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7143410" y="339761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3520856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Operate &amp; accumulate records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7225706" y="3552652"/>
            <a:ext cx="186187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3639312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Staff awareness training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7225706" y="3685032"/>
            <a:ext cx="507784" cy="27016"/>
          </a:xfrm>
          <a:prstGeom prst="roundRect">
            <a:avLst>
              <a:gd name="adj" fmla="val 101540"/>
            </a:avLst>
          </a:prstGeom>
          <a:solidFill>
            <a:srgbClr val="0D9488"/>
          </a:solidFill>
          <a:ln/>
        </p:spPr>
      </p:sp>
      <p:sp>
        <p:nvSpPr>
          <p:cNvPr id="131" name="Text 129"/>
          <p:cNvSpPr/>
          <p:nvPr/>
        </p:nvSpPr>
        <p:spPr>
          <a:xfrm>
            <a:off x="365760" y="3757768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Operate controls &amp; collect evidence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7225706" y="3803488"/>
            <a:ext cx="1777243" cy="27016"/>
          </a:xfrm>
          <a:prstGeom prst="roundRect">
            <a:avLst>
              <a:gd name="adj" fmla="val 101540"/>
            </a:avLst>
          </a:prstGeom>
          <a:solidFill>
            <a:srgbClr val="14B8A6"/>
          </a:solidFill>
          <a:ln/>
        </p:spPr>
      </p:sp>
      <p:sp>
        <p:nvSpPr>
          <p:cNvPr id="133" name="Text 131"/>
          <p:cNvSpPr/>
          <p:nvPr/>
        </p:nvSpPr>
        <p:spPr>
          <a:xfrm>
            <a:off x="365760" y="3876225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Access reviews &amp; log monitoring cycles</a:t>
            </a:r>
            <a:endParaRPr lang="en-US" sz="900" dirty="0"/>
          </a:p>
        </p:txBody>
      </p:sp>
      <p:sp>
        <p:nvSpPr>
          <p:cNvPr id="134" name="Shape 132"/>
          <p:cNvSpPr/>
          <p:nvPr/>
        </p:nvSpPr>
        <p:spPr>
          <a:xfrm>
            <a:off x="7479597" y="3921945"/>
            <a:ext cx="1523351" cy="27016"/>
          </a:xfrm>
          <a:prstGeom prst="roundRect">
            <a:avLst>
              <a:gd name="adj" fmla="val 101540"/>
            </a:avLst>
          </a:prstGeom>
          <a:solidFill>
            <a:srgbClr val="0D9488"/>
          </a:solidFill>
          <a:ln/>
        </p:spPr>
      </p:sp>
      <p:sp>
        <p:nvSpPr>
          <p:cNvPr id="135" name="Text 133"/>
          <p:cNvSpPr/>
          <p:nvPr/>
        </p:nvSpPr>
        <p:spPr>
          <a:xfrm>
            <a:off x="365760" y="3994681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Supplier reviews &amp; risk register updates</a:t>
            </a:r>
            <a:endParaRPr lang="en-US" sz="900" dirty="0"/>
          </a:p>
        </p:txBody>
      </p:sp>
      <p:sp>
        <p:nvSpPr>
          <p:cNvPr id="136" name="Shape 134"/>
          <p:cNvSpPr/>
          <p:nvPr/>
        </p:nvSpPr>
        <p:spPr>
          <a:xfrm>
            <a:off x="7733489" y="4040401"/>
            <a:ext cx="1184829" cy="27016"/>
          </a:xfrm>
          <a:prstGeom prst="roundRect">
            <a:avLst>
              <a:gd name="adj" fmla="val 101540"/>
            </a:avLst>
          </a:prstGeom>
          <a:solidFill>
            <a:srgbClr val="14B8A6"/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411313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Incident &amp; continuity exercise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8241273" y="4158857"/>
            <a:ext cx="253892" cy="27016"/>
          </a:xfrm>
          <a:prstGeom prst="roundRect">
            <a:avLst>
              <a:gd name="adj" fmla="val 101540"/>
            </a:avLst>
          </a:prstGeom>
          <a:solidFill>
            <a:srgbClr val="0D9488"/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4231594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Three months of records available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8920653" y="422681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4350050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Internal audit &amp; management review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8495165" y="4381846"/>
            <a:ext cx="160798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3" name="Text 141"/>
          <p:cNvSpPr/>
          <p:nvPr/>
        </p:nvSpPr>
        <p:spPr>
          <a:xfrm>
            <a:off x="365760" y="446850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Internal audit programme &amp; auditor selection</a:t>
            </a:r>
            <a:endParaRPr lang="en-US" sz="900" dirty="0"/>
          </a:p>
        </p:txBody>
      </p:sp>
      <p:sp>
        <p:nvSpPr>
          <p:cNvPr id="144" name="Shape 142"/>
          <p:cNvSpPr/>
          <p:nvPr/>
        </p:nvSpPr>
        <p:spPr>
          <a:xfrm>
            <a:off x="8495165" y="4514227"/>
            <a:ext cx="338523" cy="27016"/>
          </a:xfrm>
          <a:prstGeom prst="roundRect">
            <a:avLst>
              <a:gd name="adj" fmla="val 101540"/>
            </a:avLst>
          </a:prstGeom>
          <a:solidFill>
            <a:srgbClr val="F59E0B"/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4586963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Internal audit fieldwork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9002949" y="4632683"/>
            <a:ext cx="423153" cy="27016"/>
          </a:xfrm>
          <a:prstGeom prst="roundRect">
            <a:avLst>
              <a:gd name="adj" fmla="val 101540"/>
            </a:avLst>
          </a:prstGeom>
          <a:solidFill>
            <a:srgbClr val="FBBF24"/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4705419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Internal audit report &amp; nonconformities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9426102" y="4751139"/>
            <a:ext cx="203114" cy="27016"/>
          </a:xfrm>
          <a:prstGeom prst="roundRect">
            <a:avLst>
              <a:gd name="adj" fmla="val 101540"/>
            </a:avLst>
          </a:prstGeom>
          <a:solidFill>
            <a:srgbClr val="F59E0B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4823876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Corrective actions from internal audit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9629216" y="4869596"/>
            <a:ext cx="389301" cy="27016"/>
          </a:xfrm>
          <a:prstGeom prst="roundRect">
            <a:avLst>
              <a:gd name="adj" fmla="val 101540"/>
            </a:avLst>
          </a:prstGeom>
          <a:solidFill>
            <a:srgbClr val="FBBF24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4942332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Management review meeting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10018517" y="4988052"/>
            <a:ext cx="84631" cy="27016"/>
          </a:xfrm>
          <a:prstGeom prst="roundRect">
            <a:avLst>
              <a:gd name="adj" fmla="val 101540"/>
            </a:avLst>
          </a:prstGeom>
          <a:solidFill>
            <a:srgbClr val="F59E0B"/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5060788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Internal audit and management review complete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10020851" y="505600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5179245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Stage 1 &amp; Stage 2 audit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10103147" y="5211041"/>
            <a:ext cx="169261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5297701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Stage 1 documentation audit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10187778" y="5343421"/>
            <a:ext cx="54864" cy="27016"/>
          </a:xfrm>
          <a:prstGeom prst="roundRect">
            <a:avLst>
              <a:gd name="adj" fmla="val 101540"/>
            </a:avLst>
          </a:prstGeom>
          <a:solidFill>
            <a:srgbClr val="EF4444"/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541615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Stage 1 findings &amp; readiness report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10238556" y="5461877"/>
            <a:ext cx="118483" cy="27016"/>
          </a:xfrm>
          <a:prstGeom prst="roundRect">
            <a:avLst>
              <a:gd name="adj" fmla="val 101540"/>
            </a:avLst>
          </a:prstGeom>
          <a:solidFill>
            <a:srgbClr val="F87171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5534614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Corrective action window before Stage 2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10357039" y="5580334"/>
            <a:ext cx="592414" cy="27016"/>
          </a:xfrm>
          <a:prstGeom prst="roundRect">
            <a:avLst>
              <a:gd name="adj" fmla="val 101540"/>
            </a:avLst>
          </a:prstGeom>
          <a:solidFill>
            <a:srgbClr val="EF4444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5653070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Evidence pack refresh for Stage 2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10780192" y="5698790"/>
            <a:ext cx="253892" cy="27016"/>
          </a:xfrm>
          <a:prstGeom prst="roundRect">
            <a:avLst>
              <a:gd name="adj" fmla="val 101540"/>
            </a:avLst>
          </a:prstGeom>
          <a:solidFill>
            <a:srgbClr val="F87171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577152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Stage 2 certification audit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11034084" y="5817247"/>
            <a:ext cx="84631" cy="27016"/>
          </a:xfrm>
          <a:prstGeom prst="roundRect">
            <a:avLst>
              <a:gd name="adj" fmla="val 101540"/>
            </a:avLst>
          </a:prstGeom>
          <a:solidFill>
            <a:srgbClr val="EF4444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5889983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Stage 2 nonconformity closure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11118715" y="5935703"/>
            <a:ext cx="423153" cy="27016"/>
          </a:xfrm>
          <a:prstGeom prst="roundRect">
            <a:avLst>
              <a:gd name="adj" fmla="val 101540"/>
            </a:avLst>
          </a:prstGeom>
          <a:solidFill>
            <a:srgbClr val="F87171"/>
          </a:solidFill>
          <a:ln/>
        </p:spPr>
      </p:sp>
      <p:sp>
        <p:nvSpPr>
          <p:cNvPr id="169" name="Text 167"/>
          <p:cNvSpPr/>
          <p:nvPr/>
        </p:nvSpPr>
        <p:spPr>
          <a:xfrm>
            <a:off x="365760" y="6008439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Certificate issued</a:t>
            </a:r>
            <a:endParaRPr lang="en-US" sz="900" dirty="0"/>
          </a:p>
        </p:txBody>
      </p:sp>
      <p:sp>
        <p:nvSpPr>
          <p:cNvPr id="170" name="Shape 168"/>
          <p:cNvSpPr/>
          <p:nvPr/>
        </p:nvSpPr>
        <p:spPr>
          <a:xfrm>
            <a:off x="11510350" y="600365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1" name="Text 169"/>
          <p:cNvSpPr/>
          <p:nvPr/>
        </p:nvSpPr>
        <p:spPr>
          <a:xfrm>
            <a:off x="365760" y="6126896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Surveillance audit year 1 planning</a:t>
            </a:r>
            <a:endParaRPr lang="en-US" sz="900" dirty="0"/>
          </a:p>
        </p:txBody>
      </p:sp>
      <p:sp>
        <p:nvSpPr>
          <p:cNvPr id="172" name="Shape 170"/>
          <p:cNvSpPr/>
          <p:nvPr/>
        </p:nvSpPr>
        <p:spPr>
          <a:xfrm>
            <a:off x="11592646" y="6172616"/>
            <a:ext cx="169261" cy="27016"/>
          </a:xfrm>
          <a:prstGeom prst="roundRect">
            <a:avLst>
              <a:gd name="adj" fmla="val 101540"/>
            </a:avLst>
          </a:prstGeom>
          <a:solidFill>
            <a:srgbClr val="EF4444"/>
          </a:solidFill>
          <a:ln/>
        </p:spPr>
      </p:sp>
      <p:sp>
        <p:nvSpPr>
          <p:cNvPr id="173" name="Text 17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boundaries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CISO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Interested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against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Annex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CISO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methodology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information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inventory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evaluation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treatment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CISO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treatment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implementation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policy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policies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hardening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cloud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Physical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people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facilities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Incident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continuity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procedures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CISO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implemented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accumulate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awareness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evidence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updates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Incident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continuity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exercise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CISO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Three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months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available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nonconformities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Corrective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documentation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findings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Corrective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before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Evidence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refresh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nonconformity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Surveillance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2026-07-24T04:16:58Z</dcterms:created>
  <dcterms:modified xsi:type="dcterms:W3CDTF">2026-07-24T04:16:58Z</dcterms:modified>
</cp:coreProperties>
</file>