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453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ISO 45001 Certification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ISO 45001 Certification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584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926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763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106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4943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285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122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465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302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644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1481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824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3661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003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58410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1834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8020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362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0200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542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2379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722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455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90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6738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081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8918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260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1097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7440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277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619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5456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799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7636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978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79815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6158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1995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8337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4174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0517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635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269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88533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4876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07134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70558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28930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92354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5072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1414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7252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3594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99431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5774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1611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97953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3790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0133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5970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2312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08149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4492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0329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6671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250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0885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14688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11030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1168678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1132102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Text 75"/>
          <p:cNvSpPr/>
          <p:nvPr/>
        </p:nvSpPr>
        <p:spPr>
          <a:xfrm>
            <a:off x="365760" y="10332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Scope, context &amp; gap analysis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3840480" y="1063752"/>
            <a:ext cx="85624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11490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OH&amp;S management system scope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3840480" y="1194816"/>
            <a:ext cx="233521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81" name="Shape 79"/>
          <p:cNvSpPr/>
          <p:nvPr/>
        </p:nvSpPr>
        <p:spPr>
          <a:xfrm>
            <a:off x="3840480" y="1194816"/>
            <a:ext cx="23352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12649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Context, workers &amp; interested parties analysis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3996161" y="1310640"/>
            <a:ext cx="280225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84" name="Shape 82"/>
          <p:cNvSpPr/>
          <p:nvPr/>
        </p:nvSpPr>
        <p:spPr>
          <a:xfrm>
            <a:off x="3996161" y="1310640"/>
            <a:ext cx="280225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13807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Gap analysis against ISO 45001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4151841" y="1426464"/>
            <a:ext cx="342497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87" name="Shape 85"/>
          <p:cNvSpPr/>
          <p:nvPr/>
        </p:nvSpPr>
        <p:spPr>
          <a:xfrm>
            <a:off x="4151841" y="1426464"/>
            <a:ext cx="342497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14965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OH&amp;S policy drafted &amp; approved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4338658" y="1542288"/>
            <a:ext cx="280225" cy="24384"/>
          </a:xfrm>
          <a:prstGeom prst="roundRect">
            <a:avLst>
              <a:gd name="adj" fmla="val 112500"/>
            </a:avLst>
          </a:prstGeom>
          <a:solidFill>
            <a:srgbClr val="94A3B8"/>
          </a:solidFill>
          <a:ln/>
        </p:spPr>
      </p:sp>
      <p:sp>
        <p:nvSpPr>
          <p:cNvPr id="90" name="Shape 88"/>
          <p:cNvSpPr/>
          <p:nvPr/>
        </p:nvSpPr>
        <p:spPr>
          <a:xfrm>
            <a:off x="4338658" y="1542288"/>
            <a:ext cx="280225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6123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Certification body selection &amp; audit booking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385362" y="1658112"/>
            <a:ext cx="311361" cy="24384"/>
          </a:xfrm>
          <a:prstGeom prst="roundRect">
            <a:avLst>
              <a:gd name="adj" fmla="val 112500"/>
            </a:avLst>
          </a:prstGeom>
          <a:solidFill>
            <a:srgbClr val="64748B"/>
          </a:solidFill>
          <a:ln/>
        </p:spPr>
      </p:sp>
      <p:sp>
        <p:nvSpPr>
          <p:cNvPr id="93" name="Shape 91"/>
          <p:cNvSpPr/>
          <p:nvPr/>
        </p:nvSpPr>
        <p:spPr>
          <a:xfrm>
            <a:off x="4385362" y="1658112"/>
            <a:ext cx="31136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17282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Scope and OH&amp;S policy approved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614427" y="172212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18440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Hazard identification &amp; risk assessment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4696723" y="1874520"/>
            <a:ext cx="132328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19598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Activity, task &amp; process mapping across sites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4696723" y="2005584"/>
            <a:ext cx="389202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00" name="Shape 98"/>
          <p:cNvSpPr/>
          <p:nvPr/>
        </p:nvSpPr>
        <p:spPr>
          <a:xfrm>
            <a:off x="4696723" y="2005584"/>
            <a:ext cx="38920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20756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Identify hazards — routine operations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5008085" y="2121408"/>
            <a:ext cx="389202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03" name="Shape 101"/>
          <p:cNvSpPr/>
          <p:nvPr/>
        </p:nvSpPr>
        <p:spPr>
          <a:xfrm>
            <a:off x="5008085" y="2121408"/>
            <a:ext cx="31136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21915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Identify hazards — non-routine, maintenance &amp; emergency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5319446" y="2237232"/>
            <a:ext cx="389202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06" name="Shape 104"/>
          <p:cNvSpPr/>
          <p:nvPr/>
        </p:nvSpPr>
        <p:spPr>
          <a:xfrm>
            <a:off x="5319446" y="2237232"/>
            <a:ext cx="19460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7" name="Text 105"/>
          <p:cNvSpPr/>
          <p:nvPr/>
        </p:nvSpPr>
        <p:spPr>
          <a:xfrm>
            <a:off x="365760" y="23073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Risk assessment &amp; hierarchy of controls applied</a:t>
            </a:r>
            <a:endParaRPr lang="en-US" sz="900" dirty="0"/>
          </a:p>
        </p:txBody>
      </p:sp>
      <p:sp>
        <p:nvSpPr>
          <p:cNvPr id="108" name="Shape 106"/>
          <p:cNvSpPr/>
          <p:nvPr/>
        </p:nvSpPr>
        <p:spPr>
          <a:xfrm>
            <a:off x="5552967" y="2353056"/>
            <a:ext cx="311361" cy="24384"/>
          </a:xfrm>
          <a:prstGeom prst="roundRect">
            <a:avLst>
              <a:gd name="adj" fmla="val 112500"/>
            </a:avLst>
          </a:prstGeom>
          <a:solidFill>
            <a:srgbClr val="F59E0B"/>
          </a:solidFill>
          <a:ln/>
        </p:spPr>
      </p:sp>
      <p:sp>
        <p:nvSpPr>
          <p:cNvPr id="109" name="Shape 107"/>
          <p:cNvSpPr/>
          <p:nvPr/>
        </p:nvSpPr>
        <p:spPr>
          <a:xfrm>
            <a:off x="5552967" y="2353056"/>
            <a:ext cx="9340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4231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Legal &amp; other OH&amp;S requirements register build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4852404" y="2468880"/>
            <a:ext cx="700563" cy="24384"/>
          </a:xfrm>
          <a:prstGeom prst="roundRect">
            <a:avLst>
              <a:gd name="adj" fmla="val 112500"/>
            </a:avLst>
          </a:prstGeom>
          <a:solidFill>
            <a:srgbClr val="B45309"/>
          </a:solidFill>
          <a:ln/>
        </p:spPr>
      </p:sp>
      <p:sp>
        <p:nvSpPr>
          <p:cNvPr id="112" name="Shape 110"/>
          <p:cNvSpPr/>
          <p:nvPr/>
        </p:nvSpPr>
        <p:spPr>
          <a:xfrm>
            <a:off x="4852404" y="2468880"/>
            <a:ext cx="490394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25389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Hazard and risk registers approved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5937713" y="253288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26548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Worker consultation &amp; participation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4463203" y="2685288"/>
            <a:ext cx="404769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7" name="Text 115"/>
          <p:cNvSpPr/>
          <p:nvPr/>
        </p:nvSpPr>
        <p:spPr>
          <a:xfrm>
            <a:off x="365760" y="27706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Elect worker OH&amp;S representatives</a:t>
            </a:r>
            <a:endParaRPr lang="en-US" sz="900" dirty="0"/>
          </a:p>
        </p:txBody>
      </p:sp>
      <p:sp>
        <p:nvSpPr>
          <p:cNvPr id="118" name="Shape 116"/>
          <p:cNvSpPr/>
          <p:nvPr/>
        </p:nvSpPr>
        <p:spPr>
          <a:xfrm>
            <a:off x="4463203" y="2816352"/>
            <a:ext cx="311361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19" name="Shape 117"/>
          <p:cNvSpPr/>
          <p:nvPr/>
        </p:nvSpPr>
        <p:spPr>
          <a:xfrm>
            <a:off x="4463203" y="2816352"/>
            <a:ext cx="31136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28864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Health &amp; safety committee terms of reference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4774564" y="2932176"/>
            <a:ext cx="233521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22" name="Shape 120"/>
          <p:cNvSpPr/>
          <p:nvPr/>
        </p:nvSpPr>
        <p:spPr>
          <a:xfrm>
            <a:off x="4774564" y="2932176"/>
            <a:ext cx="233521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3" name="Text 121"/>
          <p:cNvSpPr/>
          <p:nvPr/>
        </p:nvSpPr>
        <p:spPr>
          <a:xfrm>
            <a:off x="365760" y="30022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Health &amp; safety committee meeting cycle</a:t>
            </a:r>
            <a:endParaRPr lang="en-US" sz="900" dirty="0"/>
          </a:p>
        </p:txBody>
      </p:sp>
      <p:sp>
        <p:nvSpPr>
          <p:cNvPr id="124" name="Shape 122"/>
          <p:cNvSpPr/>
          <p:nvPr/>
        </p:nvSpPr>
        <p:spPr>
          <a:xfrm>
            <a:off x="5008085" y="3048000"/>
            <a:ext cx="3502814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25" name="Shape 123"/>
          <p:cNvSpPr/>
          <p:nvPr/>
        </p:nvSpPr>
        <p:spPr>
          <a:xfrm>
            <a:off x="5008085" y="3048000"/>
            <a:ext cx="1401126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31181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Worker consultation on hazard identification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5085925" y="3163824"/>
            <a:ext cx="700563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28" name="Shape 126"/>
          <p:cNvSpPr/>
          <p:nvPr/>
        </p:nvSpPr>
        <p:spPr>
          <a:xfrm>
            <a:off x="5085925" y="3163824"/>
            <a:ext cx="420338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32339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Remove barriers to worker participation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5864328" y="3279648"/>
            <a:ext cx="622723" cy="24384"/>
          </a:xfrm>
          <a:prstGeom prst="roundRect">
            <a:avLst>
              <a:gd name="adj" fmla="val 112500"/>
            </a:avLst>
          </a:prstGeom>
          <a:solidFill>
            <a:srgbClr val="7C3AED"/>
          </a:solidFill>
          <a:ln/>
        </p:spPr>
      </p:sp>
      <p:sp>
        <p:nvSpPr>
          <p:cNvPr id="131" name="Shape 129"/>
          <p:cNvSpPr/>
          <p:nvPr/>
        </p:nvSpPr>
        <p:spPr>
          <a:xfrm>
            <a:off x="5864328" y="3279648"/>
            <a:ext cx="62272" cy="2438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334975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Worker consultation on draft OH&amp;S objectives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6175689" y="3395472"/>
            <a:ext cx="389202" cy="24384"/>
          </a:xfrm>
          <a:prstGeom prst="roundRect">
            <a:avLst>
              <a:gd name="adj" fmla="val 112500"/>
            </a:avLst>
          </a:prstGeom>
          <a:solidFill>
            <a:srgbClr val="A78BFA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346557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Consultation arrangements operating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8428603" y="345948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358140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Objectives, operational control &amp; emergency preparedness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6020009" y="3611880"/>
            <a:ext cx="225736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369722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Derive OH&amp;S objectives, targets &amp; owners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6020009" y="3742944"/>
            <a:ext cx="467042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381304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Operational control procedures for high-risk tasks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6564891" y="3858768"/>
            <a:ext cx="622723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392887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Permit to work &amp; contractor control system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6720572" y="3974592"/>
            <a:ext cx="700563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404469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Competence, training &amp; induction rollout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7031933" y="4090416"/>
            <a:ext cx="700563" cy="24384"/>
          </a:xfrm>
          <a:prstGeom prst="roundRect">
            <a:avLst>
              <a:gd name="adj" fmla="val 112500"/>
            </a:avLst>
          </a:prstGeom>
          <a:solidFill>
            <a:srgbClr val="22D3EE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416052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Emergency preparedness plan &amp; evacuation drill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7654655" y="4206240"/>
            <a:ext cx="467042" cy="24384"/>
          </a:xfrm>
          <a:prstGeom prst="roundRect">
            <a:avLst>
              <a:gd name="adj" fmla="val 112500"/>
            </a:avLst>
          </a:prstGeom>
          <a:solidFill>
            <a:srgbClr val="0891B2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427634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Operational controls and drill complete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8195082" y="427024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439216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Operate, record incidents &amp; near-misses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8277378" y="4422648"/>
            <a:ext cx="16346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450799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Operate OH&amp;S system &amp; collect performance data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8277378" y="4553712"/>
            <a:ext cx="1556806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462381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Incident, injury &amp; near-miss reporting drive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8277378" y="4669536"/>
            <a:ext cx="1478966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473964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Incident investigation &amp; root cause records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8510899" y="4785360"/>
            <a:ext cx="1245445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485546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actions closed out &amp; verified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8822260" y="4901184"/>
            <a:ext cx="934084" cy="24384"/>
          </a:xfrm>
          <a:prstGeom prst="roundRect">
            <a:avLst>
              <a:gd name="adj" fmla="val 112500"/>
            </a:avLst>
          </a:prstGeom>
          <a:solidFill>
            <a:srgbClr val="14B8A6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497128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Periodic evaluation of legal compliance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8822260" y="5017008"/>
            <a:ext cx="467042" cy="24384"/>
          </a:xfrm>
          <a:prstGeom prst="roundRect">
            <a:avLst>
              <a:gd name="adj" fmla="val 112500"/>
            </a:avLst>
          </a:prstGeom>
          <a:solidFill>
            <a:srgbClr val="0D9488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508711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Incident and near-miss records available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9829728" y="508101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520293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Internal audit, review &amp; two-stage audit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9367142" y="5233416"/>
            <a:ext cx="241305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531876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audit fieldwork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9834184" y="5364480"/>
            <a:ext cx="311361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543458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actions from internal audit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10145545" y="5480304"/>
            <a:ext cx="389202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555040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Management review meeting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10534747" y="5596128"/>
            <a:ext cx="77840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5666232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1 documentation audit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10643723" y="5711952"/>
            <a:ext cx="54864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5782056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Corrective action window before Stage 2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10721564" y="5827776"/>
            <a:ext cx="544882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5897880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2 certification audit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11313150" y="5943600"/>
            <a:ext cx="62272" cy="24384"/>
          </a:xfrm>
          <a:prstGeom prst="roundRect">
            <a:avLst>
              <a:gd name="adj" fmla="val 112500"/>
            </a:avLst>
          </a:prstGeom>
          <a:solidFill>
            <a:srgbClr val="F87171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6013704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Stage 2 nonconformity closure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11390990" y="6059424"/>
            <a:ext cx="342497" cy="24384"/>
          </a:xfrm>
          <a:prstGeom prst="roundRect">
            <a:avLst>
              <a:gd name="adj" fmla="val 112500"/>
            </a:avLst>
          </a:prstGeom>
          <a:solidFill>
            <a:srgbClr val="EF4444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6129528"/>
            <a:ext cx="3291840" cy="115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ISO 45001 certificate issued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11697896" y="612343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context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Context,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interested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against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45001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booking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Activity,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across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non-routine,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maintenance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hierarchy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participation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representatives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Workforce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Health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reference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Health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safety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hazard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identification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Remove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barriers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participation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arrangements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preparedness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Derive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targets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procedures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high-risk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tasks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Competence,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Emergency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preparedness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evacuation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near-misses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OH&amp;S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injury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near-miss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Supervisors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investigation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cause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verified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Periodic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evaluation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Incident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near-miss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two-stage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documentation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before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body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nonconformity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45001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certificate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2026-07-24T04:17:00Z</dcterms:created>
  <dcterms:modified xsi:type="dcterms:W3CDTF">2026-07-24T04:17:00Z</dcterms:modified>
</cp:coreProperties>
</file>