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766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ISO 9001 Certification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ISO 9001 Certification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04261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7685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24474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87898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44687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08111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64900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8324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485113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8537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505326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68750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525539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8963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545752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09176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565965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29389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586178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49602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606391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69815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626604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90028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646817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10241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667030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30454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687243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50667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707456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70880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727669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91093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747882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11306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76809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3152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788309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51733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808522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771946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828735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792159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848948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812372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869161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832585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889374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852798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909587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873011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929800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893224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950013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913437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970226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933650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99043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95386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1010652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974076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1030865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994289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Shape 67"/>
          <p:cNvSpPr/>
          <p:nvPr/>
        </p:nvSpPr>
        <p:spPr>
          <a:xfrm>
            <a:off x="1051078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1014502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8</a:t>
            </a:r>
            <a:endParaRPr lang="en-US" sz="700" dirty="0"/>
          </a:p>
        </p:txBody>
      </p:sp>
      <p:sp>
        <p:nvSpPr>
          <p:cNvPr id="71" name="Shape 69"/>
          <p:cNvSpPr/>
          <p:nvPr/>
        </p:nvSpPr>
        <p:spPr>
          <a:xfrm>
            <a:off x="1071291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1034715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22</a:t>
            </a:r>
            <a:endParaRPr lang="en-US" sz="700" dirty="0"/>
          </a:p>
        </p:txBody>
      </p:sp>
      <p:sp>
        <p:nvSpPr>
          <p:cNvPr id="73" name="Shape 71"/>
          <p:cNvSpPr/>
          <p:nvPr/>
        </p:nvSpPr>
        <p:spPr>
          <a:xfrm>
            <a:off x="1091504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1054928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6</a:t>
            </a:r>
            <a:endParaRPr lang="en-US" sz="700" dirty="0"/>
          </a:p>
        </p:txBody>
      </p:sp>
      <p:sp>
        <p:nvSpPr>
          <p:cNvPr id="75" name="Shape 73"/>
          <p:cNvSpPr/>
          <p:nvPr/>
        </p:nvSpPr>
        <p:spPr>
          <a:xfrm>
            <a:off x="1111717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1075141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20</a:t>
            </a:r>
            <a:endParaRPr lang="en-US" sz="700" dirty="0"/>
          </a:p>
        </p:txBody>
      </p:sp>
      <p:sp>
        <p:nvSpPr>
          <p:cNvPr id="77" name="Shape 75"/>
          <p:cNvSpPr/>
          <p:nvPr/>
        </p:nvSpPr>
        <p:spPr>
          <a:xfrm>
            <a:off x="1131930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1095354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</a:t>
            </a:r>
            <a:endParaRPr lang="en-US" sz="700" dirty="0"/>
          </a:p>
        </p:txBody>
      </p:sp>
      <p:sp>
        <p:nvSpPr>
          <p:cNvPr id="79" name="Shape 77"/>
          <p:cNvSpPr/>
          <p:nvPr/>
        </p:nvSpPr>
        <p:spPr>
          <a:xfrm>
            <a:off x="115214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111556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17</a:t>
            </a:r>
            <a:endParaRPr lang="en-US" sz="700" dirty="0"/>
          </a:p>
        </p:txBody>
      </p:sp>
      <p:sp>
        <p:nvSpPr>
          <p:cNvPr id="81" name="Shape 79"/>
          <p:cNvSpPr/>
          <p:nvPr/>
        </p:nvSpPr>
        <p:spPr>
          <a:xfrm>
            <a:off x="1172357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1135781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31</a:t>
            </a:r>
            <a:endParaRPr lang="en-US" sz="700" dirty="0"/>
          </a:p>
        </p:txBody>
      </p:sp>
      <p:sp>
        <p:nvSpPr>
          <p:cNvPr id="83" name="Text 81"/>
          <p:cNvSpPr/>
          <p:nvPr/>
        </p:nvSpPr>
        <p:spPr>
          <a:xfrm>
            <a:off x="365760" y="103327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Gap analysis &amp; planning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3840480" y="1063752"/>
            <a:ext cx="64970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85" name="Text 83"/>
          <p:cNvSpPr/>
          <p:nvPr/>
        </p:nvSpPr>
        <p:spPr>
          <a:xfrm>
            <a:off x="365760" y="114909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Scope &amp; context of the organization</a:t>
            </a:r>
            <a:endParaRPr lang="en-US" sz="900" dirty="0"/>
          </a:p>
        </p:txBody>
      </p:sp>
      <p:sp>
        <p:nvSpPr>
          <p:cNvPr id="86" name="Shape 84"/>
          <p:cNvSpPr/>
          <p:nvPr/>
        </p:nvSpPr>
        <p:spPr>
          <a:xfrm>
            <a:off x="3840480" y="1194816"/>
            <a:ext cx="216568" cy="24384"/>
          </a:xfrm>
          <a:prstGeom prst="roundRect">
            <a:avLst>
              <a:gd name="adj" fmla="val 112500"/>
            </a:avLst>
          </a:prstGeom>
          <a:solidFill>
            <a:srgbClr val="64748B"/>
          </a:solidFill>
          <a:ln/>
        </p:spPr>
      </p:sp>
      <p:sp>
        <p:nvSpPr>
          <p:cNvPr id="87" name="Shape 85"/>
          <p:cNvSpPr/>
          <p:nvPr/>
        </p:nvSpPr>
        <p:spPr>
          <a:xfrm>
            <a:off x="3840480" y="1194816"/>
            <a:ext cx="216568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8" name="Text 86"/>
          <p:cNvSpPr/>
          <p:nvPr/>
        </p:nvSpPr>
        <p:spPr>
          <a:xfrm>
            <a:off x="365760" y="126492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Select certification body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3912669" y="1310640"/>
            <a:ext cx="360947" cy="24384"/>
          </a:xfrm>
          <a:prstGeom prst="roundRect">
            <a:avLst>
              <a:gd name="adj" fmla="val 112500"/>
            </a:avLst>
          </a:prstGeom>
          <a:solidFill>
            <a:srgbClr val="94A3B8"/>
          </a:solidFill>
          <a:ln/>
        </p:spPr>
      </p:sp>
      <p:sp>
        <p:nvSpPr>
          <p:cNvPr id="90" name="Shape 88"/>
          <p:cNvSpPr/>
          <p:nvPr/>
        </p:nvSpPr>
        <p:spPr>
          <a:xfrm>
            <a:off x="3912669" y="1310640"/>
            <a:ext cx="360947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1" name="Text 89"/>
          <p:cNvSpPr/>
          <p:nvPr/>
        </p:nvSpPr>
        <p:spPr>
          <a:xfrm>
            <a:off x="365760" y="138074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Gap analysis against ISO 9001</a:t>
            </a:r>
            <a:endParaRPr lang="en-US" sz="900" dirty="0"/>
          </a:p>
        </p:txBody>
      </p:sp>
      <p:sp>
        <p:nvSpPr>
          <p:cNvPr id="92" name="Shape 90"/>
          <p:cNvSpPr/>
          <p:nvPr/>
        </p:nvSpPr>
        <p:spPr>
          <a:xfrm>
            <a:off x="4057048" y="1426464"/>
            <a:ext cx="288758" cy="24384"/>
          </a:xfrm>
          <a:prstGeom prst="roundRect">
            <a:avLst>
              <a:gd name="adj" fmla="val 112500"/>
            </a:avLst>
          </a:prstGeom>
          <a:solidFill>
            <a:srgbClr val="64748B"/>
          </a:solidFill>
          <a:ln/>
        </p:spPr>
      </p:sp>
      <p:sp>
        <p:nvSpPr>
          <p:cNvPr id="93" name="Shape 91"/>
          <p:cNvSpPr/>
          <p:nvPr/>
        </p:nvSpPr>
        <p:spPr>
          <a:xfrm>
            <a:off x="4057048" y="1426464"/>
            <a:ext cx="288758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4" name="Text 92"/>
          <p:cNvSpPr/>
          <p:nvPr/>
        </p:nvSpPr>
        <p:spPr>
          <a:xfrm>
            <a:off x="365760" y="149656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Gap report &amp; project plan</a:t>
            </a:r>
            <a:endParaRPr lang="en-US" sz="900" dirty="0"/>
          </a:p>
        </p:txBody>
      </p:sp>
      <p:sp>
        <p:nvSpPr>
          <p:cNvPr id="95" name="Shape 93"/>
          <p:cNvSpPr/>
          <p:nvPr/>
        </p:nvSpPr>
        <p:spPr>
          <a:xfrm>
            <a:off x="4345806" y="1542288"/>
            <a:ext cx="144379" cy="24384"/>
          </a:xfrm>
          <a:prstGeom prst="roundRect">
            <a:avLst>
              <a:gd name="adj" fmla="val 112500"/>
            </a:avLst>
          </a:prstGeom>
          <a:solidFill>
            <a:srgbClr val="94A3B8"/>
          </a:solidFill>
          <a:ln/>
        </p:spPr>
      </p:sp>
      <p:sp>
        <p:nvSpPr>
          <p:cNvPr id="96" name="Shape 94"/>
          <p:cNvSpPr/>
          <p:nvPr/>
        </p:nvSpPr>
        <p:spPr>
          <a:xfrm>
            <a:off x="4345806" y="1542288"/>
            <a:ext cx="144379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7" name="Text 95"/>
          <p:cNvSpPr/>
          <p:nvPr/>
        </p:nvSpPr>
        <p:spPr>
          <a:xfrm>
            <a:off x="365760" y="161239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Gap analysis complete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4407889" y="160629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99" name="Text 97"/>
          <p:cNvSpPr/>
          <p:nvPr/>
        </p:nvSpPr>
        <p:spPr>
          <a:xfrm>
            <a:off x="365760" y="172821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Process mapping &amp; risk</a:t>
            </a:r>
            <a:endParaRPr lang="en-US" sz="900" dirty="0"/>
          </a:p>
        </p:txBody>
      </p:sp>
      <p:sp>
        <p:nvSpPr>
          <p:cNvPr id="100" name="Shape 98"/>
          <p:cNvSpPr/>
          <p:nvPr/>
        </p:nvSpPr>
        <p:spPr>
          <a:xfrm>
            <a:off x="4490185" y="1758696"/>
            <a:ext cx="79408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01" name="Text 99"/>
          <p:cNvSpPr/>
          <p:nvPr/>
        </p:nvSpPr>
        <p:spPr>
          <a:xfrm>
            <a:off x="365760" y="184404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Map core processes</a:t>
            </a:r>
            <a:endParaRPr lang="en-US" sz="900" dirty="0"/>
          </a:p>
        </p:txBody>
      </p:sp>
      <p:sp>
        <p:nvSpPr>
          <p:cNvPr id="102" name="Shape 100"/>
          <p:cNvSpPr/>
          <p:nvPr/>
        </p:nvSpPr>
        <p:spPr>
          <a:xfrm>
            <a:off x="4490185" y="1889760"/>
            <a:ext cx="505326" cy="24384"/>
          </a:xfrm>
          <a:prstGeom prst="roundRect">
            <a:avLst>
              <a:gd name="adj" fmla="val 112500"/>
            </a:avLst>
          </a:prstGeom>
          <a:solidFill>
            <a:srgbClr val="2563EB"/>
          </a:solidFill>
          <a:ln/>
        </p:spPr>
      </p:sp>
      <p:sp>
        <p:nvSpPr>
          <p:cNvPr id="103" name="Shape 101"/>
          <p:cNvSpPr/>
          <p:nvPr/>
        </p:nvSpPr>
        <p:spPr>
          <a:xfrm>
            <a:off x="4490185" y="1889760"/>
            <a:ext cx="505326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4" name="Text 102"/>
          <p:cNvSpPr/>
          <p:nvPr/>
        </p:nvSpPr>
        <p:spPr>
          <a:xfrm>
            <a:off x="365760" y="195986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Interested parties &amp; requirements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4706754" y="2005584"/>
            <a:ext cx="288758" cy="24384"/>
          </a:xfrm>
          <a:prstGeom prst="roundRect">
            <a:avLst>
              <a:gd name="adj" fmla="val 112500"/>
            </a:avLst>
          </a:prstGeom>
          <a:solidFill>
            <a:srgbClr val="3B82F6"/>
          </a:solidFill>
          <a:ln/>
        </p:spPr>
      </p:sp>
      <p:sp>
        <p:nvSpPr>
          <p:cNvPr id="106" name="Shape 104"/>
          <p:cNvSpPr/>
          <p:nvPr/>
        </p:nvSpPr>
        <p:spPr>
          <a:xfrm>
            <a:off x="4706754" y="2005584"/>
            <a:ext cx="288758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7" name="Text 105"/>
          <p:cNvSpPr/>
          <p:nvPr/>
        </p:nvSpPr>
        <p:spPr>
          <a:xfrm>
            <a:off x="365760" y="207568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Risk &amp; opportunity register</a:t>
            </a:r>
            <a:endParaRPr lang="en-US" sz="900" dirty="0"/>
          </a:p>
        </p:txBody>
      </p:sp>
      <p:sp>
        <p:nvSpPr>
          <p:cNvPr id="108" name="Shape 106"/>
          <p:cNvSpPr/>
          <p:nvPr/>
        </p:nvSpPr>
        <p:spPr>
          <a:xfrm>
            <a:off x="4851133" y="2121408"/>
            <a:ext cx="360947" cy="24384"/>
          </a:xfrm>
          <a:prstGeom prst="roundRect">
            <a:avLst>
              <a:gd name="adj" fmla="val 112500"/>
            </a:avLst>
          </a:prstGeom>
          <a:solidFill>
            <a:srgbClr val="2563EB"/>
          </a:solidFill>
          <a:ln/>
        </p:spPr>
      </p:sp>
      <p:sp>
        <p:nvSpPr>
          <p:cNvPr id="109" name="Shape 107"/>
          <p:cNvSpPr/>
          <p:nvPr/>
        </p:nvSpPr>
        <p:spPr>
          <a:xfrm>
            <a:off x="4851133" y="2121408"/>
            <a:ext cx="324853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0" name="Text 108"/>
          <p:cNvSpPr/>
          <p:nvPr/>
        </p:nvSpPr>
        <p:spPr>
          <a:xfrm>
            <a:off x="365760" y="219151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Quality objectives &amp; KPIs</a:t>
            </a:r>
            <a:endParaRPr lang="en-US" sz="900" dirty="0"/>
          </a:p>
        </p:txBody>
      </p:sp>
      <p:sp>
        <p:nvSpPr>
          <p:cNvPr id="111" name="Shape 109"/>
          <p:cNvSpPr/>
          <p:nvPr/>
        </p:nvSpPr>
        <p:spPr>
          <a:xfrm>
            <a:off x="4995512" y="2237232"/>
            <a:ext cx="288758" cy="24384"/>
          </a:xfrm>
          <a:prstGeom prst="roundRect">
            <a:avLst>
              <a:gd name="adj" fmla="val 112500"/>
            </a:avLst>
          </a:prstGeom>
          <a:solidFill>
            <a:srgbClr val="3B82F6"/>
          </a:solidFill>
          <a:ln/>
        </p:spPr>
      </p:sp>
      <p:sp>
        <p:nvSpPr>
          <p:cNvPr id="112" name="Shape 110"/>
          <p:cNvSpPr/>
          <p:nvPr/>
        </p:nvSpPr>
        <p:spPr>
          <a:xfrm>
            <a:off x="4995512" y="2237232"/>
            <a:ext cx="202131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3" name="Text 111"/>
          <p:cNvSpPr/>
          <p:nvPr/>
        </p:nvSpPr>
        <p:spPr>
          <a:xfrm>
            <a:off x="365760" y="230733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QMS documentation</a:t>
            </a:r>
            <a:endParaRPr lang="en-US" sz="900" dirty="0"/>
          </a:p>
        </p:txBody>
      </p:sp>
      <p:sp>
        <p:nvSpPr>
          <p:cNvPr id="114" name="Shape 112"/>
          <p:cNvSpPr/>
          <p:nvPr/>
        </p:nvSpPr>
        <p:spPr>
          <a:xfrm>
            <a:off x="4706754" y="2337816"/>
            <a:ext cx="129941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15" name="Text 113"/>
          <p:cNvSpPr/>
          <p:nvPr/>
        </p:nvSpPr>
        <p:spPr>
          <a:xfrm>
            <a:off x="365760" y="242316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Quality policy &amp; manual</a:t>
            </a:r>
            <a:endParaRPr lang="en-US" sz="900" dirty="0"/>
          </a:p>
        </p:txBody>
      </p:sp>
      <p:sp>
        <p:nvSpPr>
          <p:cNvPr id="116" name="Shape 114"/>
          <p:cNvSpPr/>
          <p:nvPr/>
        </p:nvSpPr>
        <p:spPr>
          <a:xfrm>
            <a:off x="4706754" y="2468880"/>
            <a:ext cx="360947" cy="24384"/>
          </a:xfrm>
          <a:prstGeom prst="roundRect">
            <a:avLst>
              <a:gd name="adj" fmla="val 112500"/>
            </a:avLst>
          </a:prstGeom>
          <a:solidFill>
            <a:srgbClr val="0F766E"/>
          </a:solidFill>
          <a:ln/>
        </p:spPr>
      </p:sp>
      <p:sp>
        <p:nvSpPr>
          <p:cNvPr id="117" name="Shape 115"/>
          <p:cNvSpPr/>
          <p:nvPr/>
        </p:nvSpPr>
        <p:spPr>
          <a:xfrm>
            <a:off x="4706754" y="2468880"/>
            <a:ext cx="360947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8" name="Text 116"/>
          <p:cNvSpPr/>
          <p:nvPr/>
        </p:nvSpPr>
        <p:spPr>
          <a:xfrm>
            <a:off x="365760" y="253898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Document control system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5139891" y="2584704"/>
            <a:ext cx="433137" cy="24384"/>
          </a:xfrm>
          <a:prstGeom prst="roundRect">
            <a:avLst>
              <a:gd name="adj" fmla="val 112500"/>
            </a:avLst>
          </a:prstGeom>
          <a:solidFill>
            <a:srgbClr val="14B8A6"/>
          </a:solidFill>
          <a:ln/>
        </p:spPr>
      </p:sp>
      <p:sp>
        <p:nvSpPr>
          <p:cNvPr id="120" name="Shape 118"/>
          <p:cNvSpPr/>
          <p:nvPr/>
        </p:nvSpPr>
        <p:spPr>
          <a:xfrm>
            <a:off x="5139891" y="2584704"/>
            <a:ext cx="346509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1" name="Text 119"/>
          <p:cNvSpPr/>
          <p:nvPr/>
        </p:nvSpPr>
        <p:spPr>
          <a:xfrm>
            <a:off x="365760" y="265480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Documented procedures</a:t>
            </a:r>
            <a:endParaRPr lang="en-US" sz="900" dirty="0"/>
          </a:p>
        </p:txBody>
      </p:sp>
      <p:sp>
        <p:nvSpPr>
          <p:cNvPr id="122" name="Shape 120"/>
          <p:cNvSpPr/>
          <p:nvPr/>
        </p:nvSpPr>
        <p:spPr>
          <a:xfrm>
            <a:off x="4923322" y="2700528"/>
            <a:ext cx="794084" cy="24384"/>
          </a:xfrm>
          <a:prstGeom prst="roundRect">
            <a:avLst>
              <a:gd name="adj" fmla="val 112500"/>
            </a:avLst>
          </a:prstGeom>
          <a:solidFill>
            <a:srgbClr val="0F766E"/>
          </a:solidFill>
          <a:ln/>
        </p:spPr>
      </p:sp>
      <p:sp>
        <p:nvSpPr>
          <p:cNvPr id="123" name="Shape 121"/>
          <p:cNvSpPr/>
          <p:nvPr/>
        </p:nvSpPr>
        <p:spPr>
          <a:xfrm>
            <a:off x="4923322" y="2700528"/>
            <a:ext cx="555859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4" name="Text 122"/>
          <p:cNvSpPr/>
          <p:nvPr/>
        </p:nvSpPr>
        <p:spPr>
          <a:xfrm>
            <a:off x="365760" y="277063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Work instructions &amp; forms</a:t>
            </a:r>
            <a:endParaRPr lang="en-US" sz="900" dirty="0"/>
          </a:p>
        </p:txBody>
      </p:sp>
      <p:sp>
        <p:nvSpPr>
          <p:cNvPr id="125" name="Shape 123"/>
          <p:cNvSpPr/>
          <p:nvPr/>
        </p:nvSpPr>
        <p:spPr>
          <a:xfrm>
            <a:off x="5284269" y="2816352"/>
            <a:ext cx="577516" cy="24384"/>
          </a:xfrm>
          <a:prstGeom prst="roundRect">
            <a:avLst>
              <a:gd name="adj" fmla="val 112500"/>
            </a:avLst>
          </a:prstGeom>
          <a:solidFill>
            <a:srgbClr val="14B8A6"/>
          </a:solidFill>
          <a:ln/>
        </p:spPr>
      </p:sp>
      <p:sp>
        <p:nvSpPr>
          <p:cNvPr id="126" name="Shape 124"/>
          <p:cNvSpPr/>
          <p:nvPr/>
        </p:nvSpPr>
        <p:spPr>
          <a:xfrm>
            <a:off x="5284269" y="2816352"/>
            <a:ext cx="231006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7" name="Text 125"/>
          <p:cNvSpPr/>
          <p:nvPr/>
        </p:nvSpPr>
        <p:spPr>
          <a:xfrm>
            <a:off x="365760" y="288645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Records &amp; retention schedule</a:t>
            </a:r>
            <a:endParaRPr lang="en-US" sz="900" dirty="0"/>
          </a:p>
        </p:txBody>
      </p:sp>
      <p:sp>
        <p:nvSpPr>
          <p:cNvPr id="128" name="Shape 126"/>
          <p:cNvSpPr/>
          <p:nvPr/>
        </p:nvSpPr>
        <p:spPr>
          <a:xfrm>
            <a:off x="5573027" y="2932176"/>
            <a:ext cx="360947" cy="24384"/>
          </a:xfrm>
          <a:prstGeom prst="roundRect">
            <a:avLst>
              <a:gd name="adj" fmla="val 112500"/>
            </a:avLst>
          </a:prstGeom>
          <a:solidFill>
            <a:srgbClr val="0F766E"/>
          </a:solidFill>
          <a:ln/>
        </p:spPr>
      </p:sp>
      <p:sp>
        <p:nvSpPr>
          <p:cNvPr id="129" name="Shape 127"/>
          <p:cNvSpPr/>
          <p:nvPr/>
        </p:nvSpPr>
        <p:spPr>
          <a:xfrm>
            <a:off x="5573027" y="2932176"/>
            <a:ext cx="72189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0" name="Text 128"/>
          <p:cNvSpPr/>
          <p:nvPr/>
        </p:nvSpPr>
        <p:spPr>
          <a:xfrm>
            <a:off x="365760" y="300228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Documentation released</a:t>
            </a:r>
            <a:endParaRPr lang="en-US" sz="900" dirty="0"/>
          </a:p>
        </p:txBody>
      </p:sp>
      <p:sp>
        <p:nvSpPr>
          <p:cNvPr id="131" name="Shape 129"/>
          <p:cNvSpPr/>
          <p:nvPr/>
        </p:nvSpPr>
        <p:spPr>
          <a:xfrm>
            <a:off x="5923868" y="299618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32" name="Text 130"/>
          <p:cNvSpPr/>
          <p:nvPr/>
        </p:nvSpPr>
        <p:spPr>
          <a:xfrm>
            <a:off x="365760" y="311810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Implementation &amp; training</a:t>
            </a:r>
            <a:endParaRPr lang="en-US" sz="900" dirty="0"/>
          </a:p>
        </p:txBody>
      </p:sp>
      <p:sp>
        <p:nvSpPr>
          <p:cNvPr id="133" name="Shape 131"/>
          <p:cNvSpPr/>
          <p:nvPr/>
        </p:nvSpPr>
        <p:spPr>
          <a:xfrm>
            <a:off x="5717406" y="3148584"/>
            <a:ext cx="101065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34" name="Text 132"/>
          <p:cNvSpPr/>
          <p:nvPr/>
        </p:nvSpPr>
        <p:spPr>
          <a:xfrm>
            <a:off x="365760" y="323392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Staff awareness training</a:t>
            </a:r>
            <a:endParaRPr lang="en-US" sz="900" dirty="0"/>
          </a:p>
        </p:txBody>
      </p:sp>
      <p:sp>
        <p:nvSpPr>
          <p:cNvPr id="135" name="Shape 133"/>
          <p:cNvSpPr/>
          <p:nvPr/>
        </p:nvSpPr>
        <p:spPr>
          <a:xfrm>
            <a:off x="5717406" y="3279648"/>
            <a:ext cx="360947" cy="24384"/>
          </a:xfrm>
          <a:prstGeom prst="roundRect">
            <a:avLst>
              <a:gd name="adj" fmla="val 112500"/>
            </a:avLst>
          </a:prstGeom>
          <a:solidFill>
            <a:srgbClr val="A855F7"/>
          </a:solidFill>
          <a:ln/>
        </p:spPr>
      </p:sp>
      <p:sp>
        <p:nvSpPr>
          <p:cNvPr id="136" name="Shape 134"/>
          <p:cNvSpPr/>
          <p:nvPr/>
        </p:nvSpPr>
        <p:spPr>
          <a:xfrm>
            <a:off x="5717406" y="3279648"/>
            <a:ext cx="72189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7" name="Text 135"/>
          <p:cNvSpPr/>
          <p:nvPr/>
        </p:nvSpPr>
        <p:spPr>
          <a:xfrm>
            <a:off x="365760" y="334975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Process owner training</a:t>
            </a:r>
            <a:endParaRPr lang="en-US" sz="900" dirty="0"/>
          </a:p>
        </p:txBody>
      </p:sp>
      <p:sp>
        <p:nvSpPr>
          <p:cNvPr id="138" name="Shape 136"/>
          <p:cNvSpPr/>
          <p:nvPr/>
        </p:nvSpPr>
        <p:spPr>
          <a:xfrm>
            <a:off x="5861785" y="3395472"/>
            <a:ext cx="288758" cy="24384"/>
          </a:xfrm>
          <a:prstGeom prst="roundRect">
            <a:avLst>
              <a:gd name="adj" fmla="val 112500"/>
            </a:avLst>
          </a:prstGeom>
          <a:solidFill>
            <a:srgbClr val="C084FC"/>
          </a:solidFill>
          <a:ln/>
        </p:spPr>
      </p:sp>
      <p:sp>
        <p:nvSpPr>
          <p:cNvPr id="139" name="Text 137"/>
          <p:cNvSpPr/>
          <p:nvPr/>
        </p:nvSpPr>
        <p:spPr>
          <a:xfrm>
            <a:off x="365760" y="346557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Run processes &amp; collect records</a:t>
            </a:r>
            <a:endParaRPr lang="en-US" sz="900" dirty="0"/>
          </a:p>
        </p:txBody>
      </p:sp>
      <p:sp>
        <p:nvSpPr>
          <p:cNvPr id="140" name="Shape 138"/>
          <p:cNvSpPr/>
          <p:nvPr/>
        </p:nvSpPr>
        <p:spPr>
          <a:xfrm>
            <a:off x="6006164" y="3511296"/>
            <a:ext cx="721895" cy="24384"/>
          </a:xfrm>
          <a:prstGeom prst="roundRect">
            <a:avLst>
              <a:gd name="adj" fmla="val 112500"/>
            </a:avLst>
          </a:prstGeom>
          <a:solidFill>
            <a:srgbClr val="A855F7"/>
          </a:solidFill>
          <a:ln/>
        </p:spPr>
      </p:sp>
      <p:sp>
        <p:nvSpPr>
          <p:cNvPr id="141" name="Text 139"/>
          <p:cNvSpPr/>
          <p:nvPr/>
        </p:nvSpPr>
        <p:spPr>
          <a:xfrm>
            <a:off x="365760" y="358140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Internal audit &amp; corrective action</a:t>
            </a:r>
            <a:endParaRPr lang="en-US" sz="900" dirty="0"/>
          </a:p>
        </p:txBody>
      </p:sp>
      <p:sp>
        <p:nvSpPr>
          <p:cNvPr id="142" name="Shape 140"/>
          <p:cNvSpPr/>
          <p:nvPr/>
        </p:nvSpPr>
        <p:spPr>
          <a:xfrm>
            <a:off x="6583680" y="3611880"/>
            <a:ext cx="101065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43" name="Text 141"/>
          <p:cNvSpPr/>
          <p:nvPr/>
        </p:nvSpPr>
        <p:spPr>
          <a:xfrm>
            <a:off x="365760" y="369722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Train internal auditors</a:t>
            </a:r>
            <a:endParaRPr lang="en-US" sz="900" dirty="0"/>
          </a:p>
        </p:txBody>
      </p:sp>
      <p:sp>
        <p:nvSpPr>
          <p:cNvPr id="144" name="Shape 142"/>
          <p:cNvSpPr/>
          <p:nvPr/>
        </p:nvSpPr>
        <p:spPr>
          <a:xfrm>
            <a:off x="6583680" y="3742944"/>
            <a:ext cx="216568" cy="24384"/>
          </a:xfrm>
          <a:prstGeom prst="roundRect">
            <a:avLst>
              <a:gd name="adj" fmla="val 112500"/>
            </a:avLst>
          </a:prstGeom>
          <a:solidFill>
            <a:srgbClr val="F59E0B"/>
          </a:solidFill>
          <a:ln/>
        </p:spPr>
      </p:sp>
      <p:sp>
        <p:nvSpPr>
          <p:cNvPr id="145" name="Text 143"/>
          <p:cNvSpPr/>
          <p:nvPr/>
        </p:nvSpPr>
        <p:spPr>
          <a:xfrm>
            <a:off x="365760" y="381304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Internal audit programme</a:t>
            </a:r>
            <a:endParaRPr lang="en-US" sz="900" dirty="0"/>
          </a:p>
        </p:txBody>
      </p:sp>
      <p:sp>
        <p:nvSpPr>
          <p:cNvPr id="146" name="Shape 144"/>
          <p:cNvSpPr/>
          <p:nvPr/>
        </p:nvSpPr>
        <p:spPr>
          <a:xfrm>
            <a:off x="6728059" y="3858768"/>
            <a:ext cx="360947" cy="24384"/>
          </a:xfrm>
          <a:prstGeom prst="roundRect">
            <a:avLst>
              <a:gd name="adj" fmla="val 112500"/>
            </a:avLst>
          </a:prstGeom>
          <a:solidFill>
            <a:srgbClr val="FBBF24"/>
          </a:solidFill>
          <a:ln/>
        </p:spPr>
      </p:sp>
      <p:sp>
        <p:nvSpPr>
          <p:cNvPr id="147" name="Text 145"/>
          <p:cNvSpPr/>
          <p:nvPr/>
        </p:nvSpPr>
        <p:spPr>
          <a:xfrm>
            <a:off x="365760" y="392887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Nonconformity reports</a:t>
            </a:r>
            <a:endParaRPr lang="en-US" sz="900" dirty="0"/>
          </a:p>
        </p:txBody>
      </p:sp>
      <p:sp>
        <p:nvSpPr>
          <p:cNvPr id="148" name="Shape 146"/>
          <p:cNvSpPr/>
          <p:nvPr/>
        </p:nvSpPr>
        <p:spPr>
          <a:xfrm>
            <a:off x="6944627" y="3974592"/>
            <a:ext cx="288758" cy="24384"/>
          </a:xfrm>
          <a:prstGeom prst="roundRect">
            <a:avLst>
              <a:gd name="adj" fmla="val 112500"/>
            </a:avLst>
          </a:prstGeom>
          <a:solidFill>
            <a:srgbClr val="F59E0B"/>
          </a:solidFill>
          <a:ln/>
        </p:spPr>
      </p:sp>
      <p:sp>
        <p:nvSpPr>
          <p:cNvPr id="149" name="Text 147"/>
          <p:cNvSpPr/>
          <p:nvPr/>
        </p:nvSpPr>
        <p:spPr>
          <a:xfrm>
            <a:off x="365760" y="404469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Corrective actions</a:t>
            </a:r>
            <a:endParaRPr lang="en-US" sz="900" dirty="0"/>
          </a:p>
        </p:txBody>
      </p:sp>
      <p:sp>
        <p:nvSpPr>
          <p:cNvPr id="150" name="Shape 148"/>
          <p:cNvSpPr/>
          <p:nvPr/>
        </p:nvSpPr>
        <p:spPr>
          <a:xfrm>
            <a:off x="7089006" y="4090416"/>
            <a:ext cx="505326" cy="24384"/>
          </a:xfrm>
          <a:prstGeom prst="roundRect">
            <a:avLst>
              <a:gd name="adj" fmla="val 112500"/>
            </a:avLst>
          </a:prstGeom>
          <a:solidFill>
            <a:srgbClr val="FBBF24"/>
          </a:solidFill>
          <a:ln/>
        </p:spPr>
      </p:sp>
      <p:sp>
        <p:nvSpPr>
          <p:cNvPr id="151" name="Text 149"/>
          <p:cNvSpPr/>
          <p:nvPr/>
        </p:nvSpPr>
        <p:spPr>
          <a:xfrm>
            <a:off x="365760" y="416052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Management review</a:t>
            </a:r>
            <a:endParaRPr lang="en-US" sz="900" dirty="0"/>
          </a:p>
        </p:txBody>
      </p:sp>
      <p:sp>
        <p:nvSpPr>
          <p:cNvPr id="152" name="Shape 150"/>
          <p:cNvSpPr/>
          <p:nvPr/>
        </p:nvSpPr>
        <p:spPr>
          <a:xfrm>
            <a:off x="7522143" y="4191000"/>
            <a:ext cx="36094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53" name="Text 151"/>
          <p:cNvSpPr/>
          <p:nvPr/>
        </p:nvSpPr>
        <p:spPr>
          <a:xfrm>
            <a:off x="365760" y="427634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Compile management review inputs</a:t>
            </a:r>
            <a:endParaRPr lang="en-US" sz="900" dirty="0"/>
          </a:p>
        </p:txBody>
      </p:sp>
      <p:sp>
        <p:nvSpPr>
          <p:cNvPr id="154" name="Shape 152"/>
          <p:cNvSpPr/>
          <p:nvPr/>
        </p:nvSpPr>
        <p:spPr>
          <a:xfrm>
            <a:off x="7522143" y="4322064"/>
            <a:ext cx="144379" cy="24384"/>
          </a:xfrm>
          <a:prstGeom prst="roundRect">
            <a:avLst>
              <a:gd name="adj" fmla="val 112500"/>
            </a:avLst>
          </a:prstGeom>
          <a:solidFill>
            <a:srgbClr val="1D4ED8"/>
          </a:solidFill>
          <a:ln/>
        </p:spPr>
      </p:sp>
      <p:sp>
        <p:nvSpPr>
          <p:cNvPr id="155" name="Text 153"/>
          <p:cNvSpPr/>
          <p:nvPr/>
        </p:nvSpPr>
        <p:spPr>
          <a:xfrm>
            <a:off x="365760" y="439216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Management review meeting</a:t>
            </a:r>
            <a:endParaRPr lang="en-US" sz="900" dirty="0"/>
          </a:p>
        </p:txBody>
      </p:sp>
      <p:sp>
        <p:nvSpPr>
          <p:cNvPr id="156" name="Shape 154"/>
          <p:cNvSpPr/>
          <p:nvPr/>
        </p:nvSpPr>
        <p:spPr>
          <a:xfrm>
            <a:off x="7666522" y="4437888"/>
            <a:ext cx="54864" cy="24384"/>
          </a:xfrm>
          <a:prstGeom prst="roundRect">
            <a:avLst>
              <a:gd name="adj" fmla="val 112500"/>
            </a:avLst>
          </a:prstGeom>
          <a:solidFill>
            <a:srgbClr val="3B82F6"/>
          </a:solidFill>
          <a:ln/>
        </p:spPr>
      </p:sp>
      <p:sp>
        <p:nvSpPr>
          <p:cNvPr id="157" name="Text 155"/>
          <p:cNvSpPr/>
          <p:nvPr/>
        </p:nvSpPr>
        <p:spPr>
          <a:xfrm>
            <a:off x="365760" y="450799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Actions from review</a:t>
            </a:r>
            <a:endParaRPr lang="en-US" sz="900" dirty="0"/>
          </a:p>
        </p:txBody>
      </p:sp>
      <p:sp>
        <p:nvSpPr>
          <p:cNvPr id="158" name="Shape 156"/>
          <p:cNvSpPr/>
          <p:nvPr/>
        </p:nvSpPr>
        <p:spPr>
          <a:xfrm>
            <a:off x="7695398" y="4553712"/>
            <a:ext cx="187693" cy="24384"/>
          </a:xfrm>
          <a:prstGeom prst="roundRect">
            <a:avLst>
              <a:gd name="adj" fmla="val 112500"/>
            </a:avLst>
          </a:prstGeom>
          <a:solidFill>
            <a:srgbClr val="1D4ED8"/>
          </a:solidFill>
          <a:ln/>
        </p:spPr>
      </p:sp>
      <p:sp>
        <p:nvSpPr>
          <p:cNvPr id="159" name="Text 157"/>
          <p:cNvSpPr/>
          <p:nvPr/>
        </p:nvSpPr>
        <p:spPr>
          <a:xfrm>
            <a:off x="365760" y="462381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Certification readiness confirmed</a:t>
            </a:r>
            <a:endParaRPr lang="en-US" sz="900" dirty="0"/>
          </a:p>
        </p:txBody>
      </p:sp>
      <p:sp>
        <p:nvSpPr>
          <p:cNvPr id="160" name="Shape 158"/>
          <p:cNvSpPr/>
          <p:nvPr/>
        </p:nvSpPr>
        <p:spPr>
          <a:xfrm>
            <a:off x="7800795" y="461772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61" name="Text 159"/>
          <p:cNvSpPr/>
          <p:nvPr/>
        </p:nvSpPr>
        <p:spPr>
          <a:xfrm>
            <a:off x="365760" y="473964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Certification audit</a:t>
            </a:r>
            <a:endParaRPr lang="en-US" sz="900" dirty="0"/>
          </a:p>
        </p:txBody>
      </p:sp>
      <p:sp>
        <p:nvSpPr>
          <p:cNvPr id="162" name="Shape 160"/>
          <p:cNvSpPr/>
          <p:nvPr/>
        </p:nvSpPr>
        <p:spPr>
          <a:xfrm>
            <a:off x="7955280" y="4770120"/>
            <a:ext cx="129941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63" name="Text 161"/>
          <p:cNvSpPr/>
          <p:nvPr/>
        </p:nvSpPr>
        <p:spPr>
          <a:xfrm>
            <a:off x="365760" y="485546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Stage 1 audit (documentation)</a:t>
            </a:r>
            <a:endParaRPr lang="en-US" sz="900" dirty="0"/>
          </a:p>
        </p:txBody>
      </p:sp>
      <p:sp>
        <p:nvSpPr>
          <p:cNvPr id="164" name="Shape 162"/>
          <p:cNvSpPr/>
          <p:nvPr/>
        </p:nvSpPr>
        <p:spPr>
          <a:xfrm>
            <a:off x="7955280" y="4901184"/>
            <a:ext cx="54864" cy="24384"/>
          </a:xfrm>
          <a:prstGeom prst="roundRect">
            <a:avLst>
              <a:gd name="adj" fmla="val 112500"/>
            </a:avLst>
          </a:prstGeom>
          <a:solidFill>
            <a:srgbClr val="EF4444"/>
          </a:solidFill>
          <a:ln/>
        </p:spPr>
      </p:sp>
      <p:sp>
        <p:nvSpPr>
          <p:cNvPr id="165" name="Text 163"/>
          <p:cNvSpPr/>
          <p:nvPr/>
        </p:nvSpPr>
        <p:spPr>
          <a:xfrm>
            <a:off x="365760" y="497128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Stage 1 findings closure</a:t>
            </a:r>
            <a:endParaRPr lang="en-US" sz="900" dirty="0"/>
          </a:p>
        </p:txBody>
      </p:sp>
      <p:sp>
        <p:nvSpPr>
          <p:cNvPr id="166" name="Shape 164"/>
          <p:cNvSpPr/>
          <p:nvPr/>
        </p:nvSpPr>
        <p:spPr>
          <a:xfrm>
            <a:off x="8027469" y="5017008"/>
            <a:ext cx="433137" cy="24384"/>
          </a:xfrm>
          <a:prstGeom prst="roundRect">
            <a:avLst>
              <a:gd name="adj" fmla="val 112500"/>
            </a:avLst>
          </a:prstGeom>
          <a:solidFill>
            <a:srgbClr val="F87171"/>
          </a:solidFill>
          <a:ln/>
        </p:spPr>
      </p:sp>
      <p:sp>
        <p:nvSpPr>
          <p:cNvPr id="167" name="Text 165"/>
          <p:cNvSpPr/>
          <p:nvPr/>
        </p:nvSpPr>
        <p:spPr>
          <a:xfrm>
            <a:off x="365760" y="508711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Stage 2 audit (implementation)</a:t>
            </a:r>
            <a:endParaRPr lang="en-US" sz="900" dirty="0"/>
          </a:p>
        </p:txBody>
      </p:sp>
      <p:sp>
        <p:nvSpPr>
          <p:cNvPr id="168" name="Shape 166"/>
          <p:cNvSpPr/>
          <p:nvPr/>
        </p:nvSpPr>
        <p:spPr>
          <a:xfrm>
            <a:off x="8604985" y="5132832"/>
            <a:ext cx="72189" cy="24384"/>
          </a:xfrm>
          <a:prstGeom prst="roundRect">
            <a:avLst>
              <a:gd name="adj" fmla="val 112500"/>
            </a:avLst>
          </a:prstGeom>
          <a:solidFill>
            <a:srgbClr val="EF4444"/>
          </a:solidFill>
          <a:ln/>
        </p:spPr>
      </p:sp>
      <p:sp>
        <p:nvSpPr>
          <p:cNvPr id="169" name="Text 167"/>
          <p:cNvSpPr/>
          <p:nvPr/>
        </p:nvSpPr>
        <p:spPr>
          <a:xfrm>
            <a:off x="365760" y="520293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Stage 2 nonconformity closure</a:t>
            </a:r>
            <a:endParaRPr lang="en-US" sz="900" dirty="0"/>
          </a:p>
        </p:txBody>
      </p:sp>
      <p:sp>
        <p:nvSpPr>
          <p:cNvPr id="170" name="Shape 168"/>
          <p:cNvSpPr/>
          <p:nvPr/>
        </p:nvSpPr>
        <p:spPr>
          <a:xfrm>
            <a:off x="8749364" y="5248656"/>
            <a:ext cx="360947" cy="24384"/>
          </a:xfrm>
          <a:prstGeom prst="roundRect">
            <a:avLst>
              <a:gd name="adj" fmla="val 112500"/>
            </a:avLst>
          </a:prstGeom>
          <a:solidFill>
            <a:srgbClr val="F87171"/>
          </a:solidFill>
          <a:ln/>
        </p:spPr>
      </p:sp>
      <p:sp>
        <p:nvSpPr>
          <p:cNvPr id="171" name="Text 169"/>
          <p:cNvSpPr/>
          <p:nvPr/>
        </p:nvSpPr>
        <p:spPr>
          <a:xfrm>
            <a:off x="365760" y="531876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Certification decision</a:t>
            </a:r>
            <a:endParaRPr lang="en-US" sz="900" dirty="0"/>
          </a:p>
        </p:txBody>
      </p:sp>
      <p:sp>
        <p:nvSpPr>
          <p:cNvPr id="172" name="Shape 170"/>
          <p:cNvSpPr/>
          <p:nvPr/>
        </p:nvSpPr>
        <p:spPr>
          <a:xfrm>
            <a:off x="9100205" y="531266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73" name="Text 171"/>
          <p:cNvSpPr/>
          <p:nvPr/>
        </p:nvSpPr>
        <p:spPr>
          <a:xfrm>
            <a:off x="365760" y="543458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Certificate issued</a:t>
            </a:r>
            <a:endParaRPr lang="en-US" sz="900" dirty="0"/>
          </a:p>
        </p:txBody>
      </p:sp>
      <p:sp>
        <p:nvSpPr>
          <p:cNvPr id="174" name="Shape 172"/>
          <p:cNvSpPr/>
          <p:nvPr/>
        </p:nvSpPr>
        <p:spPr>
          <a:xfrm>
            <a:off x="9172395" y="542848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75" name="Text 173"/>
          <p:cNvSpPr/>
          <p:nvPr/>
        </p:nvSpPr>
        <p:spPr>
          <a:xfrm>
            <a:off x="365760" y="555040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Surveillance</a:t>
            </a:r>
            <a:endParaRPr lang="en-US" sz="900" dirty="0"/>
          </a:p>
        </p:txBody>
      </p:sp>
      <p:sp>
        <p:nvSpPr>
          <p:cNvPr id="176" name="Shape 174"/>
          <p:cNvSpPr/>
          <p:nvPr/>
        </p:nvSpPr>
        <p:spPr>
          <a:xfrm>
            <a:off x="9254691" y="5580888"/>
            <a:ext cx="252663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77" name="Text 175"/>
          <p:cNvSpPr/>
          <p:nvPr/>
        </p:nvSpPr>
        <p:spPr>
          <a:xfrm>
            <a:off x="365760" y="566623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Continual improvement cycle</a:t>
            </a:r>
            <a:endParaRPr lang="en-US" sz="900" dirty="0"/>
          </a:p>
        </p:txBody>
      </p:sp>
      <p:sp>
        <p:nvSpPr>
          <p:cNvPr id="178" name="Shape 176"/>
          <p:cNvSpPr/>
          <p:nvPr/>
        </p:nvSpPr>
        <p:spPr>
          <a:xfrm>
            <a:off x="9254691" y="5711952"/>
            <a:ext cx="2454442" cy="24384"/>
          </a:xfrm>
          <a:prstGeom prst="roundRect">
            <a:avLst>
              <a:gd name="adj" fmla="val 112500"/>
            </a:avLst>
          </a:prstGeom>
          <a:solidFill>
            <a:srgbClr val="0D9488"/>
          </a:solidFill>
          <a:ln/>
        </p:spPr>
      </p:sp>
      <p:sp>
        <p:nvSpPr>
          <p:cNvPr id="179" name="Text 177"/>
          <p:cNvSpPr/>
          <p:nvPr/>
        </p:nvSpPr>
        <p:spPr>
          <a:xfrm>
            <a:off x="365760" y="578205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Internal audit cycle 2</a:t>
            </a:r>
            <a:endParaRPr lang="en-US" sz="900" dirty="0"/>
          </a:p>
        </p:txBody>
      </p:sp>
      <p:sp>
        <p:nvSpPr>
          <p:cNvPr id="180" name="Shape 178"/>
          <p:cNvSpPr/>
          <p:nvPr/>
        </p:nvSpPr>
        <p:spPr>
          <a:xfrm>
            <a:off x="10770669" y="5827776"/>
            <a:ext cx="433137" cy="24384"/>
          </a:xfrm>
          <a:prstGeom prst="roundRect">
            <a:avLst>
              <a:gd name="adj" fmla="val 112500"/>
            </a:avLst>
          </a:prstGeom>
          <a:solidFill>
            <a:srgbClr val="14B8A6"/>
          </a:solidFill>
          <a:ln/>
        </p:spPr>
      </p:sp>
      <p:sp>
        <p:nvSpPr>
          <p:cNvPr id="181" name="Text 179"/>
          <p:cNvSpPr/>
          <p:nvPr/>
        </p:nvSpPr>
        <p:spPr>
          <a:xfrm>
            <a:off x="365760" y="589788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Surveillance audit preparation</a:t>
            </a:r>
            <a:endParaRPr lang="en-US" sz="900" dirty="0"/>
          </a:p>
        </p:txBody>
      </p:sp>
      <p:sp>
        <p:nvSpPr>
          <p:cNvPr id="182" name="Shape 180"/>
          <p:cNvSpPr/>
          <p:nvPr/>
        </p:nvSpPr>
        <p:spPr>
          <a:xfrm>
            <a:off x="11348185" y="5943600"/>
            <a:ext cx="288758" cy="24384"/>
          </a:xfrm>
          <a:prstGeom prst="roundRect">
            <a:avLst>
              <a:gd name="adj" fmla="val 112500"/>
            </a:avLst>
          </a:prstGeom>
          <a:solidFill>
            <a:srgbClr val="0D9488"/>
          </a:solidFill>
          <a:ln/>
        </p:spPr>
      </p:sp>
      <p:sp>
        <p:nvSpPr>
          <p:cNvPr id="183" name="Text 181"/>
          <p:cNvSpPr/>
          <p:nvPr/>
        </p:nvSpPr>
        <p:spPr>
          <a:xfrm>
            <a:off x="365760" y="601370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Surveillance audit year 1</a:t>
            </a:r>
            <a:endParaRPr lang="en-US" sz="900" dirty="0"/>
          </a:p>
        </p:txBody>
      </p:sp>
      <p:sp>
        <p:nvSpPr>
          <p:cNvPr id="184" name="Shape 182"/>
          <p:cNvSpPr/>
          <p:nvPr/>
        </p:nvSpPr>
        <p:spPr>
          <a:xfrm>
            <a:off x="11709133" y="6059424"/>
            <a:ext cx="54864" cy="24384"/>
          </a:xfrm>
          <a:prstGeom prst="roundRect">
            <a:avLst>
              <a:gd name="adj" fmla="val 112500"/>
            </a:avLst>
          </a:prstGeom>
          <a:solidFill>
            <a:srgbClr val="14B8A6"/>
          </a:solidFill>
          <a:ln/>
        </p:spPr>
      </p:sp>
      <p:sp>
        <p:nvSpPr>
          <p:cNvPr id="185" name="Text 183"/>
          <p:cNvSpPr/>
          <p:nvPr/>
        </p:nvSpPr>
        <p:spPr>
          <a:xfrm>
            <a:off x="365760" y="612952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Surveillance passed</a:t>
            </a:r>
            <a:endParaRPr lang="en-US" sz="900" dirty="0"/>
          </a:p>
        </p:txBody>
      </p:sp>
      <p:sp>
        <p:nvSpPr>
          <p:cNvPr id="186" name="Shape 184"/>
          <p:cNvSpPr/>
          <p:nvPr/>
        </p:nvSpPr>
        <p:spPr>
          <a:xfrm>
            <a:off x="11699026" y="612343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87" name="Text 185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analysis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context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organization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body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analysis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against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ISO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project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analysis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mapping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Interested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parties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requirements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Risk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opportunity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register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objectives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KPIs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documentation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policy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manual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Document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Documented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procedures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instructions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Records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retention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schedule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Documentation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released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Implementation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Staff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awareness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Run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collect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records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corrective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auditors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External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programme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auditors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Nonconformity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auditors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Corrective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Compile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inputs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from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confirmed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(documentation)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body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findings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(implementation)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body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nonconformity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decision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issued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Surveillance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Continual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improvement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cycle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cycle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auditors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Surveillance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preparation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Surveillance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year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body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Surveillance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passed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2026-07-24T04:16:56Z</dcterms:created>
  <dcterms:modified xsi:type="dcterms:W3CDTF">2026-07-24T04:16:56Z</dcterms:modified>
</cp:coreProperties>
</file>