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977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Kitchen Remodel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Kitchen Remodel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9886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229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1368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7710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72850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192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4332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674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5814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156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07295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638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365760" y="103327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planning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070991"/>
            <a:ext cx="172227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16357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budget &amp; scope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209294"/>
            <a:ext cx="328053" cy="38862"/>
          </a:xfrm>
          <a:prstGeom prst="roundRect">
            <a:avLst>
              <a:gd name="adj" fmla="val 70588"/>
            </a:avLst>
          </a:prstGeom>
          <a:solidFill>
            <a:srgbClr val="D97706"/>
          </a:solidFill>
          <a:ln/>
        </p:spPr>
      </p:sp>
      <p:sp>
        <p:nvSpPr>
          <p:cNvPr id="21" name="Shape 19"/>
          <p:cNvSpPr/>
          <p:nvPr/>
        </p:nvSpPr>
        <p:spPr>
          <a:xfrm>
            <a:off x="3840480" y="1209294"/>
            <a:ext cx="328053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129387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Measure &amp; finalize layout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086520" y="1339596"/>
            <a:ext cx="492079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24" name="Shape 22"/>
          <p:cNvSpPr/>
          <p:nvPr/>
        </p:nvSpPr>
        <p:spPr>
          <a:xfrm>
            <a:off x="4086520" y="1339596"/>
            <a:ext cx="492079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142417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Select materials &amp; finishes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496586" y="1469898"/>
            <a:ext cx="738119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27" name="Shape 25"/>
          <p:cNvSpPr/>
          <p:nvPr/>
        </p:nvSpPr>
        <p:spPr>
          <a:xfrm>
            <a:off x="4496586" y="1469898"/>
            <a:ext cx="664307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155448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Hire contractor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332559" y="1600200"/>
            <a:ext cx="820132" cy="38862"/>
          </a:xfrm>
          <a:prstGeom prst="roundRect">
            <a:avLst>
              <a:gd name="adj" fmla="val 70588"/>
            </a:avLst>
          </a:prstGeom>
          <a:solidFill>
            <a:srgbClr val="FCD34D"/>
          </a:solidFill>
          <a:ln/>
        </p:spPr>
      </p:sp>
      <p:sp>
        <p:nvSpPr>
          <p:cNvPr id="30" name="Shape 28"/>
          <p:cNvSpPr/>
          <p:nvPr/>
        </p:nvSpPr>
        <p:spPr>
          <a:xfrm>
            <a:off x="4332559" y="1600200"/>
            <a:ext cx="656106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68478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Apply for permits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988665" y="1730502"/>
            <a:ext cx="656106" cy="38862"/>
          </a:xfrm>
          <a:prstGeom prst="roundRect">
            <a:avLst>
              <a:gd name="adj" fmla="val 70588"/>
            </a:avLst>
          </a:prstGeom>
          <a:solidFill>
            <a:srgbClr val="FDE68A"/>
          </a:solidFill>
          <a:ln/>
        </p:spPr>
      </p:sp>
      <p:sp>
        <p:nvSpPr>
          <p:cNvPr id="33" name="Shape 31"/>
          <p:cNvSpPr/>
          <p:nvPr/>
        </p:nvSpPr>
        <p:spPr>
          <a:xfrm>
            <a:off x="4988665" y="1730502"/>
            <a:ext cx="328053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81508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approved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480461" y="181622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94538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Order long-lead items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234704" y="1983105"/>
            <a:ext cx="369059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207568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Order cabinets (6-8 week lead)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5234704" y="2121408"/>
            <a:ext cx="3690594" cy="38862"/>
          </a:xfrm>
          <a:prstGeom prst="roundRect">
            <a:avLst>
              <a:gd name="adj" fmla="val 70588"/>
            </a:avLst>
          </a:prstGeom>
          <a:solidFill>
            <a:srgbClr val="7C3AED"/>
          </a:solidFill>
          <a:ln/>
        </p:spPr>
      </p:sp>
      <p:sp>
        <p:nvSpPr>
          <p:cNvPr id="40" name="Shape 38"/>
          <p:cNvSpPr/>
          <p:nvPr/>
        </p:nvSpPr>
        <p:spPr>
          <a:xfrm>
            <a:off x="5234704" y="2121408"/>
            <a:ext cx="738119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20599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Order countertops &amp; appliances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5398731" y="2251710"/>
            <a:ext cx="410066" cy="38862"/>
          </a:xfrm>
          <a:prstGeom prst="roundRect">
            <a:avLst>
              <a:gd name="adj" fmla="val 70588"/>
            </a:avLst>
          </a:prstGeom>
          <a:solidFill>
            <a:srgbClr val="8B5CF6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233629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Order flooring &amp; tile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562757" y="2382012"/>
            <a:ext cx="410066" cy="38862"/>
          </a:xfrm>
          <a:prstGeom prst="roundRect">
            <a:avLst>
              <a:gd name="adj" fmla="val 70588"/>
            </a:avLst>
          </a:prstGeom>
          <a:solidFill>
            <a:srgbClr val="A855F7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46659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a temporary kitchen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956981" y="2512314"/>
            <a:ext cx="328053" cy="38862"/>
          </a:xfrm>
          <a:prstGeom prst="roundRect">
            <a:avLst>
              <a:gd name="adj" fmla="val 70588"/>
            </a:avLst>
          </a:prstGeom>
          <a:solidFill>
            <a:srgbClr val="C084FC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59689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Cabinets delivered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8843002" y="259803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72719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Demolition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7285034" y="2764917"/>
            <a:ext cx="5740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85750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Disconnect utilities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285034" y="2903220"/>
            <a:ext cx="82013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98780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 cabinets, counters &amp; flooring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367047" y="3033522"/>
            <a:ext cx="328053" cy="38862"/>
          </a:xfrm>
          <a:prstGeom prst="roundRect">
            <a:avLst>
              <a:gd name="adj" fmla="val 70588"/>
            </a:avLst>
          </a:prstGeom>
          <a:solidFill>
            <a:srgbClr val="EF4444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11810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Haul away debris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613087" y="3163824"/>
            <a:ext cx="164026" cy="38862"/>
          </a:xfrm>
          <a:prstGeom prst="roundRect">
            <a:avLst>
              <a:gd name="adj" fmla="val 70588"/>
            </a:avLst>
          </a:prstGeom>
          <a:solidFill>
            <a:srgbClr val="F87171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324840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Demolition complete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7776831" y="324954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37870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Rough-in &amp; inspection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7859127" y="3416427"/>
            <a:ext cx="114818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350901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Framing &amp; layout changes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7859127" y="3554730"/>
            <a:ext cx="328053" cy="38862"/>
          </a:xfrm>
          <a:prstGeom prst="roundRect">
            <a:avLst>
              <a:gd name="adj" fmla="val 70588"/>
            </a:avLst>
          </a:prstGeom>
          <a:solidFill>
            <a:srgbClr val="2563EB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363931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Plumbing rough-in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8023153" y="3685032"/>
            <a:ext cx="410066" cy="38862"/>
          </a:xfrm>
          <a:prstGeom prst="roundRect">
            <a:avLst>
              <a:gd name="adj" fmla="val 70588"/>
            </a:avLst>
          </a:prstGeom>
          <a:solidFill>
            <a:srgbClr val="3B82F6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376961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rough-in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8023153" y="3815334"/>
            <a:ext cx="410066" cy="38862"/>
          </a:xfrm>
          <a:prstGeom prst="roundRect">
            <a:avLst>
              <a:gd name="adj" fmla="val 70588"/>
            </a:avLst>
          </a:prstGeom>
          <a:solidFill>
            <a:srgbClr val="60A5FA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389991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Rough-in inspection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8515232" y="3945636"/>
            <a:ext cx="164026" cy="38862"/>
          </a:xfrm>
          <a:prstGeom prst="roundRect">
            <a:avLst>
              <a:gd name="adj" fmla="val 70588"/>
            </a:avLst>
          </a:prstGeom>
          <a:solidFill>
            <a:srgbClr val="93C5FD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403021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Rough-in signed off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8596963" y="403136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416052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Walls, floor &amp; paint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8679259" y="4198239"/>
            <a:ext cx="98415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429082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Drywall &amp; patch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8679259" y="4336542"/>
            <a:ext cx="328053" cy="38862"/>
          </a:xfrm>
          <a:prstGeom prst="roundRect">
            <a:avLst>
              <a:gd name="adj" fmla="val 70588"/>
            </a:avLst>
          </a:prstGeom>
          <a:solidFill>
            <a:srgbClr val="0891B2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442112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Prime &amp; paint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8925298" y="4466844"/>
            <a:ext cx="246040" cy="38862"/>
          </a:xfrm>
          <a:prstGeom prst="roundRect">
            <a:avLst>
              <a:gd name="adj" fmla="val 70588"/>
            </a:avLst>
          </a:prstGeom>
          <a:solidFill>
            <a:srgbClr val="06B6D4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455142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Install flooring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9089325" y="4597146"/>
            <a:ext cx="328053" cy="38862"/>
          </a:xfrm>
          <a:prstGeom prst="roundRect">
            <a:avLst>
              <a:gd name="adj" fmla="val 70588"/>
            </a:avLst>
          </a:prstGeom>
          <a:solidFill>
            <a:srgbClr val="22D3EE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468172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Surfaces ready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9499108" y="468287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481203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Install &amp; finish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925298" y="4849749"/>
            <a:ext cx="22963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494233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Install cabinets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9581404" y="4988052"/>
            <a:ext cx="410066" cy="38862"/>
          </a:xfrm>
          <a:prstGeom prst="roundRect">
            <a:avLst>
              <a:gd name="adj" fmla="val 70588"/>
            </a:avLst>
          </a:prstGeom>
          <a:solidFill>
            <a:srgbClr val="0596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507263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Template countertops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9991470" y="5118354"/>
            <a:ext cx="82013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520293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Countertop fabrication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10073483" y="5248656"/>
            <a:ext cx="820132" cy="38862"/>
          </a:xfrm>
          <a:prstGeom prst="roundRect">
            <a:avLst>
              <a:gd name="adj" fmla="val 70588"/>
            </a:avLst>
          </a:prstGeom>
          <a:solidFill>
            <a:srgbClr val="14B8A6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533323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Install countertops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10893615" y="5378958"/>
            <a:ext cx="164026" cy="38862"/>
          </a:xfrm>
          <a:prstGeom prst="roundRect">
            <a:avLst>
              <a:gd name="adj" fmla="val 70588"/>
            </a:avLst>
          </a:prstGeom>
          <a:solidFill>
            <a:srgbClr val="2DD4BF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546354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Tile the backsplash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11057641" y="5509260"/>
            <a:ext cx="246040" cy="38862"/>
          </a:xfrm>
          <a:prstGeom prst="roundRect">
            <a:avLst>
              <a:gd name="adj" fmla="val 70588"/>
            </a:avLst>
          </a:prstGeom>
          <a:solidFill>
            <a:srgbClr val="34D399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559384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Install appliances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11057641" y="5639562"/>
            <a:ext cx="164026" cy="38862"/>
          </a:xfrm>
          <a:prstGeom prst="roundRect">
            <a:avLst>
              <a:gd name="adj" fmla="val 70588"/>
            </a:avLst>
          </a:prstGeom>
          <a:solidFill>
            <a:srgbClr val="5EEAD4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572414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Plumbing &amp; electrical hookups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11139654" y="5769864"/>
            <a:ext cx="246040" cy="38862"/>
          </a:xfrm>
          <a:prstGeom prst="roundRect">
            <a:avLst>
              <a:gd name="adj" fmla="val 70588"/>
            </a:avLst>
          </a:prstGeom>
          <a:solidFill>
            <a:srgbClr val="047857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585444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inspection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11385694" y="5900166"/>
            <a:ext cx="82013" cy="38862"/>
          </a:xfrm>
          <a:prstGeom prst="roundRect">
            <a:avLst>
              <a:gd name="adj" fmla="val 70588"/>
            </a:avLst>
          </a:prstGeom>
          <a:solidFill>
            <a:srgbClr val="065F46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598474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Punch list &amp; touch-ups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11467707" y="6030468"/>
            <a:ext cx="246040" cy="38862"/>
          </a:xfrm>
          <a:prstGeom prst="roundRect">
            <a:avLst>
              <a:gd name="adj" fmla="val 70588"/>
            </a:avLst>
          </a:prstGeom>
          <a:solidFill>
            <a:srgbClr val="34D399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611505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Kitchen complete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11631451" y="611619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770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(6-8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countertops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appliances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temporary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Disconnect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debris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Electrician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paint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Drywall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paint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countertops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Countertop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countertops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backsplash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appliances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hookups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Plumber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touch-ups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