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4338C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M&amp;A Due Diligence Timeline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M&amp;A Due Diligence Timeline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32261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95685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80475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43899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528689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92113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576903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0327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625117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88541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673330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6754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721544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84968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769758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33182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817972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81396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866186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29610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91440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7782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962613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26037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1010827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74251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1059041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102246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1107255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1070679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1155469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1118893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Text 35"/>
          <p:cNvSpPr/>
          <p:nvPr/>
        </p:nvSpPr>
        <p:spPr>
          <a:xfrm>
            <a:off x="365760" y="103327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Approach &amp; NDA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3840480" y="1078230"/>
            <a:ext cx="120534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39" name="Text 37"/>
          <p:cNvSpPr/>
          <p:nvPr/>
        </p:nvSpPr>
        <p:spPr>
          <a:xfrm>
            <a:off x="365760" y="117805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Target identification &amp; approach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3840480" y="1223772"/>
            <a:ext cx="516577" cy="53340"/>
          </a:xfrm>
          <a:prstGeom prst="roundRect">
            <a:avLst>
              <a:gd name="adj" fmla="val 51429"/>
            </a:avLst>
          </a:prstGeom>
          <a:solidFill>
            <a:srgbClr val="64748B"/>
          </a:solidFill>
          <a:ln/>
        </p:spPr>
      </p:sp>
      <p:sp>
        <p:nvSpPr>
          <p:cNvPr id="41" name="Shape 39"/>
          <p:cNvSpPr/>
          <p:nvPr/>
        </p:nvSpPr>
        <p:spPr>
          <a:xfrm>
            <a:off x="3840480" y="1223772"/>
            <a:ext cx="516577" cy="533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2" name="Text 40"/>
          <p:cNvSpPr/>
          <p:nvPr/>
        </p:nvSpPr>
        <p:spPr>
          <a:xfrm>
            <a:off x="365760" y="132283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NDA negotiation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4253741" y="1368552"/>
            <a:ext cx="413261" cy="53340"/>
          </a:xfrm>
          <a:prstGeom prst="roundRect">
            <a:avLst>
              <a:gd name="adj" fmla="val 51429"/>
            </a:avLst>
          </a:prstGeom>
          <a:solidFill>
            <a:srgbClr val="94A3B8"/>
          </a:solidFill>
          <a:ln/>
        </p:spPr>
      </p:sp>
      <p:sp>
        <p:nvSpPr>
          <p:cNvPr id="44" name="Shape 42"/>
          <p:cNvSpPr/>
          <p:nvPr/>
        </p:nvSpPr>
        <p:spPr>
          <a:xfrm>
            <a:off x="4253741" y="1368552"/>
            <a:ext cx="413261" cy="533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5" name="Text 43"/>
          <p:cNvSpPr/>
          <p:nvPr/>
        </p:nvSpPr>
        <p:spPr>
          <a:xfrm>
            <a:off x="365760" y="146761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NDA signed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4584707" y="147599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47" name="Text 45"/>
          <p:cNvSpPr/>
          <p:nvPr/>
        </p:nvSpPr>
        <p:spPr>
          <a:xfrm>
            <a:off x="365760" y="161239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Teaser &amp; information memorandum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4667003" y="1658112"/>
            <a:ext cx="378823" cy="53340"/>
          </a:xfrm>
          <a:prstGeom prst="roundRect">
            <a:avLst>
              <a:gd name="adj" fmla="val 51429"/>
            </a:avLst>
          </a:prstGeom>
          <a:solidFill>
            <a:srgbClr val="64748B"/>
          </a:solidFill>
          <a:ln/>
        </p:spPr>
      </p:sp>
      <p:sp>
        <p:nvSpPr>
          <p:cNvPr id="49" name="Shape 47"/>
          <p:cNvSpPr/>
          <p:nvPr/>
        </p:nvSpPr>
        <p:spPr>
          <a:xfrm>
            <a:off x="4667003" y="1658112"/>
            <a:ext cx="378823" cy="533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0" name="Text 48"/>
          <p:cNvSpPr/>
          <p:nvPr/>
        </p:nvSpPr>
        <p:spPr>
          <a:xfrm>
            <a:off x="365760" y="175717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Indicative offer &amp; access</a:t>
            </a:r>
            <a:endParaRPr lang="en-US" sz="900" dirty="0"/>
          </a:p>
        </p:txBody>
      </p:sp>
      <p:sp>
        <p:nvSpPr>
          <p:cNvPr id="51" name="Shape 49"/>
          <p:cNvSpPr/>
          <p:nvPr/>
        </p:nvSpPr>
        <p:spPr>
          <a:xfrm>
            <a:off x="5045825" y="1802130"/>
            <a:ext cx="103315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52" name="Text 50"/>
          <p:cNvSpPr/>
          <p:nvPr/>
        </p:nvSpPr>
        <p:spPr>
          <a:xfrm>
            <a:off x="365760" y="190195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First round review</a:t>
            </a:r>
            <a:endParaRPr lang="en-US" sz="900" dirty="0"/>
          </a:p>
        </p:txBody>
      </p:sp>
      <p:sp>
        <p:nvSpPr>
          <p:cNvPr id="53" name="Shape 51"/>
          <p:cNvSpPr/>
          <p:nvPr/>
        </p:nvSpPr>
        <p:spPr>
          <a:xfrm>
            <a:off x="5045825" y="1947672"/>
            <a:ext cx="482138" cy="53340"/>
          </a:xfrm>
          <a:prstGeom prst="roundRect">
            <a:avLst>
              <a:gd name="adj" fmla="val 51429"/>
            </a:avLst>
          </a:prstGeom>
          <a:solidFill>
            <a:srgbClr val="2563EB"/>
          </a:solidFill>
          <a:ln/>
        </p:spPr>
      </p:sp>
      <p:sp>
        <p:nvSpPr>
          <p:cNvPr id="54" name="Shape 52"/>
          <p:cNvSpPr/>
          <p:nvPr/>
        </p:nvSpPr>
        <p:spPr>
          <a:xfrm>
            <a:off x="5045825" y="1947672"/>
            <a:ext cx="482138" cy="533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5" name="Text 53"/>
          <p:cNvSpPr/>
          <p:nvPr/>
        </p:nvSpPr>
        <p:spPr>
          <a:xfrm>
            <a:off x="365760" y="204673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Indicative offer / LOI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5527964" y="2092452"/>
            <a:ext cx="344384" cy="53340"/>
          </a:xfrm>
          <a:prstGeom prst="roundRect">
            <a:avLst>
              <a:gd name="adj" fmla="val 51429"/>
            </a:avLst>
          </a:prstGeom>
          <a:solidFill>
            <a:srgbClr val="3B82F6"/>
          </a:solidFill>
          <a:ln/>
        </p:spPr>
      </p:sp>
      <p:sp>
        <p:nvSpPr>
          <p:cNvPr id="57" name="Shape 55"/>
          <p:cNvSpPr/>
          <p:nvPr/>
        </p:nvSpPr>
        <p:spPr>
          <a:xfrm>
            <a:off x="5527964" y="2092452"/>
            <a:ext cx="344384" cy="533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8" name="Text 56"/>
          <p:cNvSpPr/>
          <p:nvPr/>
        </p:nvSpPr>
        <p:spPr>
          <a:xfrm>
            <a:off x="365760" y="219151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Exclusivity agreed</a:t>
            </a:r>
            <a:endParaRPr lang="en-US" sz="900" dirty="0"/>
          </a:p>
        </p:txBody>
      </p:sp>
      <p:sp>
        <p:nvSpPr>
          <p:cNvPr id="59" name="Shape 57"/>
          <p:cNvSpPr/>
          <p:nvPr/>
        </p:nvSpPr>
        <p:spPr>
          <a:xfrm>
            <a:off x="5824490" y="2199894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60" name="Text 58"/>
          <p:cNvSpPr/>
          <p:nvPr/>
        </p:nvSpPr>
        <p:spPr>
          <a:xfrm>
            <a:off x="365760" y="233629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Data room opened &amp; indexed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5906786" y="2382012"/>
            <a:ext cx="172192" cy="53340"/>
          </a:xfrm>
          <a:prstGeom prst="roundRect">
            <a:avLst>
              <a:gd name="adj" fmla="val 51429"/>
            </a:avLst>
          </a:prstGeom>
          <a:solidFill>
            <a:srgbClr val="2563EB"/>
          </a:solidFill>
          <a:ln/>
        </p:spPr>
      </p:sp>
      <p:sp>
        <p:nvSpPr>
          <p:cNvPr id="62" name="Shape 60"/>
          <p:cNvSpPr/>
          <p:nvPr/>
        </p:nvSpPr>
        <p:spPr>
          <a:xfrm>
            <a:off x="5906786" y="2382012"/>
            <a:ext cx="172192" cy="533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3" name="Text 61"/>
          <p:cNvSpPr/>
          <p:nvPr/>
        </p:nvSpPr>
        <p:spPr>
          <a:xfrm>
            <a:off x="365760" y="248107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Diligence workstreams</a:t>
            </a:r>
            <a:endParaRPr lang="en-US" sz="900" dirty="0"/>
          </a:p>
        </p:txBody>
      </p:sp>
      <p:sp>
        <p:nvSpPr>
          <p:cNvPr id="64" name="Shape 62"/>
          <p:cNvSpPr/>
          <p:nvPr/>
        </p:nvSpPr>
        <p:spPr>
          <a:xfrm>
            <a:off x="6078979" y="2526030"/>
            <a:ext cx="206630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65" name="Text 63"/>
          <p:cNvSpPr/>
          <p:nvPr/>
        </p:nvSpPr>
        <p:spPr>
          <a:xfrm>
            <a:off x="365760" y="262585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Financial diligence</a:t>
            </a:r>
            <a:endParaRPr lang="en-US" sz="900" dirty="0"/>
          </a:p>
        </p:txBody>
      </p:sp>
      <p:sp>
        <p:nvSpPr>
          <p:cNvPr id="66" name="Shape 64"/>
          <p:cNvSpPr/>
          <p:nvPr/>
        </p:nvSpPr>
        <p:spPr>
          <a:xfrm>
            <a:off x="6078979" y="2671572"/>
            <a:ext cx="1721922" cy="53340"/>
          </a:xfrm>
          <a:prstGeom prst="roundRect">
            <a:avLst>
              <a:gd name="adj" fmla="val 51429"/>
            </a:avLst>
          </a:prstGeom>
          <a:solidFill>
            <a:srgbClr val="4338CA"/>
          </a:solidFill>
          <a:ln/>
        </p:spPr>
      </p:sp>
      <p:sp>
        <p:nvSpPr>
          <p:cNvPr id="67" name="Shape 65"/>
          <p:cNvSpPr/>
          <p:nvPr/>
        </p:nvSpPr>
        <p:spPr>
          <a:xfrm>
            <a:off x="6078979" y="2671572"/>
            <a:ext cx="860961" cy="533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8" name="Text 66"/>
          <p:cNvSpPr/>
          <p:nvPr/>
        </p:nvSpPr>
        <p:spPr>
          <a:xfrm>
            <a:off x="365760" y="277063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Legal diligence</a:t>
            </a:r>
            <a:endParaRPr lang="en-US" sz="900" dirty="0"/>
          </a:p>
        </p:txBody>
      </p:sp>
      <p:sp>
        <p:nvSpPr>
          <p:cNvPr id="69" name="Shape 67"/>
          <p:cNvSpPr/>
          <p:nvPr/>
        </p:nvSpPr>
        <p:spPr>
          <a:xfrm>
            <a:off x="6078979" y="2816352"/>
            <a:ext cx="1894114" cy="53340"/>
          </a:xfrm>
          <a:prstGeom prst="roundRect">
            <a:avLst>
              <a:gd name="adj" fmla="val 51429"/>
            </a:avLst>
          </a:prstGeom>
          <a:solidFill>
            <a:srgbClr val="6366F1"/>
          </a:solidFill>
          <a:ln/>
        </p:spPr>
      </p:sp>
      <p:sp>
        <p:nvSpPr>
          <p:cNvPr id="70" name="Shape 68"/>
          <p:cNvSpPr/>
          <p:nvPr/>
        </p:nvSpPr>
        <p:spPr>
          <a:xfrm>
            <a:off x="6078979" y="2816352"/>
            <a:ext cx="757646" cy="533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1" name="Text 69"/>
          <p:cNvSpPr/>
          <p:nvPr/>
        </p:nvSpPr>
        <p:spPr>
          <a:xfrm>
            <a:off x="365760" y="291541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Tax diligence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6182294" y="2961132"/>
            <a:ext cx="1549730" cy="53340"/>
          </a:xfrm>
          <a:prstGeom prst="roundRect">
            <a:avLst>
              <a:gd name="adj" fmla="val 51429"/>
            </a:avLst>
          </a:prstGeom>
          <a:solidFill>
            <a:srgbClr val="4338CA"/>
          </a:solidFill>
          <a:ln/>
        </p:spPr>
      </p:sp>
      <p:sp>
        <p:nvSpPr>
          <p:cNvPr id="73" name="Shape 71"/>
          <p:cNvSpPr/>
          <p:nvPr/>
        </p:nvSpPr>
        <p:spPr>
          <a:xfrm>
            <a:off x="6182294" y="2961132"/>
            <a:ext cx="542405" cy="533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4" name="Text 72"/>
          <p:cNvSpPr/>
          <p:nvPr/>
        </p:nvSpPr>
        <p:spPr>
          <a:xfrm>
            <a:off x="365760" y="306019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Commercial diligence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6078979" y="3105912"/>
            <a:ext cx="1721922" cy="53340"/>
          </a:xfrm>
          <a:prstGeom prst="roundRect">
            <a:avLst>
              <a:gd name="adj" fmla="val 51429"/>
            </a:avLst>
          </a:prstGeom>
          <a:solidFill>
            <a:srgbClr val="6366F1"/>
          </a:solidFill>
          <a:ln/>
        </p:spPr>
      </p:sp>
      <p:sp>
        <p:nvSpPr>
          <p:cNvPr id="76" name="Shape 74"/>
          <p:cNvSpPr/>
          <p:nvPr/>
        </p:nvSpPr>
        <p:spPr>
          <a:xfrm>
            <a:off x="6078979" y="3105912"/>
            <a:ext cx="774865" cy="533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7" name="Text 75"/>
          <p:cNvSpPr/>
          <p:nvPr/>
        </p:nvSpPr>
        <p:spPr>
          <a:xfrm>
            <a:off x="365760" y="320497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IT &amp; cyber diligence</a:t>
            </a:r>
            <a:endParaRPr lang="en-US" sz="900" dirty="0"/>
          </a:p>
        </p:txBody>
      </p:sp>
      <p:sp>
        <p:nvSpPr>
          <p:cNvPr id="78" name="Shape 76"/>
          <p:cNvSpPr/>
          <p:nvPr/>
        </p:nvSpPr>
        <p:spPr>
          <a:xfrm>
            <a:off x="6320048" y="3250692"/>
            <a:ext cx="1377538" cy="53340"/>
          </a:xfrm>
          <a:prstGeom prst="roundRect">
            <a:avLst>
              <a:gd name="adj" fmla="val 51429"/>
            </a:avLst>
          </a:prstGeom>
          <a:solidFill>
            <a:srgbClr val="4338CA"/>
          </a:solidFill>
          <a:ln/>
        </p:spPr>
      </p:sp>
      <p:sp>
        <p:nvSpPr>
          <p:cNvPr id="79" name="Shape 77"/>
          <p:cNvSpPr/>
          <p:nvPr/>
        </p:nvSpPr>
        <p:spPr>
          <a:xfrm>
            <a:off x="6320048" y="3250692"/>
            <a:ext cx="413261" cy="533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0" name="Text 78"/>
          <p:cNvSpPr/>
          <p:nvPr/>
        </p:nvSpPr>
        <p:spPr>
          <a:xfrm>
            <a:off x="365760" y="334975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HR &amp; pensions diligence</a:t>
            </a:r>
            <a:endParaRPr lang="en-US" sz="900" dirty="0"/>
          </a:p>
        </p:txBody>
      </p:sp>
      <p:sp>
        <p:nvSpPr>
          <p:cNvPr id="81" name="Shape 79"/>
          <p:cNvSpPr/>
          <p:nvPr/>
        </p:nvSpPr>
        <p:spPr>
          <a:xfrm>
            <a:off x="6423363" y="3395472"/>
            <a:ext cx="1377538" cy="53340"/>
          </a:xfrm>
          <a:prstGeom prst="roundRect">
            <a:avLst>
              <a:gd name="adj" fmla="val 51429"/>
            </a:avLst>
          </a:prstGeom>
          <a:solidFill>
            <a:srgbClr val="6366F1"/>
          </a:solidFill>
          <a:ln/>
        </p:spPr>
      </p:sp>
      <p:sp>
        <p:nvSpPr>
          <p:cNvPr id="82" name="Shape 80"/>
          <p:cNvSpPr/>
          <p:nvPr/>
        </p:nvSpPr>
        <p:spPr>
          <a:xfrm>
            <a:off x="6423363" y="3395472"/>
            <a:ext cx="344384" cy="533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3" name="Text 81"/>
          <p:cNvSpPr/>
          <p:nvPr/>
        </p:nvSpPr>
        <p:spPr>
          <a:xfrm>
            <a:off x="365760" y="349453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Management &amp; Q&amp;A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6251171" y="3539490"/>
            <a:ext cx="189411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85" name="Text 83"/>
          <p:cNvSpPr/>
          <p:nvPr/>
        </p:nvSpPr>
        <p:spPr>
          <a:xfrm>
            <a:off x="365760" y="363931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Q&amp;A log &amp; follow-up requests</a:t>
            </a:r>
            <a:endParaRPr lang="en-US" sz="900" dirty="0"/>
          </a:p>
        </p:txBody>
      </p:sp>
      <p:sp>
        <p:nvSpPr>
          <p:cNvPr id="86" name="Shape 84"/>
          <p:cNvSpPr/>
          <p:nvPr/>
        </p:nvSpPr>
        <p:spPr>
          <a:xfrm>
            <a:off x="6251171" y="3685032"/>
            <a:ext cx="1894114" cy="53340"/>
          </a:xfrm>
          <a:prstGeom prst="roundRect">
            <a:avLst>
              <a:gd name="adj" fmla="val 51429"/>
            </a:avLst>
          </a:prstGeom>
          <a:solidFill>
            <a:srgbClr val="0D9488"/>
          </a:solidFill>
          <a:ln/>
        </p:spPr>
      </p:sp>
      <p:sp>
        <p:nvSpPr>
          <p:cNvPr id="87" name="Shape 85"/>
          <p:cNvSpPr/>
          <p:nvPr/>
        </p:nvSpPr>
        <p:spPr>
          <a:xfrm>
            <a:off x="6251171" y="3685032"/>
            <a:ext cx="757646" cy="533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8" name="Text 86"/>
          <p:cNvSpPr/>
          <p:nvPr/>
        </p:nvSpPr>
        <p:spPr>
          <a:xfrm>
            <a:off x="365760" y="378409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Management presentations</a:t>
            </a:r>
            <a:endParaRPr lang="en-US" sz="900" dirty="0"/>
          </a:p>
        </p:txBody>
      </p:sp>
      <p:sp>
        <p:nvSpPr>
          <p:cNvPr id="89" name="Shape 87"/>
          <p:cNvSpPr/>
          <p:nvPr/>
        </p:nvSpPr>
        <p:spPr>
          <a:xfrm>
            <a:off x="6664432" y="3829812"/>
            <a:ext cx="275508" cy="53340"/>
          </a:xfrm>
          <a:prstGeom prst="roundRect">
            <a:avLst>
              <a:gd name="adj" fmla="val 51429"/>
            </a:avLst>
          </a:prstGeom>
          <a:solidFill>
            <a:srgbClr val="14B8A6"/>
          </a:solidFill>
          <a:ln/>
        </p:spPr>
      </p:sp>
      <p:sp>
        <p:nvSpPr>
          <p:cNvPr id="90" name="Text 88"/>
          <p:cNvSpPr/>
          <p:nvPr/>
        </p:nvSpPr>
        <p:spPr>
          <a:xfrm>
            <a:off x="365760" y="392887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Site visits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7008817" y="3974592"/>
            <a:ext cx="206631" cy="53340"/>
          </a:xfrm>
          <a:prstGeom prst="roundRect">
            <a:avLst>
              <a:gd name="adj" fmla="val 51429"/>
            </a:avLst>
          </a:prstGeom>
          <a:solidFill>
            <a:srgbClr val="0D9488"/>
          </a:solidFill>
          <a:ln/>
        </p:spPr>
      </p:sp>
      <p:sp>
        <p:nvSpPr>
          <p:cNvPr id="92" name="Text 90"/>
          <p:cNvSpPr/>
          <p:nvPr/>
        </p:nvSpPr>
        <p:spPr>
          <a:xfrm>
            <a:off x="365760" y="407365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Expert &amp; customer calls</a:t>
            </a:r>
            <a:endParaRPr lang="en-US" sz="900" dirty="0"/>
          </a:p>
        </p:txBody>
      </p:sp>
      <p:sp>
        <p:nvSpPr>
          <p:cNvPr id="93" name="Shape 91"/>
          <p:cNvSpPr/>
          <p:nvPr/>
        </p:nvSpPr>
        <p:spPr>
          <a:xfrm>
            <a:off x="7112132" y="4119372"/>
            <a:ext cx="688769" cy="53340"/>
          </a:xfrm>
          <a:prstGeom prst="roundRect">
            <a:avLst>
              <a:gd name="adj" fmla="val 51429"/>
            </a:avLst>
          </a:prstGeom>
          <a:solidFill>
            <a:srgbClr val="14B8A6"/>
          </a:solidFill>
          <a:ln/>
        </p:spPr>
      </p:sp>
      <p:sp>
        <p:nvSpPr>
          <p:cNvPr id="94" name="Text 92"/>
          <p:cNvSpPr/>
          <p:nvPr/>
        </p:nvSpPr>
        <p:spPr>
          <a:xfrm>
            <a:off x="365760" y="421843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Findings &amp; deal terms</a:t>
            </a:r>
            <a:endParaRPr lang="en-US" sz="900" dirty="0"/>
          </a:p>
        </p:txBody>
      </p:sp>
      <p:sp>
        <p:nvSpPr>
          <p:cNvPr id="95" name="Shape 93"/>
          <p:cNvSpPr/>
          <p:nvPr/>
        </p:nvSpPr>
        <p:spPr>
          <a:xfrm>
            <a:off x="7800901" y="4263390"/>
            <a:ext cx="120534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96" name="Text 94"/>
          <p:cNvSpPr/>
          <p:nvPr/>
        </p:nvSpPr>
        <p:spPr>
          <a:xfrm>
            <a:off x="365760" y="436321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Red flag report</a:t>
            </a:r>
            <a:endParaRPr lang="en-US" sz="900" dirty="0"/>
          </a:p>
        </p:txBody>
      </p:sp>
      <p:sp>
        <p:nvSpPr>
          <p:cNvPr id="97" name="Shape 95"/>
          <p:cNvSpPr/>
          <p:nvPr/>
        </p:nvSpPr>
        <p:spPr>
          <a:xfrm>
            <a:off x="7800901" y="4408932"/>
            <a:ext cx="413261" cy="53340"/>
          </a:xfrm>
          <a:prstGeom prst="roundRect">
            <a:avLst>
              <a:gd name="adj" fmla="val 51429"/>
            </a:avLst>
          </a:prstGeom>
          <a:solidFill>
            <a:srgbClr val="F59E0B"/>
          </a:solidFill>
          <a:ln/>
        </p:spPr>
      </p:sp>
      <p:sp>
        <p:nvSpPr>
          <p:cNvPr id="98" name="Text 96"/>
          <p:cNvSpPr/>
          <p:nvPr/>
        </p:nvSpPr>
        <p:spPr>
          <a:xfrm>
            <a:off x="365760" y="450799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Valuation adjustment &amp; structure</a:t>
            </a:r>
            <a:endParaRPr lang="en-US" sz="900" dirty="0"/>
          </a:p>
        </p:txBody>
      </p:sp>
      <p:sp>
        <p:nvSpPr>
          <p:cNvPr id="99" name="Shape 97"/>
          <p:cNvSpPr/>
          <p:nvPr/>
        </p:nvSpPr>
        <p:spPr>
          <a:xfrm>
            <a:off x="8041970" y="4553712"/>
            <a:ext cx="516577" cy="53340"/>
          </a:xfrm>
          <a:prstGeom prst="roundRect">
            <a:avLst>
              <a:gd name="adj" fmla="val 51429"/>
            </a:avLst>
          </a:prstGeom>
          <a:solidFill>
            <a:srgbClr val="FBBF24"/>
          </a:solidFill>
          <a:ln/>
        </p:spPr>
      </p:sp>
      <p:sp>
        <p:nvSpPr>
          <p:cNvPr id="100" name="Text 98"/>
          <p:cNvSpPr/>
          <p:nvPr/>
        </p:nvSpPr>
        <p:spPr>
          <a:xfrm>
            <a:off x="365760" y="465277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W&amp;I insurance placement</a:t>
            </a:r>
            <a:endParaRPr lang="en-US" sz="900" dirty="0"/>
          </a:p>
        </p:txBody>
      </p:sp>
      <p:sp>
        <p:nvSpPr>
          <p:cNvPr id="101" name="Shape 99"/>
          <p:cNvSpPr/>
          <p:nvPr/>
        </p:nvSpPr>
        <p:spPr>
          <a:xfrm>
            <a:off x="8145285" y="4698492"/>
            <a:ext cx="757646" cy="53340"/>
          </a:xfrm>
          <a:prstGeom prst="roundRect">
            <a:avLst>
              <a:gd name="adj" fmla="val 51429"/>
            </a:avLst>
          </a:prstGeom>
          <a:solidFill>
            <a:srgbClr val="F59E0B"/>
          </a:solidFill>
          <a:ln/>
        </p:spPr>
      </p:sp>
      <p:sp>
        <p:nvSpPr>
          <p:cNvPr id="102" name="Text 100"/>
          <p:cNvSpPr/>
          <p:nvPr/>
        </p:nvSpPr>
        <p:spPr>
          <a:xfrm>
            <a:off x="365760" y="479755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Investment committee approval</a:t>
            </a:r>
            <a:endParaRPr lang="en-US" sz="900" dirty="0"/>
          </a:p>
        </p:txBody>
      </p:sp>
      <p:sp>
        <p:nvSpPr>
          <p:cNvPr id="103" name="Shape 101"/>
          <p:cNvSpPr/>
          <p:nvPr/>
        </p:nvSpPr>
        <p:spPr>
          <a:xfrm>
            <a:off x="8923950" y="480593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04" name="Text 102"/>
          <p:cNvSpPr/>
          <p:nvPr/>
        </p:nvSpPr>
        <p:spPr>
          <a:xfrm>
            <a:off x="365760" y="494233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SPA, signing &amp; closing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7628709" y="4987290"/>
            <a:ext cx="413261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06" name="Text 104"/>
          <p:cNvSpPr/>
          <p:nvPr/>
        </p:nvSpPr>
        <p:spPr>
          <a:xfrm>
            <a:off x="365760" y="508711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SPA drafting &amp; negotiation</a:t>
            </a:r>
            <a:endParaRPr lang="en-US" sz="900" dirty="0"/>
          </a:p>
        </p:txBody>
      </p:sp>
      <p:sp>
        <p:nvSpPr>
          <p:cNvPr id="107" name="Shape 105"/>
          <p:cNvSpPr/>
          <p:nvPr/>
        </p:nvSpPr>
        <p:spPr>
          <a:xfrm>
            <a:off x="7628709" y="5132832"/>
            <a:ext cx="1549730" cy="53340"/>
          </a:xfrm>
          <a:prstGeom prst="roundRect">
            <a:avLst>
              <a:gd name="adj" fmla="val 51429"/>
            </a:avLst>
          </a:prstGeom>
          <a:solidFill>
            <a:srgbClr val="DC2626"/>
          </a:solidFill>
          <a:ln/>
        </p:spPr>
      </p:sp>
      <p:sp>
        <p:nvSpPr>
          <p:cNvPr id="108" name="Text 106"/>
          <p:cNvSpPr/>
          <p:nvPr/>
        </p:nvSpPr>
        <p:spPr>
          <a:xfrm>
            <a:off x="365760" y="523189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Disclosure letter &amp; schedules</a:t>
            </a:r>
            <a:endParaRPr lang="en-US" sz="900" dirty="0"/>
          </a:p>
        </p:txBody>
      </p:sp>
      <p:sp>
        <p:nvSpPr>
          <p:cNvPr id="109" name="Shape 107"/>
          <p:cNvSpPr/>
          <p:nvPr/>
        </p:nvSpPr>
        <p:spPr>
          <a:xfrm>
            <a:off x="8489670" y="5277612"/>
            <a:ext cx="860961" cy="53340"/>
          </a:xfrm>
          <a:prstGeom prst="roundRect">
            <a:avLst>
              <a:gd name="adj" fmla="val 51429"/>
            </a:avLst>
          </a:prstGeom>
          <a:solidFill>
            <a:srgbClr val="EF4444"/>
          </a:solidFill>
          <a:ln/>
        </p:spPr>
      </p:sp>
      <p:sp>
        <p:nvSpPr>
          <p:cNvPr id="110" name="Text 108"/>
          <p:cNvSpPr/>
          <p:nvPr/>
        </p:nvSpPr>
        <p:spPr>
          <a:xfrm>
            <a:off x="365760" y="537667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Exclusivity expires</a:t>
            </a:r>
            <a:endParaRPr lang="en-US" sz="900" dirty="0"/>
          </a:p>
        </p:txBody>
      </p:sp>
      <p:sp>
        <p:nvSpPr>
          <p:cNvPr id="111" name="Shape 109"/>
          <p:cNvSpPr/>
          <p:nvPr/>
        </p:nvSpPr>
        <p:spPr>
          <a:xfrm>
            <a:off x="9096142" y="5385054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112" name="Text 110"/>
          <p:cNvSpPr/>
          <p:nvPr/>
        </p:nvSpPr>
        <p:spPr>
          <a:xfrm>
            <a:off x="365760" y="552145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Signing</a:t>
            </a:r>
            <a:endParaRPr lang="en-US" sz="900" dirty="0"/>
          </a:p>
        </p:txBody>
      </p:sp>
      <p:sp>
        <p:nvSpPr>
          <p:cNvPr id="113" name="Shape 111"/>
          <p:cNvSpPr/>
          <p:nvPr/>
        </p:nvSpPr>
        <p:spPr>
          <a:xfrm>
            <a:off x="9337212" y="552983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14" name="Text 112"/>
          <p:cNvSpPr/>
          <p:nvPr/>
        </p:nvSpPr>
        <p:spPr>
          <a:xfrm>
            <a:off x="365760" y="566623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Regulatory &amp; antitrust clearance</a:t>
            </a:r>
            <a:endParaRPr lang="en-US" sz="900" dirty="0"/>
          </a:p>
        </p:txBody>
      </p:sp>
      <p:sp>
        <p:nvSpPr>
          <p:cNvPr id="115" name="Shape 113"/>
          <p:cNvSpPr/>
          <p:nvPr/>
        </p:nvSpPr>
        <p:spPr>
          <a:xfrm>
            <a:off x="9419508" y="5711952"/>
            <a:ext cx="1894114" cy="53340"/>
          </a:xfrm>
          <a:prstGeom prst="roundRect">
            <a:avLst>
              <a:gd name="adj" fmla="val 51429"/>
            </a:avLst>
          </a:prstGeom>
          <a:solidFill>
            <a:srgbClr val="DC2626"/>
          </a:solidFill>
          <a:ln/>
        </p:spPr>
      </p:sp>
      <p:sp>
        <p:nvSpPr>
          <p:cNvPr id="116" name="Text 114"/>
          <p:cNvSpPr/>
          <p:nvPr/>
        </p:nvSpPr>
        <p:spPr>
          <a:xfrm>
            <a:off x="365760" y="581101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Third-party consents &amp; financing</a:t>
            </a:r>
            <a:endParaRPr lang="en-US" sz="900" dirty="0"/>
          </a:p>
        </p:txBody>
      </p:sp>
      <p:sp>
        <p:nvSpPr>
          <p:cNvPr id="117" name="Shape 115"/>
          <p:cNvSpPr/>
          <p:nvPr/>
        </p:nvSpPr>
        <p:spPr>
          <a:xfrm>
            <a:off x="9419508" y="5856732"/>
            <a:ext cx="1549730" cy="53340"/>
          </a:xfrm>
          <a:prstGeom prst="roundRect">
            <a:avLst>
              <a:gd name="adj" fmla="val 51429"/>
            </a:avLst>
          </a:prstGeom>
          <a:solidFill>
            <a:srgbClr val="EF4444"/>
          </a:solidFill>
          <a:ln/>
        </p:spPr>
      </p:sp>
      <p:sp>
        <p:nvSpPr>
          <p:cNvPr id="118" name="Text 116"/>
          <p:cNvSpPr/>
          <p:nvPr/>
        </p:nvSpPr>
        <p:spPr>
          <a:xfrm>
            <a:off x="365760" y="595579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Completion mechanics &amp; funds flow</a:t>
            </a:r>
            <a:endParaRPr lang="en-US" sz="900" dirty="0"/>
          </a:p>
        </p:txBody>
      </p:sp>
      <p:sp>
        <p:nvSpPr>
          <p:cNvPr id="119" name="Shape 117"/>
          <p:cNvSpPr/>
          <p:nvPr/>
        </p:nvSpPr>
        <p:spPr>
          <a:xfrm>
            <a:off x="11072553" y="6001512"/>
            <a:ext cx="688769" cy="53340"/>
          </a:xfrm>
          <a:prstGeom prst="roundRect">
            <a:avLst>
              <a:gd name="adj" fmla="val 51429"/>
            </a:avLst>
          </a:prstGeom>
          <a:solidFill>
            <a:srgbClr val="DC2626"/>
          </a:solidFill>
          <a:ln/>
        </p:spPr>
      </p:sp>
      <p:sp>
        <p:nvSpPr>
          <p:cNvPr id="120" name="Text 118"/>
          <p:cNvSpPr/>
          <p:nvPr/>
        </p:nvSpPr>
        <p:spPr>
          <a:xfrm>
            <a:off x="365760" y="6100572"/>
            <a:ext cx="3291840" cy="144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Closing</a:t>
            </a:r>
            <a:endParaRPr lang="en-US" sz="900" dirty="0"/>
          </a:p>
        </p:txBody>
      </p:sp>
      <p:sp>
        <p:nvSpPr>
          <p:cNvPr id="121" name="Shape 119"/>
          <p:cNvSpPr/>
          <p:nvPr/>
        </p:nvSpPr>
        <p:spPr>
          <a:xfrm>
            <a:off x="11679026" y="610895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22" name="Text 120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38C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38C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38C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38C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38C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38C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38C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Approach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NDA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Target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identification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approach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Corp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NDA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negotiation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NDA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Teaser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information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memorandum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Adviser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Indicative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round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Corp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Indicative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/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LOI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Corp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Exclusivity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agreed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indexed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Seller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Diligence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workstreams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Financial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diligence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Accountants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diligence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Tax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diligence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Tax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adviser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Commercial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diligence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Strategy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cyber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diligence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adviser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pensions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diligence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adviser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Q&amp;A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Q&amp;A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follow-up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requests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presentations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Target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visits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Expert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customer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calls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Strategy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Findings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terms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flag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Valuation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adjustment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structure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Corp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W&amp;I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insurance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placement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Broker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Investment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committee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SPA,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drafting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negotiation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Disclosure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letter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schedules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Exclusivity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expires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Regulatory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antitrust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clearance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Third-party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consents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financing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mechanics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funds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2026-07-24T04:16:57Z</dcterms:created>
  <dcterms:modified xsi:type="dcterms:W3CDTF">2026-07-24T04:16:57Z</dcterms:modified>
</cp:coreProperties>
</file>