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835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Mining Project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Mining Project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146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489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39888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231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0630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973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1372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715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2114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457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2856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9199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3598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941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4340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0683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5082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1425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45824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2167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46566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2909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47308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3651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48050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4393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48792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135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49534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877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0276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6619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51018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361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51760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103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52502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845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53244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9587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53986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0329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54728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1071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55470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1813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56212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2555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56954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3297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57696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54039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58438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54781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59180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5523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59922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6265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60664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7007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61406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57749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62148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8491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62890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9233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63632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59975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64374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60717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65116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1459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65858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2201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66600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62943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67342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3685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68084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64427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68826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5169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69568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65911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70310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6653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71052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67395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71794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68137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72536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8879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73278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69621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74020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70363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74762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71105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75504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71847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76246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72589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76988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73331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77730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74073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78472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74815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79214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75557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79956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76299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80698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77041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81440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77783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82182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78525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82924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79267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Shape 123"/>
          <p:cNvSpPr/>
          <p:nvPr/>
        </p:nvSpPr>
        <p:spPr>
          <a:xfrm>
            <a:off x="83666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80009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4</a:t>
            </a:r>
            <a:endParaRPr lang="en-US" sz="700" dirty="0"/>
          </a:p>
        </p:txBody>
      </p:sp>
      <p:sp>
        <p:nvSpPr>
          <p:cNvPr id="127" name="Shape 125"/>
          <p:cNvSpPr/>
          <p:nvPr/>
        </p:nvSpPr>
        <p:spPr>
          <a:xfrm>
            <a:off x="84408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80751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18</a:t>
            </a:r>
            <a:endParaRPr lang="en-US" sz="700" dirty="0"/>
          </a:p>
        </p:txBody>
      </p:sp>
      <p:sp>
        <p:nvSpPr>
          <p:cNvPr id="129" name="Shape 127"/>
          <p:cNvSpPr/>
          <p:nvPr/>
        </p:nvSpPr>
        <p:spPr>
          <a:xfrm>
            <a:off x="85150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81493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</a:t>
            </a:r>
            <a:endParaRPr lang="en-US" sz="700" dirty="0"/>
          </a:p>
        </p:txBody>
      </p:sp>
      <p:sp>
        <p:nvSpPr>
          <p:cNvPr id="131" name="Shape 129"/>
          <p:cNvSpPr/>
          <p:nvPr/>
        </p:nvSpPr>
        <p:spPr>
          <a:xfrm>
            <a:off x="85892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82235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15</a:t>
            </a:r>
            <a:endParaRPr lang="en-US" sz="700" dirty="0"/>
          </a:p>
        </p:txBody>
      </p:sp>
      <p:sp>
        <p:nvSpPr>
          <p:cNvPr id="133" name="Shape 131"/>
          <p:cNvSpPr/>
          <p:nvPr/>
        </p:nvSpPr>
        <p:spPr>
          <a:xfrm>
            <a:off x="86634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82977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29</a:t>
            </a:r>
            <a:endParaRPr lang="en-US" sz="700" dirty="0"/>
          </a:p>
        </p:txBody>
      </p:sp>
      <p:sp>
        <p:nvSpPr>
          <p:cNvPr id="135" name="Shape 133"/>
          <p:cNvSpPr/>
          <p:nvPr/>
        </p:nvSpPr>
        <p:spPr>
          <a:xfrm>
            <a:off x="87376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83719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12</a:t>
            </a:r>
            <a:endParaRPr lang="en-US" sz="700" dirty="0"/>
          </a:p>
        </p:txBody>
      </p:sp>
      <p:sp>
        <p:nvSpPr>
          <p:cNvPr id="137" name="Shape 135"/>
          <p:cNvSpPr/>
          <p:nvPr/>
        </p:nvSpPr>
        <p:spPr>
          <a:xfrm>
            <a:off x="88118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84461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26</a:t>
            </a:r>
            <a:endParaRPr lang="en-US" sz="700" dirty="0"/>
          </a:p>
        </p:txBody>
      </p:sp>
      <p:sp>
        <p:nvSpPr>
          <p:cNvPr id="139" name="Shape 137"/>
          <p:cNvSpPr/>
          <p:nvPr/>
        </p:nvSpPr>
        <p:spPr>
          <a:xfrm>
            <a:off x="88860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85203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12</a:t>
            </a:r>
            <a:endParaRPr lang="en-US" sz="700" dirty="0"/>
          </a:p>
        </p:txBody>
      </p:sp>
      <p:sp>
        <p:nvSpPr>
          <p:cNvPr id="141" name="Shape 139"/>
          <p:cNvSpPr/>
          <p:nvPr/>
        </p:nvSpPr>
        <p:spPr>
          <a:xfrm>
            <a:off x="89602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85945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26</a:t>
            </a:r>
            <a:endParaRPr lang="en-US" sz="700" dirty="0"/>
          </a:p>
        </p:txBody>
      </p:sp>
      <p:sp>
        <p:nvSpPr>
          <p:cNvPr id="143" name="Shape 141"/>
          <p:cNvSpPr/>
          <p:nvPr/>
        </p:nvSpPr>
        <p:spPr>
          <a:xfrm>
            <a:off x="90344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86687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9</a:t>
            </a:r>
            <a:endParaRPr lang="en-US" sz="700" dirty="0"/>
          </a:p>
        </p:txBody>
      </p:sp>
      <p:sp>
        <p:nvSpPr>
          <p:cNvPr id="145" name="Shape 143"/>
          <p:cNvSpPr/>
          <p:nvPr/>
        </p:nvSpPr>
        <p:spPr>
          <a:xfrm>
            <a:off x="91086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87429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23</a:t>
            </a:r>
            <a:endParaRPr lang="en-US" sz="700" dirty="0"/>
          </a:p>
        </p:txBody>
      </p:sp>
      <p:sp>
        <p:nvSpPr>
          <p:cNvPr id="147" name="Shape 145"/>
          <p:cNvSpPr/>
          <p:nvPr/>
        </p:nvSpPr>
        <p:spPr>
          <a:xfrm>
            <a:off x="91828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88171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7</a:t>
            </a:r>
            <a:endParaRPr lang="en-US" sz="700" dirty="0"/>
          </a:p>
        </p:txBody>
      </p:sp>
      <p:sp>
        <p:nvSpPr>
          <p:cNvPr id="149" name="Shape 147"/>
          <p:cNvSpPr/>
          <p:nvPr/>
        </p:nvSpPr>
        <p:spPr>
          <a:xfrm>
            <a:off x="92570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88913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21</a:t>
            </a:r>
            <a:endParaRPr lang="en-US" sz="700" dirty="0"/>
          </a:p>
        </p:txBody>
      </p:sp>
      <p:sp>
        <p:nvSpPr>
          <p:cNvPr id="151" name="Shape 149"/>
          <p:cNvSpPr/>
          <p:nvPr/>
        </p:nvSpPr>
        <p:spPr>
          <a:xfrm>
            <a:off x="93312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2" name="Text 150"/>
          <p:cNvSpPr/>
          <p:nvPr/>
        </p:nvSpPr>
        <p:spPr>
          <a:xfrm>
            <a:off x="89655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4</a:t>
            </a:r>
            <a:endParaRPr lang="en-US" sz="700" dirty="0"/>
          </a:p>
        </p:txBody>
      </p:sp>
      <p:sp>
        <p:nvSpPr>
          <p:cNvPr id="153" name="Shape 151"/>
          <p:cNvSpPr/>
          <p:nvPr/>
        </p:nvSpPr>
        <p:spPr>
          <a:xfrm>
            <a:off x="94054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90397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18</a:t>
            </a:r>
            <a:endParaRPr lang="en-US" sz="700" dirty="0"/>
          </a:p>
        </p:txBody>
      </p:sp>
      <p:sp>
        <p:nvSpPr>
          <p:cNvPr id="155" name="Shape 153"/>
          <p:cNvSpPr/>
          <p:nvPr/>
        </p:nvSpPr>
        <p:spPr>
          <a:xfrm>
            <a:off x="94796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6" name="Text 154"/>
          <p:cNvSpPr/>
          <p:nvPr/>
        </p:nvSpPr>
        <p:spPr>
          <a:xfrm>
            <a:off x="91139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2</a:t>
            </a:r>
            <a:endParaRPr lang="en-US" sz="700" dirty="0"/>
          </a:p>
        </p:txBody>
      </p:sp>
      <p:sp>
        <p:nvSpPr>
          <p:cNvPr id="157" name="Shape 155"/>
          <p:cNvSpPr/>
          <p:nvPr/>
        </p:nvSpPr>
        <p:spPr>
          <a:xfrm>
            <a:off x="95538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8" name="Text 156"/>
          <p:cNvSpPr/>
          <p:nvPr/>
        </p:nvSpPr>
        <p:spPr>
          <a:xfrm>
            <a:off x="91881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16</a:t>
            </a:r>
            <a:endParaRPr lang="en-US" sz="700" dirty="0"/>
          </a:p>
        </p:txBody>
      </p:sp>
      <p:sp>
        <p:nvSpPr>
          <p:cNvPr id="159" name="Shape 157"/>
          <p:cNvSpPr/>
          <p:nvPr/>
        </p:nvSpPr>
        <p:spPr>
          <a:xfrm>
            <a:off x="96280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0" name="Text 158"/>
          <p:cNvSpPr/>
          <p:nvPr/>
        </p:nvSpPr>
        <p:spPr>
          <a:xfrm>
            <a:off x="92623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30</a:t>
            </a:r>
            <a:endParaRPr lang="en-US" sz="700" dirty="0"/>
          </a:p>
        </p:txBody>
      </p:sp>
      <p:sp>
        <p:nvSpPr>
          <p:cNvPr id="161" name="Shape 159"/>
          <p:cNvSpPr/>
          <p:nvPr/>
        </p:nvSpPr>
        <p:spPr>
          <a:xfrm>
            <a:off x="97022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2" name="Text 160"/>
          <p:cNvSpPr/>
          <p:nvPr/>
        </p:nvSpPr>
        <p:spPr>
          <a:xfrm>
            <a:off x="93365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13</a:t>
            </a:r>
            <a:endParaRPr lang="en-US" sz="700" dirty="0"/>
          </a:p>
        </p:txBody>
      </p:sp>
      <p:sp>
        <p:nvSpPr>
          <p:cNvPr id="163" name="Shape 161"/>
          <p:cNvSpPr/>
          <p:nvPr/>
        </p:nvSpPr>
        <p:spPr>
          <a:xfrm>
            <a:off x="97764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4" name="Text 162"/>
          <p:cNvSpPr/>
          <p:nvPr/>
        </p:nvSpPr>
        <p:spPr>
          <a:xfrm>
            <a:off x="94107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27</a:t>
            </a:r>
            <a:endParaRPr lang="en-US" sz="700" dirty="0"/>
          </a:p>
        </p:txBody>
      </p:sp>
      <p:sp>
        <p:nvSpPr>
          <p:cNvPr id="165" name="Shape 163"/>
          <p:cNvSpPr/>
          <p:nvPr/>
        </p:nvSpPr>
        <p:spPr>
          <a:xfrm>
            <a:off x="98506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6" name="Text 164"/>
          <p:cNvSpPr/>
          <p:nvPr/>
        </p:nvSpPr>
        <p:spPr>
          <a:xfrm>
            <a:off x="94849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10</a:t>
            </a:r>
            <a:endParaRPr lang="en-US" sz="700" dirty="0"/>
          </a:p>
        </p:txBody>
      </p:sp>
      <p:sp>
        <p:nvSpPr>
          <p:cNvPr id="167" name="Shape 165"/>
          <p:cNvSpPr/>
          <p:nvPr/>
        </p:nvSpPr>
        <p:spPr>
          <a:xfrm>
            <a:off x="99248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8" name="Text 166"/>
          <p:cNvSpPr/>
          <p:nvPr/>
        </p:nvSpPr>
        <p:spPr>
          <a:xfrm>
            <a:off x="95591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24</a:t>
            </a:r>
            <a:endParaRPr lang="en-US" sz="700" dirty="0"/>
          </a:p>
        </p:txBody>
      </p:sp>
      <p:sp>
        <p:nvSpPr>
          <p:cNvPr id="169" name="Shape 167"/>
          <p:cNvSpPr/>
          <p:nvPr/>
        </p:nvSpPr>
        <p:spPr>
          <a:xfrm>
            <a:off x="99990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0" name="Text 168"/>
          <p:cNvSpPr/>
          <p:nvPr/>
        </p:nvSpPr>
        <p:spPr>
          <a:xfrm>
            <a:off x="96333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8</a:t>
            </a:r>
            <a:endParaRPr lang="en-US" sz="700" dirty="0"/>
          </a:p>
        </p:txBody>
      </p:sp>
      <p:sp>
        <p:nvSpPr>
          <p:cNvPr id="171" name="Shape 169"/>
          <p:cNvSpPr/>
          <p:nvPr/>
        </p:nvSpPr>
        <p:spPr>
          <a:xfrm>
            <a:off x="100732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2" name="Text 170"/>
          <p:cNvSpPr/>
          <p:nvPr/>
        </p:nvSpPr>
        <p:spPr>
          <a:xfrm>
            <a:off x="97075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22</a:t>
            </a:r>
            <a:endParaRPr lang="en-US" sz="700" dirty="0"/>
          </a:p>
        </p:txBody>
      </p:sp>
      <p:sp>
        <p:nvSpPr>
          <p:cNvPr id="173" name="Shape 171"/>
          <p:cNvSpPr/>
          <p:nvPr/>
        </p:nvSpPr>
        <p:spPr>
          <a:xfrm>
            <a:off x="101474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4" name="Text 172"/>
          <p:cNvSpPr/>
          <p:nvPr/>
        </p:nvSpPr>
        <p:spPr>
          <a:xfrm>
            <a:off x="97817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5</a:t>
            </a:r>
            <a:endParaRPr lang="en-US" sz="700" dirty="0"/>
          </a:p>
        </p:txBody>
      </p:sp>
      <p:sp>
        <p:nvSpPr>
          <p:cNvPr id="175" name="Shape 173"/>
          <p:cNvSpPr/>
          <p:nvPr/>
        </p:nvSpPr>
        <p:spPr>
          <a:xfrm>
            <a:off x="102216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6" name="Text 174"/>
          <p:cNvSpPr/>
          <p:nvPr/>
        </p:nvSpPr>
        <p:spPr>
          <a:xfrm>
            <a:off x="98559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19</a:t>
            </a:r>
            <a:endParaRPr lang="en-US" sz="700" dirty="0"/>
          </a:p>
        </p:txBody>
      </p:sp>
      <p:sp>
        <p:nvSpPr>
          <p:cNvPr id="177" name="Shape 175"/>
          <p:cNvSpPr/>
          <p:nvPr/>
        </p:nvSpPr>
        <p:spPr>
          <a:xfrm>
            <a:off x="102958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8" name="Text 176"/>
          <p:cNvSpPr/>
          <p:nvPr/>
        </p:nvSpPr>
        <p:spPr>
          <a:xfrm>
            <a:off x="99301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3</a:t>
            </a:r>
            <a:endParaRPr lang="en-US" sz="700" dirty="0"/>
          </a:p>
        </p:txBody>
      </p:sp>
      <p:sp>
        <p:nvSpPr>
          <p:cNvPr id="179" name="Shape 177"/>
          <p:cNvSpPr/>
          <p:nvPr/>
        </p:nvSpPr>
        <p:spPr>
          <a:xfrm>
            <a:off x="103700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0" name="Text 178"/>
          <p:cNvSpPr/>
          <p:nvPr/>
        </p:nvSpPr>
        <p:spPr>
          <a:xfrm>
            <a:off x="100043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17</a:t>
            </a:r>
            <a:endParaRPr lang="en-US" sz="700" dirty="0"/>
          </a:p>
        </p:txBody>
      </p:sp>
      <p:sp>
        <p:nvSpPr>
          <p:cNvPr id="181" name="Shape 179"/>
          <p:cNvSpPr/>
          <p:nvPr/>
        </p:nvSpPr>
        <p:spPr>
          <a:xfrm>
            <a:off x="104442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2" name="Text 180"/>
          <p:cNvSpPr/>
          <p:nvPr/>
        </p:nvSpPr>
        <p:spPr>
          <a:xfrm>
            <a:off x="100785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31</a:t>
            </a:r>
            <a:endParaRPr lang="en-US" sz="700" dirty="0"/>
          </a:p>
        </p:txBody>
      </p:sp>
      <p:sp>
        <p:nvSpPr>
          <p:cNvPr id="183" name="Shape 181"/>
          <p:cNvSpPr/>
          <p:nvPr/>
        </p:nvSpPr>
        <p:spPr>
          <a:xfrm>
            <a:off x="105184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4" name="Text 182"/>
          <p:cNvSpPr/>
          <p:nvPr/>
        </p:nvSpPr>
        <p:spPr>
          <a:xfrm>
            <a:off x="101527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14</a:t>
            </a:r>
            <a:endParaRPr lang="en-US" sz="700" dirty="0"/>
          </a:p>
        </p:txBody>
      </p:sp>
      <p:sp>
        <p:nvSpPr>
          <p:cNvPr id="185" name="Shape 183"/>
          <p:cNvSpPr/>
          <p:nvPr/>
        </p:nvSpPr>
        <p:spPr>
          <a:xfrm>
            <a:off x="105926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6" name="Text 184"/>
          <p:cNvSpPr/>
          <p:nvPr/>
        </p:nvSpPr>
        <p:spPr>
          <a:xfrm>
            <a:off x="102269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28</a:t>
            </a:r>
            <a:endParaRPr lang="en-US" sz="700" dirty="0"/>
          </a:p>
        </p:txBody>
      </p:sp>
      <p:sp>
        <p:nvSpPr>
          <p:cNvPr id="187" name="Shape 185"/>
          <p:cNvSpPr/>
          <p:nvPr/>
        </p:nvSpPr>
        <p:spPr>
          <a:xfrm>
            <a:off x="106668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8" name="Text 186"/>
          <p:cNvSpPr/>
          <p:nvPr/>
        </p:nvSpPr>
        <p:spPr>
          <a:xfrm>
            <a:off x="103011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11</a:t>
            </a:r>
            <a:endParaRPr lang="en-US" sz="700" dirty="0"/>
          </a:p>
        </p:txBody>
      </p:sp>
      <p:sp>
        <p:nvSpPr>
          <p:cNvPr id="189" name="Shape 187"/>
          <p:cNvSpPr/>
          <p:nvPr/>
        </p:nvSpPr>
        <p:spPr>
          <a:xfrm>
            <a:off x="107410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0" name="Text 188"/>
          <p:cNvSpPr/>
          <p:nvPr/>
        </p:nvSpPr>
        <p:spPr>
          <a:xfrm>
            <a:off x="103753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25</a:t>
            </a:r>
            <a:endParaRPr lang="en-US" sz="700" dirty="0"/>
          </a:p>
        </p:txBody>
      </p:sp>
      <p:sp>
        <p:nvSpPr>
          <p:cNvPr id="191" name="Shape 189"/>
          <p:cNvSpPr/>
          <p:nvPr/>
        </p:nvSpPr>
        <p:spPr>
          <a:xfrm>
            <a:off x="108152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2" name="Text 190"/>
          <p:cNvSpPr/>
          <p:nvPr/>
        </p:nvSpPr>
        <p:spPr>
          <a:xfrm>
            <a:off x="104495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11</a:t>
            </a:r>
            <a:endParaRPr lang="en-US" sz="700" dirty="0"/>
          </a:p>
        </p:txBody>
      </p:sp>
      <p:sp>
        <p:nvSpPr>
          <p:cNvPr id="193" name="Shape 191"/>
          <p:cNvSpPr/>
          <p:nvPr/>
        </p:nvSpPr>
        <p:spPr>
          <a:xfrm>
            <a:off x="108894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4" name="Text 192"/>
          <p:cNvSpPr/>
          <p:nvPr/>
        </p:nvSpPr>
        <p:spPr>
          <a:xfrm>
            <a:off x="105237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25</a:t>
            </a:r>
            <a:endParaRPr lang="en-US" sz="700" dirty="0"/>
          </a:p>
        </p:txBody>
      </p:sp>
      <p:sp>
        <p:nvSpPr>
          <p:cNvPr id="195" name="Shape 193"/>
          <p:cNvSpPr/>
          <p:nvPr/>
        </p:nvSpPr>
        <p:spPr>
          <a:xfrm>
            <a:off x="109636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6" name="Text 194"/>
          <p:cNvSpPr/>
          <p:nvPr/>
        </p:nvSpPr>
        <p:spPr>
          <a:xfrm>
            <a:off x="105979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8</a:t>
            </a:r>
            <a:endParaRPr lang="en-US" sz="700" dirty="0"/>
          </a:p>
        </p:txBody>
      </p:sp>
      <p:sp>
        <p:nvSpPr>
          <p:cNvPr id="197" name="Shape 195"/>
          <p:cNvSpPr/>
          <p:nvPr/>
        </p:nvSpPr>
        <p:spPr>
          <a:xfrm>
            <a:off x="110378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8" name="Text 196"/>
          <p:cNvSpPr/>
          <p:nvPr/>
        </p:nvSpPr>
        <p:spPr>
          <a:xfrm>
            <a:off x="106721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22</a:t>
            </a:r>
            <a:endParaRPr lang="en-US" sz="700" dirty="0"/>
          </a:p>
        </p:txBody>
      </p:sp>
      <p:sp>
        <p:nvSpPr>
          <p:cNvPr id="199" name="Shape 197"/>
          <p:cNvSpPr/>
          <p:nvPr/>
        </p:nvSpPr>
        <p:spPr>
          <a:xfrm>
            <a:off x="111120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0" name="Text 198"/>
          <p:cNvSpPr/>
          <p:nvPr/>
        </p:nvSpPr>
        <p:spPr>
          <a:xfrm>
            <a:off x="107463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6</a:t>
            </a:r>
            <a:endParaRPr lang="en-US" sz="700" dirty="0"/>
          </a:p>
        </p:txBody>
      </p:sp>
      <p:sp>
        <p:nvSpPr>
          <p:cNvPr id="201" name="Shape 199"/>
          <p:cNvSpPr/>
          <p:nvPr/>
        </p:nvSpPr>
        <p:spPr>
          <a:xfrm>
            <a:off x="111862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2" name="Text 200"/>
          <p:cNvSpPr/>
          <p:nvPr/>
        </p:nvSpPr>
        <p:spPr>
          <a:xfrm>
            <a:off x="108205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20</a:t>
            </a:r>
            <a:endParaRPr lang="en-US" sz="700" dirty="0"/>
          </a:p>
        </p:txBody>
      </p:sp>
      <p:sp>
        <p:nvSpPr>
          <p:cNvPr id="203" name="Shape 201"/>
          <p:cNvSpPr/>
          <p:nvPr/>
        </p:nvSpPr>
        <p:spPr>
          <a:xfrm>
            <a:off x="112604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4" name="Text 202"/>
          <p:cNvSpPr/>
          <p:nvPr/>
        </p:nvSpPr>
        <p:spPr>
          <a:xfrm>
            <a:off x="108947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3</a:t>
            </a:r>
            <a:endParaRPr lang="en-US" sz="700" dirty="0"/>
          </a:p>
        </p:txBody>
      </p:sp>
      <p:sp>
        <p:nvSpPr>
          <p:cNvPr id="205" name="Shape 203"/>
          <p:cNvSpPr/>
          <p:nvPr/>
        </p:nvSpPr>
        <p:spPr>
          <a:xfrm>
            <a:off x="113346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6" name="Text 204"/>
          <p:cNvSpPr/>
          <p:nvPr/>
        </p:nvSpPr>
        <p:spPr>
          <a:xfrm>
            <a:off x="109689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17</a:t>
            </a:r>
            <a:endParaRPr lang="en-US" sz="700" dirty="0"/>
          </a:p>
        </p:txBody>
      </p:sp>
      <p:sp>
        <p:nvSpPr>
          <p:cNvPr id="207" name="Shape 205"/>
          <p:cNvSpPr/>
          <p:nvPr/>
        </p:nvSpPr>
        <p:spPr>
          <a:xfrm>
            <a:off x="114088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8" name="Text 206"/>
          <p:cNvSpPr/>
          <p:nvPr/>
        </p:nvSpPr>
        <p:spPr>
          <a:xfrm>
            <a:off x="110431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</a:t>
            </a:r>
            <a:endParaRPr lang="en-US" sz="700" dirty="0"/>
          </a:p>
        </p:txBody>
      </p:sp>
      <p:sp>
        <p:nvSpPr>
          <p:cNvPr id="209" name="Shape 207"/>
          <p:cNvSpPr/>
          <p:nvPr/>
        </p:nvSpPr>
        <p:spPr>
          <a:xfrm>
            <a:off x="114830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10" name="Text 208"/>
          <p:cNvSpPr/>
          <p:nvPr/>
        </p:nvSpPr>
        <p:spPr>
          <a:xfrm>
            <a:off x="111173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15</a:t>
            </a:r>
            <a:endParaRPr lang="en-US" sz="700" dirty="0"/>
          </a:p>
        </p:txBody>
      </p:sp>
      <p:sp>
        <p:nvSpPr>
          <p:cNvPr id="211" name="Shape 209"/>
          <p:cNvSpPr/>
          <p:nvPr/>
        </p:nvSpPr>
        <p:spPr>
          <a:xfrm>
            <a:off x="115572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12" name="Text 210"/>
          <p:cNvSpPr/>
          <p:nvPr/>
        </p:nvSpPr>
        <p:spPr>
          <a:xfrm>
            <a:off x="111915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29</a:t>
            </a:r>
            <a:endParaRPr lang="en-US" sz="700" dirty="0"/>
          </a:p>
        </p:txBody>
      </p:sp>
      <p:sp>
        <p:nvSpPr>
          <p:cNvPr id="213" name="Shape 211"/>
          <p:cNvSpPr/>
          <p:nvPr/>
        </p:nvSpPr>
        <p:spPr>
          <a:xfrm>
            <a:off x="116314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14" name="Text 212"/>
          <p:cNvSpPr/>
          <p:nvPr/>
        </p:nvSpPr>
        <p:spPr>
          <a:xfrm>
            <a:off x="112657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12</a:t>
            </a:r>
            <a:endParaRPr lang="en-US" sz="700" dirty="0"/>
          </a:p>
        </p:txBody>
      </p:sp>
      <p:sp>
        <p:nvSpPr>
          <p:cNvPr id="215" name="Shape 213"/>
          <p:cNvSpPr/>
          <p:nvPr/>
        </p:nvSpPr>
        <p:spPr>
          <a:xfrm>
            <a:off x="117056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16" name="Text 214"/>
          <p:cNvSpPr/>
          <p:nvPr/>
        </p:nvSpPr>
        <p:spPr>
          <a:xfrm>
            <a:off x="113399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26</a:t>
            </a:r>
            <a:endParaRPr lang="en-US" sz="700" dirty="0"/>
          </a:p>
        </p:txBody>
      </p:sp>
      <p:sp>
        <p:nvSpPr>
          <p:cNvPr id="217" name="Shape 215"/>
          <p:cNvSpPr/>
          <p:nvPr/>
        </p:nvSpPr>
        <p:spPr>
          <a:xfrm>
            <a:off x="117798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18" name="Text 216"/>
          <p:cNvSpPr/>
          <p:nvPr/>
        </p:nvSpPr>
        <p:spPr>
          <a:xfrm>
            <a:off x="114141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9</a:t>
            </a:r>
            <a:endParaRPr lang="en-US" sz="700" dirty="0"/>
          </a:p>
        </p:txBody>
      </p:sp>
      <p:sp>
        <p:nvSpPr>
          <p:cNvPr id="219" name="Text 217"/>
          <p:cNvSpPr/>
          <p:nvPr/>
        </p:nvSpPr>
        <p:spPr>
          <a:xfrm>
            <a:off x="365760" y="103327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Exploration</a:t>
            </a:r>
            <a:endParaRPr lang="en-US" sz="900" dirty="0"/>
          </a:p>
        </p:txBody>
      </p:sp>
      <p:sp>
        <p:nvSpPr>
          <p:cNvPr id="220" name="Shape 218"/>
          <p:cNvSpPr/>
          <p:nvPr/>
        </p:nvSpPr>
        <p:spPr>
          <a:xfrm>
            <a:off x="3840480" y="1119146"/>
            <a:ext cx="127199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21" name="Text 219"/>
          <p:cNvSpPr/>
          <p:nvPr/>
        </p:nvSpPr>
        <p:spPr>
          <a:xfrm>
            <a:off x="365760" y="1259884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Target generation &amp; geophysics</a:t>
            </a:r>
            <a:endParaRPr lang="en-US" sz="900" dirty="0"/>
          </a:p>
        </p:txBody>
      </p:sp>
      <p:sp>
        <p:nvSpPr>
          <p:cNvPr id="222" name="Shape 220"/>
          <p:cNvSpPr/>
          <p:nvPr/>
        </p:nvSpPr>
        <p:spPr>
          <a:xfrm>
            <a:off x="3840480" y="1305604"/>
            <a:ext cx="476999" cy="135172"/>
          </a:xfrm>
          <a:prstGeom prst="roundRect">
            <a:avLst>
              <a:gd name="adj" fmla="val 20294"/>
            </a:avLst>
          </a:prstGeom>
          <a:solidFill>
            <a:srgbClr val="64748B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840480" y="1305604"/>
            <a:ext cx="476999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4" name="Text 222"/>
          <p:cNvSpPr/>
          <p:nvPr/>
        </p:nvSpPr>
        <p:spPr>
          <a:xfrm>
            <a:off x="365760" y="1486496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First-pass drilling</a:t>
            </a:r>
            <a:endParaRPr lang="en-US" sz="900" dirty="0"/>
          </a:p>
        </p:txBody>
      </p:sp>
      <p:sp>
        <p:nvSpPr>
          <p:cNvPr id="225" name="Shape 223"/>
          <p:cNvSpPr/>
          <p:nvPr/>
        </p:nvSpPr>
        <p:spPr>
          <a:xfrm>
            <a:off x="4317479" y="1532216"/>
            <a:ext cx="794998" cy="135172"/>
          </a:xfrm>
          <a:prstGeom prst="roundRect">
            <a:avLst>
              <a:gd name="adj" fmla="val 20294"/>
            </a:avLst>
          </a:prstGeom>
          <a:solidFill>
            <a:srgbClr val="94A3B8"/>
          </a:solidFill>
          <a:ln/>
        </p:spPr>
      </p:sp>
      <p:sp>
        <p:nvSpPr>
          <p:cNvPr id="226" name="Shape 224"/>
          <p:cNvSpPr/>
          <p:nvPr/>
        </p:nvSpPr>
        <p:spPr>
          <a:xfrm>
            <a:off x="4317479" y="1532216"/>
            <a:ext cx="794998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7" name="Text 225"/>
          <p:cNvSpPr/>
          <p:nvPr/>
        </p:nvSpPr>
        <p:spPr>
          <a:xfrm>
            <a:off x="365760" y="171310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Discovery confirmed</a:t>
            </a:r>
            <a:endParaRPr lang="en-US" sz="900" dirty="0"/>
          </a:p>
        </p:txBody>
      </p:sp>
      <p:sp>
        <p:nvSpPr>
          <p:cNvPr id="228" name="Shape 226"/>
          <p:cNvSpPr/>
          <p:nvPr/>
        </p:nvSpPr>
        <p:spPr>
          <a:xfrm>
            <a:off x="5030181" y="176240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29" name="Text 227"/>
          <p:cNvSpPr/>
          <p:nvPr/>
        </p:nvSpPr>
        <p:spPr>
          <a:xfrm>
            <a:off x="365760" y="1939721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Resource definition</a:t>
            </a:r>
            <a:endParaRPr lang="en-US" sz="900" dirty="0"/>
          </a:p>
        </p:txBody>
      </p:sp>
      <p:sp>
        <p:nvSpPr>
          <p:cNvPr id="230" name="Shape 228"/>
          <p:cNvSpPr/>
          <p:nvPr/>
        </p:nvSpPr>
        <p:spPr>
          <a:xfrm>
            <a:off x="5112477" y="2025595"/>
            <a:ext cx="137799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31" name="Text 229"/>
          <p:cNvSpPr/>
          <p:nvPr/>
        </p:nvSpPr>
        <p:spPr>
          <a:xfrm>
            <a:off x="365760" y="2166333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Infill drilling</a:t>
            </a:r>
            <a:endParaRPr lang="en-US" sz="900" dirty="0"/>
          </a:p>
        </p:txBody>
      </p:sp>
      <p:sp>
        <p:nvSpPr>
          <p:cNvPr id="232" name="Shape 230"/>
          <p:cNvSpPr/>
          <p:nvPr/>
        </p:nvSpPr>
        <p:spPr>
          <a:xfrm>
            <a:off x="5112477" y="2212053"/>
            <a:ext cx="953998" cy="135172"/>
          </a:xfrm>
          <a:prstGeom prst="roundRect">
            <a:avLst>
              <a:gd name="adj" fmla="val 20294"/>
            </a:avLst>
          </a:prstGeom>
          <a:solidFill>
            <a:srgbClr val="78350F"/>
          </a:solidFill>
          <a:ln/>
        </p:spPr>
      </p:sp>
      <p:sp>
        <p:nvSpPr>
          <p:cNvPr id="233" name="Shape 231"/>
          <p:cNvSpPr/>
          <p:nvPr/>
        </p:nvSpPr>
        <p:spPr>
          <a:xfrm>
            <a:off x="5112477" y="2212053"/>
            <a:ext cx="858598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34" name="Text 232"/>
          <p:cNvSpPr/>
          <p:nvPr/>
        </p:nvSpPr>
        <p:spPr>
          <a:xfrm>
            <a:off x="365760" y="239294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Assay turnaround &amp; modelling</a:t>
            </a:r>
            <a:endParaRPr lang="en-US" sz="900" dirty="0"/>
          </a:p>
        </p:txBody>
      </p:sp>
      <p:sp>
        <p:nvSpPr>
          <p:cNvPr id="235" name="Shape 233"/>
          <p:cNvSpPr/>
          <p:nvPr/>
        </p:nvSpPr>
        <p:spPr>
          <a:xfrm>
            <a:off x="5589476" y="2438665"/>
            <a:ext cx="900998" cy="135172"/>
          </a:xfrm>
          <a:prstGeom prst="roundRect">
            <a:avLst>
              <a:gd name="adj" fmla="val 20294"/>
            </a:avLst>
          </a:prstGeom>
          <a:solidFill>
            <a:srgbClr val="A16207"/>
          </a:solidFill>
          <a:ln/>
        </p:spPr>
      </p:sp>
      <p:sp>
        <p:nvSpPr>
          <p:cNvPr id="236" name="Shape 234"/>
          <p:cNvSpPr/>
          <p:nvPr/>
        </p:nvSpPr>
        <p:spPr>
          <a:xfrm>
            <a:off x="5589476" y="2438665"/>
            <a:ext cx="540599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37" name="Text 235"/>
          <p:cNvSpPr/>
          <p:nvPr/>
        </p:nvSpPr>
        <p:spPr>
          <a:xfrm>
            <a:off x="365760" y="2619557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Resource declared</a:t>
            </a:r>
            <a:endParaRPr lang="en-US" sz="900" dirty="0"/>
          </a:p>
        </p:txBody>
      </p:sp>
      <p:sp>
        <p:nvSpPr>
          <p:cNvPr id="238" name="Shape 236"/>
          <p:cNvSpPr/>
          <p:nvPr/>
        </p:nvSpPr>
        <p:spPr>
          <a:xfrm>
            <a:off x="6408177" y="266885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39" name="Text 237"/>
          <p:cNvSpPr/>
          <p:nvPr/>
        </p:nvSpPr>
        <p:spPr>
          <a:xfrm>
            <a:off x="365760" y="284616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Studies &amp; feasibility</a:t>
            </a:r>
            <a:endParaRPr lang="en-US" sz="900" dirty="0"/>
          </a:p>
        </p:txBody>
      </p:sp>
      <p:sp>
        <p:nvSpPr>
          <p:cNvPr id="240" name="Shape 238"/>
          <p:cNvSpPr/>
          <p:nvPr/>
        </p:nvSpPr>
        <p:spPr>
          <a:xfrm>
            <a:off x="6066474" y="2932043"/>
            <a:ext cx="211999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41" name="Text 239"/>
          <p:cNvSpPr/>
          <p:nvPr/>
        </p:nvSpPr>
        <p:spPr>
          <a:xfrm>
            <a:off x="365760" y="307278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Scoping &amp; pre-feasibility</a:t>
            </a:r>
            <a:endParaRPr lang="en-US" sz="900" dirty="0"/>
          </a:p>
        </p:txBody>
      </p:sp>
      <p:sp>
        <p:nvSpPr>
          <p:cNvPr id="242" name="Shape 240"/>
          <p:cNvSpPr/>
          <p:nvPr/>
        </p:nvSpPr>
        <p:spPr>
          <a:xfrm>
            <a:off x="6066474" y="3118502"/>
            <a:ext cx="953998" cy="135172"/>
          </a:xfrm>
          <a:prstGeom prst="roundRect">
            <a:avLst>
              <a:gd name="adj" fmla="val 20294"/>
            </a:avLst>
          </a:prstGeom>
          <a:solidFill>
            <a:srgbClr val="2563EB"/>
          </a:solidFill>
          <a:ln/>
        </p:spPr>
      </p:sp>
      <p:sp>
        <p:nvSpPr>
          <p:cNvPr id="243" name="Shape 241"/>
          <p:cNvSpPr/>
          <p:nvPr/>
        </p:nvSpPr>
        <p:spPr>
          <a:xfrm>
            <a:off x="6066474" y="3118502"/>
            <a:ext cx="572399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4" name="Text 242"/>
          <p:cNvSpPr/>
          <p:nvPr/>
        </p:nvSpPr>
        <p:spPr>
          <a:xfrm>
            <a:off x="365760" y="3299394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Bankable feasibility study</a:t>
            </a:r>
            <a:endParaRPr lang="en-US" sz="900" dirty="0"/>
          </a:p>
        </p:txBody>
      </p:sp>
      <p:sp>
        <p:nvSpPr>
          <p:cNvPr id="245" name="Shape 243"/>
          <p:cNvSpPr/>
          <p:nvPr/>
        </p:nvSpPr>
        <p:spPr>
          <a:xfrm>
            <a:off x="7020472" y="3345114"/>
            <a:ext cx="1165997" cy="135172"/>
          </a:xfrm>
          <a:prstGeom prst="roundRect">
            <a:avLst>
              <a:gd name="adj" fmla="val 20294"/>
            </a:avLst>
          </a:prstGeom>
          <a:solidFill>
            <a:srgbClr val="3B82F6"/>
          </a:solidFill>
          <a:ln/>
        </p:spPr>
      </p:sp>
      <p:sp>
        <p:nvSpPr>
          <p:cNvPr id="246" name="Shape 244"/>
          <p:cNvSpPr/>
          <p:nvPr/>
        </p:nvSpPr>
        <p:spPr>
          <a:xfrm>
            <a:off x="7020472" y="3345114"/>
            <a:ext cx="116600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7" name="Text 245"/>
          <p:cNvSpPr/>
          <p:nvPr/>
        </p:nvSpPr>
        <p:spPr>
          <a:xfrm>
            <a:off x="365760" y="3526006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Investment decision</a:t>
            </a:r>
            <a:endParaRPr lang="en-US" sz="900" dirty="0"/>
          </a:p>
        </p:txBody>
      </p:sp>
      <p:sp>
        <p:nvSpPr>
          <p:cNvPr id="248" name="Shape 246"/>
          <p:cNvSpPr/>
          <p:nvPr/>
        </p:nvSpPr>
        <p:spPr>
          <a:xfrm>
            <a:off x="8157173" y="357530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249" name="Text 247"/>
          <p:cNvSpPr/>
          <p:nvPr/>
        </p:nvSpPr>
        <p:spPr>
          <a:xfrm>
            <a:off x="365760" y="3752618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Permitting &amp; approvals</a:t>
            </a:r>
            <a:endParaRPr lang="en-US" sz="900" dirty="0"/>
          </a:p>
        </p:txBody>
      </p:sp>
      <p:sp>
        <p:nvSpPr>
          <p:cNvPr id="250" name="Shape 248"/>
          <p:cNvSpPr/>
          <p:nvPr/>
        </p:nvSpPr>
        <p:spPr>
          <a:xfrm>
            <a:off x="7020472" y="3838492"/>
            <a:ext cx="158999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51" name="Text 249"/>
          <p:cNvSpPr/>
          <p:nvPr/>
        </p:nvSpPr>
        <p:spPr>
          <a:xfrm>
            <a:off x="365760" y="3979230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&amp; social impact</a:t>
            </a:r>
            <a:endParaRPr lang="en-US" sz="900" dirty="0"/>
          </a:p>
        </p:txBody>
      </p:sp>
      <p:sp>
        <p:nvSpPr>
          <p:cNvPr id="252" name="Shape 250"/>
          <p:cNvSpPr/>
          <p:nvPr/>
        </p:nvSpPr>
        <p:spPr>
          <a:xfrm>
            <a:off x="7020472" y="4024950"/>
            <a:ext cx="1059997" cy="135172"/>
          </a:xfrm>
          <a:prstGeom prst="roundRect">
            <a:avLst>
              <a:gd name="adj" fmla="val 20294"/>
            </a:avLst>
          </a:prstGeom>
          <a:solidFill>
            <a:srgbClr val="A855F7"/>
          </a:solidFill>
          <a:ln/>
        </p:spPr>
      </p:sp>
      <p:sp>
        <p:nvSpPr>
          <p:cNvPr id="253" name="Shape 251"/>
          <p:cNvSpPr/>
          <p:nvPr/>
        </p:nvSpPr>
        <p:spPr>
          <a:xfrm>
            <a:off x="7020472" y="4024950"/>
            <a:ext cx="317999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54" name="Text 252"/>
          <p:cNvSpPr/>
          <p:nvPr/>
        </p:nvSpPr>
        <p:spPr>
          <a:xfrm>
            <a:off x="365760" y="420584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Mining licence &amp; water permits</a:t>
            </a:r>
            <a:endParaRPr lang="en-US" sz="900" dirty="0"/>
          </a:p>
        </p:txBody>
      </p:sp>
      <p:sp>
        <p:nvSpPr>
          <p:cNvPr id="255" name="Shape 253"/>
          <p:cNvSpPr/>
          <p:nvPr/>
        </p:nvSpPr>
        <p:spPr>
          <a:xfrm>
            <a:off x="7815470" y="4251562"/>
            <a:ext cx="794998" cy="135172"/>
          </a:xfrm>
          <a:prstGeom prst="roundRect">
            <a:avLst>
              <a:gd name="adj" fmla="val 20294"/>
            </a:avLst>
          </a:prstGeom>
          <a:solidFill>
            <a:srgbClr val="C084FC"/>
          </a:solidFill>
          <a:ln/>
        </p:spPr>
      </p:sp>
      <p:sp>
        <p:nvSpPr>
          <p:cNvPr id="256" name="Text 254"/>
          <p:cNvSpPr/>
          <p:nvPr/>
        </p:nvSpPr>
        <p:spPr>
          <a:xfrm>
            <a:off x="365760" y="443245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Development &amp; construction</a:t>
            </a:r>
            <a:endParaRPr lang="en-US" sz="900" dirty="0"/>
          </a:p>
        </p:txBody>
      </p:sp>
      <p:sp>
        <p:nvSpPr>
          <p:cNvPr id="257" name="Shape 255"/>
          <p:cNvSpPr/>
          <p:nvPr/>
        </p:nvSpPr>
        <p:spPr>
          <a:xfrm>
            <a:off x="8292469" y="4518329"/>
            <a:ext cx="222599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58" name="Text 256"/>
          <p:cNvSpPr/>
          <p:nvPr/>
        </p:nvSpPr>
        <p:spPr>
          <a:xfrm>
            <a:off x="365760" y="4659067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access, power &amp; water</a:t>
            </a:r>
            <a:endParaRPr lang="en-US" sz="900" dirty="0"/>
          </a:p>
        </p:txBody>
      </p:sp>
      <p:sp>
        <p:nvSpPr>
          <p:cNvPr id="259" name="Shape 257"/>
          <p:cNvSpPr/>
          <p:nvPr/>
        </p:nvSpPr>
        <p:spPr>
          <a:xfrm>
            <a:off x="8292469" y="4704787"/>
            <a:ext cx="635998" cy="135172"/>
          </a:xfrm>
          <a:prstGeom prst="roundRect">
            <a:avLst>
              <a:gd name="adj" fmla="val 20294"/>
            </a:avLst>
          </a:prstGeom>
          <a:solidFill>
            <a:srgbClr val="EA580C"/>
          </a:solidFill>
          <a:ln/>
        </p:spPr>
      </p:sp>
      <p:sp>
        <p:nvSpPr>
          <p:cNvPr id="260" name="Text 258"/>
          <p:cNvSpPr/>
          <p:nvPr/>
        </p:nvSpPr>
        <p:spPr>
          <a:xfrm>
            <a:off x="365760" y="488567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Process plant construction</a:t>
            </a:r>
            <a:endParaRPr lang="en-US" sz="900" dirty="0"/>
          </a:p>
        </p:txBody>
      </p:sp>
      <p:sp>
        <p:nvSpPr>
          <p:cNvPr id="261" name="Shape 259"/>
          <p:cNvSpPr/>
          <p:nvPr/>
        </p:nvSpPr>
        <p:spPr>
          <a:xfrm>
            <a:off x="8769468" y="4931399"/>
            <a:ext cx="1589996" cy="135172"/>
          </a:xfrm>
          <a:prstGeom prst="roundRect">
            <a:avLst>
              <a:gd name="adj" fmla="val 20294"/>
            </a:avLst>
          </a:prstGeom>
          <a:solidFill>
            <a:srgbClr val="F97316"/>
          </a:solidFill>
          <a:ln/>
        </p:spPr>
      </p:sp>
      <p:sp>
        <p:nvSpPr>
          <p:cNvPr id="262" name="Text 260"/>
          <p:cNvSpPr/>
          <p:nvPr/>
        </p:nvSpPr>
        <p:spPr>
          <a:xfrm>
            <a:off x="365760" y="5112291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Pre-strip / decline development</a:t>
            </a:r>
            <a:endParaRPr lang="en-US" sz="900" dirty="0"/>
          </a:p>
        </p:txBody>
      </p:sp>
      <p:sp>
        <p:nvSpPr>
          <p:cNvPr id="263" name="Shape 261"/>
          <p:cNvSpPr/>
          <p:nvPr/>
        </p:nvSpPr>
        <p:spPr>
          <a:xfrm>
            <a:off x="9087467" y="5158011"/>
            <a:ext cx="1271997" cy="135172"/>
          </a:xfrm>
          <a:prstGeom prst="roundRect">
            <a:avLst>
              <a:gd name="adj" fmla="val 20294"/>
            </a:avLst>
          </a:prstGeom>
          <a:solidFill>
            <a:srgbClr val="FB923C"/>
          </a:solidFill>
          <a:ln/>
        </p:spPr>
      </p:sp>
      <p:sp>
        <p:nvSpPr>
          <p:cNvPr id="264" name="Text 262"/>
          <p:cNvSpPr/>
          <p:nvPr/>
        </p:nvSpPr>
        <p:spPr>
          <a:xfrm>
            <a:off x="365760" y="5338903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Ramp-up &amp; operations</a:t>
            </a:r>
            <a:endParaRPr lang="en-US" sz="900" dirty="0"/>
          </a:p>
        </p:txBody>
      </p:sp>
      <p:sp>
        <p:nvSpPr>
          <p:cNvPr id="265" name="Shape 263"/>
          <p:cNvSpPr/>
          <p:nvPr/>
        </p:nvSpPr>
        <p:spPr>
          <a:xfrm>
            <a:off x="10412463" y="5424777"/>
            <a:ext cx="137799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66" name="Text 264"/>
          <p:cNvSpPr/>
          <p:nvPr/>
        </p:nvSpPr>
        <p:spPr>
          <a:xfrm>
            <a:off x="365760" y="556551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Commissioning &amp; first production</a:t>
            </a:r>
            <a:endParaRPr lang="en-US" sz="900" dirty="0"/>
          </a:p>
        </p:txBody>
      </p:sp>
      <p:sp>
        <p:nvSpPr>
          <p:cNvPr id="267" name="Shape 265"/>
          <p:cNvSpPr/>
          <p:nvPr/>
        </p:nvSpPr>
        <p:spPr>
          <a:xfrm>
            <a:off x="10412463" y="5611235"/>
            <a:ext cx="476999" cy="135172"/>
          </a:xfrm>
          <a:prstGeom prst="roundRect">
            <a:avLst>
              <a:gd name="adj" fmla="val 20294"/>
            </a:avLst>
          </a:prstGeom>
          <a:solidFill>
            <a:srgbClr val="0D9488"/>
          </a:solidFill>
          <a:ln/>
        </p:spPr>
      </p:sp>
      <p:sp>
        <p:nvSpPr>
          <p:cNvPr id="268" name="Text 266"/>
          <p:cNvSpPr/>
          <p:nvPr/>
        </p:nvSpPr>
        <p:spPr>
          <a:xfrm>
            <a:off x="365760" y="5792128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Ramp to nameplate capacity</a:t>
            </a:r>
            <a:endParaRPr lang="en-US" sz="900" dirty="0"/>
          </a:p>
        </p:txBody>
      </p:sp>
      <p:sp>
        <p:nvSpPr>
          <p:cNvPr id="269" name="Shape 267"/>
          <p:cNvSpPr/>
          <p:nvPr/>
        </p:nvSpPr>
        <p:spPr>
          <a:xfrm>
            <a:off x="10836462" y="5837848"/>
            <a:ext cx="953998" cy="135172"/>
          </a:xfrm>
          <a:prstGeom prst="roundRect">
            <a:avLst>
              <a:gd name="adj" fmla="val 20294"/>
            </a:avLst>
          </a:prstGeom>
          <a:solidFill>
            <a:srgbClr val="14B8A6"/>
          </a:solidFill>
          <a:ln/>
        </p:spPr>
      </p:sp>
      <p:sp>
        <p:nvSpPr>
          <p:cNvPr id="270" name="Text 268"/>
          <p:cNvSpPr/>
          <p:nvPr/>
        </p:nvSpPr>
        <p:spPr>
          <a:xfrm>
            <a:off x="365760" y="6018740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Commercial production</a:t>
            </a:r>
            <a:endParaRPr lang="en-US" sz="900" dirty="0"/>
          </a:p>
        </p:txBody>
      </p:sp>
      <p:sp>
        <p:nvSpPr>
          <p:cNvPr id="271" name="Shape 269"/>
          <p:cNvSpPr/>
          <p:nvPr/>
        </p:nvSpPr>
        <p:spPr>
          <a:xfrm>
            <a:off x="11708164" y="606803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72" name="Text 27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35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35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35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35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35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350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350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Exploration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generation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geophysics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Geology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First-pass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Geology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Geology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turnaround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Geology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declared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pre-feasibility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Bankable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Investment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Projects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EPC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Pre-strip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2030-03-23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nameplate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2030-09-10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