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6D28D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Mobile App Launch Plan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Mobile App Launch Plan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53224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16648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522400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85824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591577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55001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660753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24177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729929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93353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799106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62530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8682824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317064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937458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900882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1006635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70059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1075811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039235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1144987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1108411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Text 25"/>
          <p:cNvSpPr/>
          <p:nvPr/>
        </p:nvSpPr>
        <p:spPr>
          <a:xfrm>
            <a:off x="365760" y="1033272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Build hardening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3840480" y="1067889"/>
            <a:ext cx="222352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9" name="Text 27"/>
          <p:cNvSpPr/>
          <p:nvPr/>
        </p:nvSpPr>
        <p:spPr>
          <a:xfrm>
            <a:off x="365760" y="1157369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Feature freeze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3758184" y="1155410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31" name="Text 29"/>
          <p:cNvSpPr/>
          <p:nvPr/>
        </p:nvSpPr>
        <p:spPr>
          <a:xfrm>
            <a:off x="365760" y="1281466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Crash &amp; ANR triage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3840480" y="1327186"/>
            <a:ext cx="1235292" cy="32657"/>
          </a:xfrm>
          <a:prstGeom prst="roundRect">
            <a:avLst>
              <a:gd name="adj" fmla="val 84000"/>
            </a:avLst>
          </a:prstGeom>
          <a:solidFill>
            <a:srgbClr val="64748B"/>
          </a:solidFill>
          <a:ln/>
        </p:spPr>
      </p:sp>
      <p:sp>
        <p:nvSpPr>
          <p:cNvPr id="33" name="Shape 31"/>
          <p:cNvSpPr/>
          <p:nvPr/>
        </p:nvSpPr>
        <p:spPr>
          <a:xfrm>
            <a:off x="3840480" y="1327186"/>
            <a:ext cx="1235292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4" name="Text 32"/>
          <p:cNvSpPr/>
          <p:nvPr/>
        </p:nvSpPr>
        <p:spPr>
          <a:xfrm>
            <a:off x="365760" y="1405563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Performance &amp; memory pass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4581655" y="1451283"/>
            <a:ext cx="988234" cy="32657"/>
          </a:xfrm>
          <a:prstGeom prst="roundRect">
            <a:avLst>
              <a:gd name="adj" fmla="val 84000"/>
            </a:avLst>
          </a:prstGeom>
          <a:solidFill>
            <a:srgbClr val="94A3B8"/>
          </a:solidFill>
          <a:ln/>
        </p:spPr>
      </p:sp>
      <p:sp>
        <p:nvSpPr>
          <p:cNvPr id="36" name="Shape 34"/>
          <p:cNvSpPr/>
          <p:nvPr/>
        </p:nvSpPr>
        <p:spPr>
          <a:xfrm>
            <a:off x="4581655" y="1451283"/>
            <a:ext cx="988234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37" name="Text 35"/>
          <p:cNvSpPr/>
          <p:nvPr/>
        </p:nvSpPr>
        <p:spPr>
          <a:xfrm>
            <a:off x="365760" y="1529661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Accessibility &amp; device matrix testing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4828714" y="1575381"/>
            <a:ext cx="1235292" cy="32657"/>
          </a:xfrm>
          <a:prstGeom prst="roundRect">
            <a:avLst>
              <a:gd name="adj" fmla="val 84000"/>
            </a:avLst>
          </a:prstGeom>
          <a:solidFill>
            <a:srgbClr val="64748B"/>
          </a:solidFill>
          <a:ln/>
        </p:spPr>
      </p:sp>
      <p:sp>
        <p:nvSpPr>
          <p:cNvPr id="39" name="Shape 37"/>
          <p:cNvSpPr/>
          <p:nvPr/>
        </p:nvSpPr>
        <p:spPr>
          <a:xfrm>
            <a:off x="4828714" y="1575381"/>
            <a:ext cx="1235292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0" name="Text 38"/>
          <p:cNvSpPr/>
          <p:nvPr/>
        </p:nvSpPr>
        <p:spPr>
          <a:xfrm>
            <a:off x="365760" y="1653758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Release candidate build</a:t>
            </a:r>
            <a:endParaRPr lang="en-US" sz="900" dirty="0"/>
          </a:p>
        </p:txBody>
      </p:sp>
      <p:sp>
        <p:nvSpPr>
          <p:cNvPr id="41" name="Shape 39"/>
          <p:cNvSpPr/>
          <p:nvPr/>
        </p:nvSpPr>
        <p:spPr>
          <a:xfrm>
            <a:off x="5816947" y="1699478"/>
            <a:ext cx="247058" cy="32657"/>
          </a:xfrm>
          <a:prstGeom prst="roundRect">
            <a:avLst>
              <a:gd name="adj" fmla="val 84000"/>
            </a:avLst>
          </a:prstGeom>
          <a:solidFill>
            <a:srgbClr val="94A3B8"/>
          </a:solidFill>
          <a:ln/>
        </p:spPr>
      </p:sp>
      <p:sp>
        <p:nvSpPr>
          <p:cNvPr id="42" name="Shape 40"/>
          <p:cNvSpPr/>
          <p:nvPr/>
        </p:nvSpPr>
        <p:spPr>
          <a:xfrm>
            <a:off x="5816947" y="1699478"/>
            <a:ext cx="247058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43" name="Text 41"/>
          <p:cNvSpPr/>
          <p:nvPr/>
        </p:nvSpPr>
        <p:spPr>
          <a:xfrm>
            <a:off x="365760" y="1777855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Release candidate ready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5981709" y="1775895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45" name="Text 43"/>
          <p:cNvSpPr/>
          <p:nvPr/>
        </p:nvSpPr>
        <p:spPr>
          <a:xfrm>
            <a:off x="365760" y="1901952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Store listing &amp; assets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5322830" y="1936569"/>
            <a:ext cx="247058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47" name="Text 45"/>
          <p:cNvSpPr/>
          <p:nvPr/>
        </p:nvSpPr>
        <p:spPr>
          <a:xfrm>
            <a:off x="365760" y="2026049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Keyword &amp; category research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5322830" y="2071769"/>
            <a:ext cx="741175" cy="32657"/>
          </a:xfrm>
          <a:prstGeom prst="roundRect">
            <a:avLst>
              <a:gd name="adj" fmla="val 84000"/>
            </a:avLst>
          </a:prstGeom>
          <a:solidFill>
            <a:srgbClr val="A855F7"/>
          </a:solidFill>
          <a:ln/>
        </p:spPr>
      </p:sp>
      <p:sp>
        <p:nvSpPr>
          <p:cNvPr id="49" name="Shape 47"/>
          <p:cNvSpPr/>
          <p:nvPr/>
        </p:nvSpPr>
        <p:spPr>
          <a:xfrm>
            <a:off x="5322830" y="2071769"/>
            <a:ext cx="741175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0" name="Text 48"/>
          <p:cNvSpPr/>
          <p:nvPr/>
        </p:nvSpPr>
        <p:spPr>
          <a:xfrm>
            <a:off x="365760" y="2150146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App name, subtitle &amp; description</a:t>
            </a:r>
            <a:endParaRPr lang="en-US" sz="900" dirty="0"/>
          </a:p>
        </p:txBody>
      </p:sp>
      <p:sp>
        <p:nvSpPr>
          <p:cNvPr id="51" name="Shape 49"/>
          <p:cNvSpPr/>
          <p:nvPr/>
        </p:nvSpPr>
        <p:spPr>
          <a:xfrm>
            <a:off x="5816947" y="2195866"/>
            <a:ext cx="741175" cy="32657"/>
          </a:xfrm>
          <a:prstGeom prst="roundRect">
            <a:avLst>
              <a:gd name="adj" fmla="val 84000"/>
            </a:avLst>
          </a:prstGeom>
          <a:solidFill>
            <a:srgbClr val="C084FC"/>
          </a:solidFill>
          <a:ln/>
        </p:spPr>
      </p:sp>
      <p:sp>
        <p:nvSpPr>
          <p:cNvPr id="52" name="Shape 50"/>
          <p:cNvSpPr/>
          <p:nvPr/>
        </p:nvSpPr>
        <p:spPr>
          <a:xfrm>
            <a:off x="5816947" y="2195866"/>
            <a:ext cx="741175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3" name="Text 51"/>
          <p:cNvSpPr/>
          <p:nvPr/>
        </p:nvSpPr>
        <p:spPr>
          <a:xfrm>
            <a:off x="365760" y="2274243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Screenshots &amp; preview video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6064005" y="2319963"/>
            <a:ext cx="1235292" cy="32657"/>
          </a:xfrm>
          <a:prstGeom prst="roundRect">
            <a:avLst>
              <a:gd name="adj" fmla="val 84000"/>
            </a:avLst>
          </a:prstGeom>
          <a:solidFill>
            <a:srgbClr val="A855F7"/>
          </a:solidFill>
          <a:ln/>
        </p:spPr>
      </p:sp>
      <p:sp>
        <p:nvSpPr>
          <p:cNvPr id="55" name="Shape 53"/>
          <p:cNvSpPr/>
          <p:nvPr/>
        </p:nvSpPr>
        <p:spPr>
          <a:xfrm>
            <a:off x="6064005" y="2319963"/>
            <a:ext cx="988234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6" name="Text 54"/>
          <p:cNvSpPr/>
          <p:nvPr/>
        </p:nvSpPr>
        <p:spPr>
          <a:xfrm>
            <a:off x="365760" y="2398341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Icon &amp; store graphics</a:t>
            </a:r>
            <a:endParaRPr lang="en-US" sz="900" dirty="0"/>
          </a:p>
        </p:txBody>
      </p:sp>
      <p:sp>
        <p:nvSpPr>
          <p:cNvPr id="57" name="Shape 55"/>
          <p:cNvSpPr/>
          <p:nvPr/>
        </p:nvSpPr>
        <p:spPr>
          <a:xfrm>
            <a:off x="6064005" y="2444061"/>
            <a:ext cx="741175" cy="32657"/>
          </a:xfrm>
          <a:prstGeom prst="roundRect">
            <a:avLst>
              <a:gd name="adj" fmla="val 84000"/>
            </a:avLst>
          </a:prstGeom>
          <a:solidFill>
            <a:srgbClr val="C084FC"/>
          </a:solidFill>
          <a:ln/>
        </p:spPr>
      </p:sp>
      <p:sp>
        <p:nvSpPr>
          <p:cNvPr id="58" name="Shape 56"/>
          <p:cNvSpPr/>
          <p:nvPr/>
        </p:nvSpPr>
        <p:spPr>
          <a:xfrm>
            <a:off x="6064005" y="2444061"/>
            <a:ext cx="741175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9" name="Text 57"/>
          <p:cNvSpPr/>
          <p:nvPr/>
        </p:nvSpPr>
        <p:spPr>
          <a:xfrm>
            <a:off x="365760" y="2522438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Privacy disclosure &amp; data types</a:t>
            </a:r>
            <a:endParaRPr lang="en-US" sz="900" dirty="0"/>
          </a:p>
        </p:txBody>
      </p:sp>
      <p:sp>
        <p:nvSpPr>
          <p:cNvPr id="60" name="Shape 58"/>
          <p:cNvSpPr/>
          <p:nvPr/>
        </p:nvSpPr>
        <p:spPr>
          <a:xfrm>
            <a:off x="6805181" y="2568158"/>
            <a:ext cx="741175" cy="32657"/>
          </a:xfrm>
          <a:prstGeom prst="roundRect">
            <a:avLst>
              <a:gd name="adj" fmla="val 84000"/>
            </a:avLst>
          </a:prstGeom>
          <a:solidFill>
            <a:srgbClr val="A855F7"/>
          </a:solidFill>
          <a:ln/>
        </p:spPr>
      </p:sp>
      <p:sp>
        <p:nvSpPr>
          <p:cNvPr id="61" name="Shape 59"/>
          <p:cNvSpPr/>
          <p:nvPr/>
        </p:nvSpPr>
        <p:spPr>
          <a:xfrm>
            <a:off x="6805181" y="2568158"/>
            <a:ext cx="444705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2" name="Text 60"/>
          <p:cNvSpPr/>
          <p:nvPr/>
        </p:nvSpPr>
        <p:spPr>
          <a:xfrm>
            <a:off x="365760" y="2646535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Age rating &amp; content questionnaire</a:t>
            </a:r>
            <a:endParaRPr lang="en-US" sz="900" dirty="0"/>
          </a:p>
        </p:txBody>
      </p:sp>
      <p:sp>
        <p:nvSpPr>
          <p:cNvPr id="63" name="Shape 61"/>
          <p:cNvSpPr/>
          <p:nvPr/>
        </p:nvSpPr>
        <p:spPr>
          <a:xfrm>
            <a:off x="7299297" y="2692255"/>
            <a:ext cx="494117" cy="32657"/>
          </a:xfrm>
          <a:prstGeom prst="roundRect">
            <a:avLst>
              <a:gd name="adj" fmla="val 84000"/>
            </a:avLst>
          </a:prstGeom>
          <a:solidFill>
            <a:srgbClr val="C084FC"/>
          </a:solidFill>
          <a:ln/>
        </p:spPr>
      </p:sp>
      <p:sp>
        <p:nvSpPr>
          <p:cNvPr id="64" name="Shape 62"/>
          <p:cNvSpPr/>
          <p:nvPr/>
        </p:nvSpPr>
        <p:spPr>
          <a:xfrm>
            <a:off x="7299297" y="2692255"/>
            <a:ext cx="197647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5" name="Text 63"/>
          <p:cNvSpPr/>
          <p:nvPr/>
        </p:nvSpPr>
        <p:spPr>
          <a:xfrm>
            <a:off x="365760" y="2770632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Store listing ready</a:t>
            </a:r>
            <a:endParaRPr lang="en-US" sz="900" dirty="0"/>
          </a:p>
        </p:txBody>
      </p:sp>
      <p:sp>
        <p:nvSpPr>
          <p:cNvPr id="66" name="Shape 64"/>
          <p:cNvSpPr/>
          <p:nvPr/>
        </p:nvSpPr>
        <p:spPr>
          <a:xfrm>
            <a:off x="7958177" y="2768673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67" name="Text 65"/>
          <p:cNvSpPr/>
          <p:nvPr/>
        </p:nvSpPr>
        <p:spPr>
          <a:xfrm>
            <a:off x="365760" y="2894729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Beta testing</a:t>
            </a:r>
            <a:endParaRPr lang="en-US" sz="900" dirty="0"/>
          </a:p>
        </p:txBody>
      </p:sp>
      <p:sp>
        <p:nvSpPr>
          <p:cNvPr id="68" name="Shape 66"/>
          <p:cNvSpPr/>
          <p:nvPr/>
        </p:nvSpPr>
        <p:spPr>
          <a:xfrm>
            <a:off x="6064005" y="2929346"/>
            <a:ext cx="222352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69" name="Text 67"/>
          <p:cNvSpPr/>
          <p:nvPr/>
        </p:nvSpPr>
        <p:spPr>
          <a:xfrm>
            <a:off x="365760" y="3018826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TestFlight &amp; Play track upload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6064005" y="3064546"/>
            <a:ext cx="148235" cy="32657"/>
          </a:xfrm>
          <a:prstGeom prst="roundRect">
            <a:avLst>
              <a:gd name="adj" fmla="val 84000"/>
            </a:avLst>
          </a:prstGeom>
          <a:solidFill>
            <a:srgbClr val="0EA5E9"/>
          </a:solidFill>
          <a:ln/>
        </p:spPr>
      </p:sp>
      <p:sp>
        <p:nvSpPr>
          <p:cNvPr id="71" name="Shape 69"/>
          <p:cNvSpPr/>
          <p:nvPr/>
        </p:nvSpPr>
        <p:spPr>
          <a:xfrm>
            <a:off x="6064005" y="3064546"/>
            <a:ext cx="148235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2" name="Text 70"/>
          <p:cNvSpPr/>
          <p:nvPr/>
        </p:nvSpPr>
        <p:spPr>
          <a:xfrm>
            <a:off x="365760" y="3142923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External tester recruitment</a:t>
            </a:r>
            <a:endParaRPr lang="en-US" sz="900" dirty="0"/>
          </a:p>
        </p:txBody>
      </p:sp>
      <p:sp>
        <p:nvSpPr>
          <p:cNvPr id="73" name="Shape 71"/>
          <p:cNvSpPr/>
          <p:nvPr/>
        </p:nvSpPr>
        <p:spPr>
          <a:xfrm>
            <a:off x="6064005" y="3188643"/>
            <a:ext cx="741175" cy="32657"/>
          </a:xfrm>
          <a:prstGeom prst="roundRect">
            <a:avLst>
              <a:gd name="adj" fmla="val 84000"/>
            </a:avLst>
          </a:prstGeom>
          <a:solidFill>
            <a:srgbClr val="38BDF8"/>
          </a:solidFill>
          <a:ln/>
        </p:spPr>
      </p:sp>
      <p:sp>
        <p:nvSpPr>
          <p:cNvPr id="74" name="Shape 72"/>
          <p:cNvSpPr/>
          <p:nvPr/>
        </p:nvSpPr>
        <p:spPr>
          <a:xfrm>
            <a:off x="6064005" y="3188643"/>
            <a:ext cx="741175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5" name="Text 73"/>
          <p:cNvSpPr/>
          <p:nvPr/>
        </p:nvSpPr>
        <p:spPr>
          <a:xfrm>
            <a:off x="365760" y="3267021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Internal beta</a:t>
            </a:r>
            <a:endParaRPr lang="en-US" sz="900" dirty="0"/>
          </a:p>
        </p:txBody>
      </p:sp>
      <p:sp>
        <p:nvSpPr>
          <p:cNvPr id="76" name="Shape 74"/>
          <p:cNvSpPr/>
          <p:nvPr/>
        </p:nvSpPr>
        <p:spPr>
          <a:xfrm>
            <a:off x="6212240" y="3312741"/>
            <a:ext cx="691763" cy="32657"/>
          </a:xfrm>
          <a:prstGeom prst="roundRect">
            <a:avLst>
              <a:gd name="adj" fmla="val 84000"/>
            </a:avLst>
          </a:prstGeom>
          <a:solidFill>
            <a:srgbClr val="0EA5E9"/>
          </a:solidFill>
          <a:ln/>
        </p:spPr>
      </p:sp>
      <p:sp>
        <p:nvSpPr>
          <p:cNvPr id="77" name="Shape 75"/>
          <p:cNvSpPr/>
          <p:nvPr/>
        </p:nvSpPr>
        <p:spPr>
          <a:xfrm>
            <a:off x="6212240" y="3312741"/>
            <a:ext cx="415058" cy="3265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8" name="Text 76"/>
          <p:cNvSpPr/>
          <p:nvPr/>
        </p:nvSpPr>
        <p:spPr>
          <a:xfrm>
            <a:off x="365760" y="3391118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External beta round</a:t>
            </a:r>
            <a:endParaRPr lang="en-US" sz="900" dirty="0"/>
          </a:p>
        </p:txBody>
      </p:sp>
      <p:sp>
        <p:nvSpPr>
          <p:cNvPr id="79" name="Shape 77"/>
          <p:cNvSpPr/>
          <p:nvPr/>
        </p:nvSpPr>
        <p:spPr>
          <a:xfrm>
            <a:off x="6904004" y="3436838"/>
            <a:ext cx="1235292" cy="32657"/>
          </a:xfrm>
          <a:prstGeom prst="roundRect">
            <a:avLst>
              <a:gd name="adj" fmla="val 84000"/>
            </a:avLst>
          </a:prstGeom>
          <a:solidFill>
            <a:srgbClr val="38BDF8"/>
          </a:solidFill>
          <a:ln/>
        </p:spPr>
      </p:sp>
      <p:sp>
        <p:nvSpPr>
          <p:cNvPr id="80" name="Text 78"/>
          <p:cNvSpPr/>
          <p:nvPr/>
        </p:nvSpPr>
        <p:spPr>
          <a:xfrm>
            <a:off x="365760" y="3515215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Beta feedback triage &amp; fixes</a:t>
            </a:r>
            <a:endParaRPr lang="en-US" sz="900" dirty="0"/>
          </a:p>
        </p:txBody>
      </p:sp>
      <p:sp>
        <p:nvSpPr>
          <p:cNvPr id="81" name="Shape 79"/>
          <p:cNvSpPr/>
          <p:nvPr/>
        </p:nvSpPr>
        <p:spPr>
          <a:xfrm>
            <a:off x="7299297" y="3560935"/>
            <a:ext cx="988234" cy="32657"/>
          </a:xfrm>
          <a:prstGeom prst="roundRect">
            <a:avLst>
              <a:gd name="adj" fmla="val 84000"/>
            </a:avLst>
          </a:prstGeom>
          <a:solidFill>
            <a:srgbClr val="0EA5E9"/>
          </a:solidFill>
          <a:ln/>
        </p:spPr>
      </p:sp>
      <p:sp>
        <p:nvSpPr>
          <p:cNvPr id="82" name="Text 80"/>
          <p:cNvSpPr/>
          <p:nvPr/>
        </p:nvSpPr>
        <p:spPr>
          <a:xfrm>
            <a:off x="365760" y="3639312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Beta exit criteria met</a:t>
            </a:r>
            <a:endParaRPr lang="en-US" sz="900" dirty="0"/>
          </a:p>
        </p:txBody>
      </p:sp>
      <p:sp>
        <p:nvSpPr>
          <p:cNvPr id="83" name="Shape 81"/>
          <p:cNvSpPr/>
          <p:nvPr/>
        </p:nvSpPr>
        <p:spPr>
          <a:xfrm>
            <a:off x="8205235" y="3637353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84" name="Text 82"/>
          <p:cNvSpPr/>
          <p:nvPr/>
        </p:nvSpPr>
        <p:spPr>
          <a:xfrm>
            <a:off x="365760" y="3763409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Store review &amp; submission</a:t>
            </a:r>
            <a:endParaRPr lang="en-US" sz="900" dirty="0"/>
          </a:p>
        </p:txBody>
      </p:sp>
      <p:sp>
        <p:nvSpPr>
          <p:cNvPr id="85" name="Shape 83"/>
          <p:cNvSpPr/>
          <p:nvPr/>
        </p:nvSpPr>
        <p:spPr>
          <a:xfrm>
            <a:off x="8287531" y="3798026"/>
            <a:ext cx="138352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86" name="Text 84"/>
          <p:cNvSpPr/>
          <p:nvPr/>
        </p:nvSpPr>
        <p:spPr>
          <a:xfrm>
            <a:off x="365760" y="3887506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Pre-submission compliance check</a:t>
            </a:r>
            <a:endParaRPr lang="en-US" sz="900" dirty="0"/>
          </a:p>
        </p:txBody>
      </p:sp>
      <p:sp>
        <p:nvSpPr>
          <p:cNvPr id="87" name="Shape 85"/>
          <p:cNvSpPr/>
          <p:nvPr/>
        </p:nvSpPr>
        <p:spPr>
          <a:xfrm>
            <a:off x="8287531" y="3933226"/>
            <a:ext cx="247058" cy="32657"/>
          </a:xfrm>
          <a:prstGeom prst="roundRect">
            <a:avLst>
              <a:gd name="adj" fmla="val 84000"/>
            </a:avLst>
          </a:prstGeom>
          <a:solidFill>
            <a:srgbClr val="EF4444"/>
          </a:solidFill>
          <a:ln/>
        </p:spPr>
      </p:sp>
      <p:sp>
        <p:nvSpPr>
          <p:cNvPr id="88" name="Text 86"/>
          <p:cNvSpPr/>
          <p:nvPr/>
        </p:nvSpPr>
        <p:spPr>
          <a:xfrm>
            <a:off x="365760" y="4011603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App Store submission</a:t>
            </a:r>
            <a:endParaRPr lang="en-US" sz="900" dirty="0"/>
          </a:p>
        </p:txBody>
      </p:sp>
      <p:sp>
        <p:nvSpPr>
          <p:cNvPr id="89" name="Shape 87"/>
          <p:cNvSpPr/>
          <p:nvPr/>
        </p:nvSpPr>
        <p:spPr>
          <a:xfrm>
            <a:off x="8534589" y="4057323"/>
            <a:ext cx="54864" cy="32657"/>
          </a:xfrm>
          <a:prstGeom prst="roundRect">
            <a:avLst>
              <a:gd name="adj" fmla="val 84000"/>
            </a:avLst>
          </a:prstGeom>
          <a:solidFill>
            <a:srgbClr val="F87171"/>
          </a:solidFill>
          <a:ln/>
        </p:spPr>
      </p:sp>
      <p:sp>
        <p:nvSpPr>
          <p:cNvPr id="90" name="Text 88"/>
          <p:cNvSpPr/>
          <p:nvPr/>
        </p:nvSpPr>
        <p:spPr>
          <a:xfrm>
            <a:off x="365760" y="4135701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Google Play submission</a:t>
            </a:r>
            <a:endParaRPr lang="en-US" sz="900" dirty="0"/>
          </a:p>
        </p:txBody>
      </p:sp>
      <p:sp>
        <p:nvSpPr>
          <p:cNvPr id="91" name="Shape 89"/>
          <p:cNvSpPr/>
          <p:nvPr/>
        </p:nvSpPr>
        <p:spPr>
          <a:xfrm>
            <a:off x="8534589" y="4181421"/>
            <a:ext cx="54864" cy="32657"/>
          </a:xfrm>
          <a:prstGeom prst="roundRect">
            <a:avLst>
              <a:gd name="adj" fmla="val 84000"/>
            </a:avLst>
          </a:prstGeom>
          <a:solidFill>
            <a:srgbClr val="EF4444"/>
          </a:solidFill>
          <a:ln/>
        </p:spPr>
      </p:sp>
      <p:sp>
        <p:nvSpPr>
          <p:cNvPr id="92" name="Text 90"/>
          <p:cNvSpPr/>
          <p:nvPr/>
        </p:nvSpPr>
        <p:spPr>
          <a:xfrm>
            <a:off x="365760" y="4259798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App Store review wait</a:t>
            </a:r>
            <a:endParaRPr lang="en-US" sz="900" dirty="0"/>
          </a:p>
        </p:txBody>
      </p:sp>
      <p:sp>
        <p:nvSpPr>
          <p:cNvPr id="93" name="Shape 91"/>
          <p:cNvSpPr/>
          <p:nvPr/>
        </p:nvSpPr>
        <p:spPr>
          <a:xfrm>
            <a:off x="8584001" y="4305518"/>
            <a:ext cx="494117" cy="32657"/>
          </a:xfrm>
          <a:prstGeom prst="roundRect">
            <a:avLst>
              <a:gd name="adj" fmla="val 84000"/>
            </a:avLst>
          </a:prstGeom>
          <a:solidFill>
            <a:srgbClr val="F87171"/>
          </a:solidFill>
          <a:ln/>
        </p:spPr>
      </p:sp>
      <p:sp>
        <p:nvSpPr>
          <p:cNvPr id="94" name="Text 92"/>
          <p:cNvSpPr/>
          <p:nvPr/>
        </p:nvSpPr>
        <p:spPr>
          <a:xfrm>
            <a:off x="365760" y="4383895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Google Play review wait</a:t>
            </a:r>
            <a:endParaRPr lang="en-US" sz="900" dirty="0"/>
          </a:p>
        </p:txBody>
      </p:sp>
      <p:sp>
        <p:nvSpPr>
          <p:cNvPr id="95" name="Shape 93"/>
          <p:cNvSpPr/>
          <p:nvPr/>
        </p:nvSpPr>
        <p:spPr>
          <a:xfrm>
            <a:off x="8584001" y="4429615"/>
            <a:ext cx="345882" cy="32657"/>
          </a:xfrm>
          <a:prstGeom prst="roundRect">
            <a:avLst>
              <a:gd name="adj" fmla="val 84000"/>
            </a:avLst>
          </a:prstGeom>
          <a:solidFill>
            <a:srgbClr val="EF4444"/>
          </a:solidFill>
          <a:ln/>
        </p:spPr>
      </p:sp>
      <p:sp>
        <p:nvSpPr>
          <p:cNvPr id="96" name="Text 94"/>
          <p:cNvSpPr/>
          <p:nvPr/>
        </p:nvSpPr>
        <p:spPr>
          <a:xfrm>
            <a:off x="365760" y="4507992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Rejection &amp; resubmission buffer</a:t>
            </a:r>
            <a:endParaRPr lang="en-US" sz="900" dirty="0"/>
          </a:p>
        </p:txBody>
      </p:sp>
      <p:sp>
        <p:nvSpPr>
          <p:cNvPr id="97" name="Shape 95"/>
          <p:cNvSpPr/>
          <p:nvPr/>
        </p:nvSpPr>
        <p:spPr>
          <a:xfrm>
            <a:off x="9078118" y="4553712"/>
            <a:ext cx="494117" cy="32657"/>
          </a:xfrm>
          <a:prstGeom prst="roundRect">
            <a:avLst>
              <a:gd name="adj" fmla="val 84000"/>
            </a:avLst>
          </a:prstGeom>
          <a:solidFill>
            <a:srgbClr val="F87171"/>
          </a:solidFill>
          <a:ln/>
        </p:spPr>
      </p:sp>
      <p:sp>
        <p:nvSpPr>
          <p:cNvPr id="98" name="Text 96"/>
          <p:cNvSpPr/>
          <p:nvPr/>
        </p:nvSpPr>
        <p:spPr>
          <a:xfrm>
            <a:off x="365760" y="4632089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Approved &amp; ready for release</a:t>
            </a:r>
            <a:endParaRPr lang="en-US" sz="900" dirty="0"/>
          </a:p>
        </p:txBody>
      </p:sp>
      <p:sp>
        <p:nvSpPr>
          <p:cNvPr id="99" name="Shape 97"/>
          <p:cNvSpPr/>
          <p:nvPr/>
        </p:nvSpPr>
        <p:spPr>
          <a:xfrm>
            <a:off x="9588762" y="4630130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00" name="Text 98"/>
          <p:cNvSpPr/>
          <p:nvPr/>
        </p:nvSpPr>
        <p:spPr>
          <a:xfrm>
            <a:off x="365760" y="4756186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Phased rollout</a:t>
            </a:r>
            <a:endParaRPr lang="en-US" sz="900" dirty="0"/>
          </a:p>
        </p:txBody>
      </p:sp>
      <p:sp>
        <p:nvSpPr>
          <p:cNvPr id="101" name="Shape 99"/>
          <p:cNvSpPr/>
          <p:nvPr/>
        </p:nvSpPr>
        <p:spPr>
          <a:xfrm>
            <a:off x="9671058" y="4790803"/>
            <a:ext cx="938822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02" name="Text 100"/>
          <p:cNvSpPr/>
          <p:nvPr/>
        </p:nvSpPr>
        <p:spPr>
          <a:xfrm>
            <a:off x="365760" y="4880283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Release to 1% of users</a:t>
            </a:r>
            <a:endParaRPr lang="en-US" sz="900" dirty="0"/>
          </a:p>
        </p:txBody>
      </p:sp>
      <p:sp>
        <p:nvSpPr>
          <p:cNvPr id="103" name="Shape 101"/>
          <p:cNvSpPr/>
          <p:nvPr/>
        </p:nvSpPr>
        <p:spPr>
          <a:xfrm>
            <a:off x="9671058" y="4926003"/>
            <a:ext cx="148235" cy="32657"/>
          </a:xfrm>
          <a:prstGeom prst="roundRect">
            <a:avLst>
              <a:gd name="adj" fmla="val 84000"/>
            </a:avLst>
          </a:prstGeom>
          <a:solidFill>
            <a:srgbClr val="6D28D9"/>
          </a:solidFill>
          <a:ln/>
        </p:spPr>
      </p:sp>
      <p:sp>
        <p:nvSpPr>
          <p:cNvPr id="104" name="Text 102"/>
          <p:cNvSpPr/>
          <p:nvPr/>
        </p:nvSpPr>
        <p:spPr>
          <a:xfrm>
            <a:off x="365760" y="5004381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Expand to 10%</a:t>
            </a:r>
            <a:endParaRPr lang="en-US" sz="900" dirty="0"/>
          </a:p>
        </p:txBody>
      </p:sp>
      <p:sp>
        <p:nvSpPr>
          <p:cNvPr id="105" name="Shape 103"/>
          <p:cNvSpPr/>
          <p:nvPr/>
        </p:nvSpPr>
        <p:spPr>
          <a:xfrm>
            <a:off x="9868705" y="5050101"/>
            <a:ext cx="148235" cy="32657"/>
          </a:xfrm>
          <a:prstGeom prst="roundRect">
            <a:avLst>
              <a:gd name="adj" fmla="val 84000"/>
            </a:avLst>
          </a:prstGeom>
          <a:solidFill>
            <a:srgbClr val="A78BFA"/>
          </a:solidFill>
          <a:ln/>
        </p:spPr>
      </p:sp>
      <p:sp>
        <p:nvSpPr>
          <p:cNvPr id="106" name="Text 104"/>
          <p:cNvSpPr/>
          <p:nvPr/>
        </p:nvSpPr>
        <p:spPr>
          <a:xfrm>
            <a:off x="365760" y="5128478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Expand to 50%</a:t>
            </a:r>
            <a:endParaRPr lang="en-US" sz="900" dirty="0"/>
          </a:p>
        </p:txBody>
      </p:sp>
      <p:sp>
        <p:nvSpPr>
          <p:cNvPr id="107" name="Shape 105"/>
          <p:cNvSpPr/>
          <p:nvPr/>
        </p:nvSpPr>
        <p:spPr>
          <a:xfrm>
            <a:off x="10115763" y="5174198"/>
            <a:ext cx="148235" cy="32657"/>
          </a:xfrm>
          <a:prstGeom prst="roundRect">
            <a:avLst>
              <a:gd name="adj" fmla="val 84000"/>
            </a:avLst>
          </a:prstGeom>
          <a:solidFill>
            <a:srgbClr val="6D28D9"/>
          </a:solidFill>
          <a:ln/>
        </p:spPr>
      </p:sp>
      <p:sp>
        <p:nvSpPr>
          <p:cNvPr id="108" name="Text 106"/>
          <p:cNvSpPr/>
          <p:nvPr/>
        </p:nvSpPr>
        <p:spPr>
          <a:xfrm>
            <a:off x="365760" y="5252575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Full availability</a:t>
            </a:r>
            <a:endParaRPr lang="en-US" sz="900" dirty="0"/>
          </a:p>
        </p:txBody>
      </p:sp>
      <p:sp>
        <p:nvSpPr>
          <p:cNvPr id="109" name="Shape 107"/>
          <p:cNvSpPr/>
          <p:nvPr/>
        </p:nvSpPr>
        <p:spPr>
          <a:xfrm>
            <a:off x="10280525" y="5250615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10" name="Text 108"/>
          <p:cNvSpPr/>
          <p:nvPr/>
        </p:nvSpPr>
        <p:spPr>
          <a:xfrm>
            <a:off x="365760" y="5376672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Launch announcement &amp; press</a:t>
            </a:r>
            <a:endParaRPr lang="en-US" sz="900" dirty="0"/>
          </a:p>
        </p:txBody>
      </p:sp>
      <p:sp>
        <p:nvSpPr>
          <p:cNvPr id="111" name="Shape 109"/>
          <p:cNvSpPr/>
          <p:nvPr/>
        </p:nvSpPr>
        <p:spPr>
          <a:xfrm>
            <a:off x="10362821" y="5422392"/>
            <a:ext cx="247058" cy="32657"/>
          </a:xfrm>
          <a:prstGeom prst="roundRect">
            <a:avLst>
              <a:gd name="adj" fmla="val 84000"/>
            </a:avLst>
          </a:prstGeom>
          <a:solidFill>
            <a:srgbClr val="A78BFA"/>
          </a:solidFill>
          <a:ln/>
        </p:spPr>
      </p:sp>
      <p:sp>
        <p:nvSpPr>
          <p:cNvPr id="112" name="Text 110"/>
          <p:cNvSpPr/>
          <p:nvPr/>
        </p:nvSpPr>
        <p:spPr>
          <a:xfrm>
            <a:off x="365760" y="5500769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Day-one patch &amp; monitoring</a:t>
            </a:r>
            <a:endParaRPr lang="en-US" sz="900" dirty="0"/>
          </a:p>
        </p:txBody>
      </p:sp>
      <p:sp>
        <p:nvSpPr>
          <p:cNvPr id="113" name="Shape 111"/>
          <p:cNvSpPr/>
          <p:nvPr/>
        </p:nvSpPr>
        <p:spPr>
          <a:xfrm>
            <a:off x="9671058" y="5535386"/>
            <a:ext cx="207529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14" name="Text 112"/>
          <p:cNvSpPr/>
          <p:nvPr/>
        </p:nvSpPr>
        <p:spPr>
          <a:xfrm>
            <a:off x="365760" y="5624866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Crash &amp; ANR monitoring</a:t>
            </a:r>
            <a:endParaRPr lang="en-US" sz="900" dirty="0"/>
          </a:p>
        </p:txBody>
      </p:sp>
      <p:sp>
        <p:nvSpPr>
          <p:cNvPr id="115" name="Shape 113"/>
          <p:cNvSpPr/>
          <p:nvPr/>
        </p:nvSpPr>
        <p:spPr>
          <a:xfrm>
            <a:off x="9671058" y="5670586"/>
            <a:ext cx="2075290" cy="32657"/>
          </a:xfrm>
          <a:prstGeom prst="roundRect">
            <a:avLst>
              <a:gd name="adj" fmla="val 84000"/>
            </a:avLst>
          </a:prstGeom>
          <a:solidFill>
            <a:srgbClr val="F59E0B"/>
          </a:solidFill>
          <a:ln/>
        </p:spPr>
      </p:sp>
      <p:sp>
        <p:nvSpPr>
          <p:cNvPr id="116" name="Text 114"/>
          <p:cNvSpPr/>
          <p:nvPr/>
        </p:nvSpPr>
        <p:spPr>
          <a:xfrm>
            <a:off x="365760" y="5748963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Day-one patch window</a:t>
            </a:r>
            <a:endParaRPr lang="en-US" sz="900" dirty="0"/>
          </a:p>
        </p:txBody>
      </p:sp>
      <p:sp>
        <p:nvSpPr>
          <p:cNvPr id="117" name="Shape 115"/>
          <p:cNvSpPr/>
          <p:nvPr/>
        </p:nvSpPr>
        <p:spPr>
          <a:xfrm>
            <a:off x="10362821" y="5794683"/>
            <a:ext cx="494117" cy="32657"/>
          </a:xfrm>
          <a:prstGeom prst="roundRect">
            <a:avLst>
              <a:gd name="adj" fmla="val 84000"/>
            </a:avLst>
          </a:prstGeom>
          <a:solidFill>
            <a:srgbClr val="FBBF24"/>
          </a:solidFill>
          <a:ln/>
        </p:spPr>
      </p:sp>
      <p:sp>
        <p:nvSpPr>
          <p:cNvPr id="118" name="Text 116"/>
          <p:cNvSpPr/>
          <p:nvPr/>
        </p:nvSpPr>
        <p:spPr>
          <a:xfrm>
            <a:off x="365760" y="5873061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Store review &amp; rating response</a:t>
            </a:r>
            <a:endParaRPr lang="en-US" sz="900" dirty="0"/>
          </a:p>
        </p:txBody>
      </p:sp>
      <p:sp>
        <p:nvSpPr>
          <p:cNvPr id="119" name="Shape 117"/>
          <p:cNvSpPr/>
          <p:nvPr/>
        </p:nvSpPr>
        <p:spPr>
          <a:xfrm>
            <a:off x="10511056" y="5918781"/>
            <a:ext cx="1235292" cy="32657"/>
          </a:xfrm>
          <a:prstGeom prst="roundRect">
            <a:avLst>
              <a:gd name="adj" fmla="val 84000"/>
            </a:avLst>
          </a:prstGeom>
          <a:solidFill>
            <a:srgbClr val="F59E0B"/>
          </a:solidFill>
          <a:ln/>
        </p:spPr>
      </p:sp>
      <p:sp>
        <p:nvSpPr>
          <p:cNvPr id="120" name="Text 118"/>
          <p:cNvSpPr/>
          <p:nvPr/>
        </p:nvSpPr>
        <p:spPr>
          <a:xfrm>
            <a:off x="365760" y="5997158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Week-one retention review</a:t>
            </a:r>
            <a:endParaRPr lang="en-US" sz="900" dirty="0"/>
          </a:p>
        </p:txBody>
      </p:sp>
      <p:sp>
        <p:nvSpPr>
          <p:cNvPr id="121" name="Shape 119"/>
          <p:cNvSpPr/>
          <p:nvPr/>
        </p:nvSpPr>
        <p:spPr>
          <a:xfrm>
            <a:off x="11054585" y="6042878"/>
            <a:ext cx="247058" cy="32657"/>
          </a:xfrm>
          <a:prstGeom prst="roundRect">
            <a:avLst>
              <a:gd name="adj" fmla="val 84000"/>
            </a:avLst>
          </a:prstGeom>
          <a:solidFill>
            <a:srgbClr val="FBBF24"/>
          </a:solidFill>
          <a:ln/>
        </p:spPr>
      </p:sp>
      <p:sp>
        <p:nvSpPr>
          <p:cNvPr id="122" name="Text 120"/>
          <p:cNvSpPr/>
          <p:nvPr/>
        </p:nvSpPr>
        <p:spPr>
          <a:xfrm>
            <a:off x="365760" y="6121255"/>
            <a:ext cx="3291840" cy="12409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Post-launch review</a:t>
            </a:r>
            <a:endParaRPr lang="en-US" sz="900" dirty="0"/>
          </a:p>
        </p:txBody>
      </p:sp>
      <p:sp>
        <p:nvSpPr>
          <p:cNvPr id="123" name="Shape 121"/>
          <p:cNvSpPr/>
          <p:nvPr/>
        </p:nvSpPr>
        <p:spPr>
          <a:xfrm>
            <a:off x="11664052" y="6119295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24" name="Text 122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D28D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D28D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D28D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D28D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D28D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D28D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D28D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hardening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Feature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freeze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Crash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triage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Performance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memory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Accessibility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device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matrix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Release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candidate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Release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candidate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listing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assets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Keyword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category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research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name,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subtitle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description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Screenshots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video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Icon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graphics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Design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Privacy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disclosure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types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Legal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questionnaire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listing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TestFlight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track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upload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External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recruitment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Internal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beta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Staff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External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round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feedback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triage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fixes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Beta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criteria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submission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Pre-submission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compliance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check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submission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Release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Google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submission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Release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Apple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Google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Google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Rejection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resubmission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buffer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release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Phased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rollout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Release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1%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of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users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Release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Expand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Release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Expand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to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Release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Full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availability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announcement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press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Marketing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Day-one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patch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monitoring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Crash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ANR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monitoring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Day-one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patch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window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Store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rating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response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Support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Week-one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retention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2026-12-26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Post-launch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2026-07-24T04:16:56Z</dcterms:created>
  <dcterms:modified xsi:type="dcterms:W3CDTF">2026-07-24T04:16:56Z</dcterms:modified>
</cp:coreProperties>
</file>