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33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Museum Exhibition Planning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Museum Exhibition Planning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584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926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763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106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943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285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122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465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302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644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1481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24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3661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003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5841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183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8020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362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0200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542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2379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722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455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90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673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08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891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26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1097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7440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277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619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545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79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7636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978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9815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6158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1995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8337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417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051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635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269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8533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4876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0713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7055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2893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9235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5072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1414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7252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3594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9431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5774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1611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7953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379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013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597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231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8149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4492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032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667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250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885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4688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1030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686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1321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Text 75"/>
          <p:cNvSpPr/>
          <p:nvPr/>
        </p:nvSpPr>
        <p:spPr>
          <a:xfrm>
            <a:off x="365760" y="10332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 &amp; curatorial development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3840480" y="1059024"/>
            <a:ext cx="35806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11396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Exhibition concept &amp; thesis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3840480" y="1185361"/>
            <a:ext cx="622723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81" name="Shape 79"/>
          <p:cNvSpPr/>
          <p:nvPr/>
        </p:nvSpPr>
        <p:spPr>
          <a:xfrm>
            <a:off x="3840480" y="1185361"/>
            <a:ext cx="62272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12460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Object wish list &amp; checklist v1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4307522" y="1291730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84" name="Shape 82"/>
          <p:cNvSpPr/>
          <p:nvPr/>
        </p:nvSpPr>
        <p:spPr>
          <a:xfrm>
            <a:off x="4307522" y="1291730"/>
            <a:ext cx="70056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3523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&amp; funding approval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4774564" y="1398099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87" name="Shape 85"/>
          <p:cNvSpPr/>
          <p:nvPr/>
        </p:nvSpPr>
        <p:spPr>
          <a:xfrm>
            <a:off x="4774564" y="1398099"/>
            <a:ext cx="70056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4587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Opening date fixed in gallery calendar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5392831" y="144792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5651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Government indemnity application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5475127" y="1610837"/>
            <a:ext cx="934084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92" name="Shape 90"/>
          <p:cNvSpPr/>
          <p:nvPr/>
        </p:nvSpPr>
        <p:spPr>
          <a:xfrm>
            <a:off x="5475127" y="1610837"/>
            <a:ext cx="84067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16714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Catalogue commissioning &amp; essays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5552967" y="1717206"/>
            <a:ext cx="1868168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95" name="Shape 93"/>
          <p:cNvSpPr/>
          <p:nvPr/>
        </p:nvSpPr>
        <p:spPr>
          <a:xfrm>
            <a:off x="5552967" y="1717206"/>
            <a:ext cx="112090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17778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Loans &amp; lender agreements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475127" y="1803607"/>
            <a:ext cx="303577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18842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Formal loan requests issued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475127" y="1929944"/>
            <a:ext cx="467042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00" name="Shape 98"/>
          <p:cNvSpPr/>
          <p:nvPr/>
        </p:nvSpPr>
        <p:spPr>
          <a:xfrm>
            <a:off x="5475127" y="1929944"/>
            <a:ext cx="46704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19905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Lender responses &amp; substitutions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5942168" y="2036313"/>
            <a:ext cx="1167605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03" name="Shape 101"/>
          <p:cNvSpPr/>
          <p:nvPr/>
        </p:nvSpPr>
        <p:spPr>
          <a:xfrm>
            <a:off x="5942168" y="2036313"/>
            <a:ext cx="81732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0969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Facilities reports supplied to lenders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6020009" y="2142682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06" name="Shape 104"/>
          <p:cNvSpPr/>
          <p:nvPr/>
        </p:nvSpPr>
        <p:spPr>
          <a:xfrm>
            <a:off x="6020009" y="2142682"/>
            <a:ext cx="70056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2033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Insurance valuations &amp; cover placement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7109773" y="2249051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09" name="Shape 107"/>
          <p:cNvSpPr/>
          <p:nvPr/>
        </p:nvSpPr>
        <p:spPr>
          <a:xfrm>
            <a:off x="7109773" y="2249051"/>
            <a:ext cx="14011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3097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Loan agreements signed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7650200" y="22988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4160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Courier requirements &amp; escort schedule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7732496" y="2461789"/>
            <a:ext cx="778403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5224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Final checklist frozen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7805880" y="251161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6288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fabrication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175689" y="2654559"/>
            <a:ext cx="280225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27351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Exhibition design &amp; 3D layout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175689" y="2780896"/>
            <a:ext cx="856243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20" name="Shape 118"/>
          <p:cNvSpPr/>
          <p:nvPr/>
        </p:nvSpPr>
        <p:spPr>
          <a:xfrm>
            <a:off x="6175689" y="2780896"/>
            <a:ext cx="68499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28415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AV &amp; lighting design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7421134" y="2887265"/>
            <a:ext cx="778403" cy="14929"/>
          </a:xfrm>
          <a:prstGeom prst="roundRect">
            <a:avLst>
              <a:gd name="adj" fmla="val 183750"/>
            </a:avLst>
          </a:prstGeom>
          <a:solidFill>
            <a:srgbClr val="3B82F6"/>
          </a:solidFill>
          <a:ln/>
        </p:spPr>
      </p:sp>
      <p:sp>
        <p:nvSpPr>
          <p:cNvPr id="123" name="Shape 121"/>
          <p:cNvSpPr/>
          <p:nvPr/>
        </p:nvSpPr>
        <p:spPr>
          <a:xfrm>
            <a:off x="7421134" y="2887265"/>
            <a:ext cx="15568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29479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Graphic design &amp; interpretation text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031933" y="2993634"/>
            <a:ext cx="934084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26" name="Shape 124"/>
          <p:cNvSpPr/>
          <p:nvPr/>
        </p:nvSpPr>
        <p:spPr>
          <a:xfrm>
            <a:off x="7031933" y="2993634"/>
            <a:ext cx="28022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0542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Casework &amp; mount design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031933" y="3100003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3B82F6"/>
          </a:solidFill>
          <a:ln/>
        </p:spPr>
      </p:sp>
      <p:sp>
        <p:nvSpPr>
          <p:cNvPr id="129" name="Shape 127"/>
          <p:cNvSpPr/>
          <p:nvPr/>
        </p:nvSpPr>
        <p:spPr>
          <a:xfrm>
            <a:off x="7031933" y="3100003"/>
            <a:ext cx="28022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16065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Casework fabrication &amp; off-gassing test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7810336" y="3206372"/>
            <a:ext cx="934084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26702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Mount making &amp; object supports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7919312" y="3312741"/>
            <a:ext cx="856243" cy="14929"/>
          </a:xfrm>
          <a:prstGeom prst="roundRect">
            <a:avLst>
              <a:gd name="adj" fmla="val 183750"/>
            </a:avLst>
          </a:prstGeom>
          <a:solidFill>
            <a:srgbClr val="3B82F6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37339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Conservation, couriers &amp; transport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7888176" y="3399142"/>
            <a:ext cx="15568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347975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Condition survey of home collection objects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7888176" y="3525479"/>
            <a:ext cx="622723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358612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Conservation treatment &amp; framing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510899" y="3631848"/>
            <a:ext cx="856243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69249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Crating &amp; packing specifications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277378" y="3738216"/>
            <a:ext cx="467042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379886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Export licences &amp; customs clearance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8277378" y="3844585"/>
            <a:ext cx="700563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390523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Loan collection &amp; courier flights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8977941" y="3950954"/>
            <a:ext cx="389202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01160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Objects arrive on site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9331550" y="400078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1179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Gallery preparation &amp; installation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8510899" y="4143725"/>
            <a:ext cx="14011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2243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Previous exhibition de-install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510899" y="4270061"/>
            <a:ext cx="233521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43307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Gallery repaint &amp; floor preparation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8744420" y="4376430"/>
            <a:ext cx="311361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44370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stabilisation - RH &amp; temperature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9055781" y="4482799"/>
            <a:ext cx="389202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45434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Environmental conditions logged and accepted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9362687" y="453262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46498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Casework installation &amp; lighting focus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9133621" y="4695537"/>
            <a:ext cx="389202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47561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Graphics &amp; wall text installation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9522823" y="4801906"/>
            <a:ext cx="233521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48625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Incoming condition reporting with couriers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9444983" y="4908275"/>
            <a:ext cx="155681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49689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Object installation &amp; mounting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600663" y="5014644"/>
            <a:ext cx="217953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0752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Courier sign-off &amp; case sealing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818616" y="5121013"/>
            <a:ext cx="62272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51816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Opening, run &amp; de-install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9055781" y="5207415"/>
            <a:ext cx="27244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52880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Marketing campaign &amp; ticketing live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9055781" y="5333751"/>
            <a:ext cx="887380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53944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walkthrough &amp; snagging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880888" y="5440120"/>
            <a:ext cx="62272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55007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Press preview &amp; private view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9943161" y="5546489"/>
            <a:ext cx="54864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6071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Exhibition opens to public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9923137" y="559631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57135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Public programme &amp; events run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0005433" y="5759227"/>
            <a:ext cx="1401126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8198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Light and RH monitoring during run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005433" y="5865596"/>
            <a:ext cx="1401126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59262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Rotation of light-sensitive works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0690428" y="5971965"/>
            <a:ext cx="155681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60326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De-install &amp; outgoing condition reports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1406558" y="6078334"/>
            <a:ext cx="233521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61389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Objects returned to lenders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11697896" y="61281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curatorial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gallery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indemnity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Catalogue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essays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substitutions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lenders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Insurance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escort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frozen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Graphic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interpretation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text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Interpretation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off-gassing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couriers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specifications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flights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Gallery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Previous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de-install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Technicians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Gallery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repaint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Technicians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stabilisation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temperature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logged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focus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Technicians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Graphics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text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Technicians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Incoming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couriers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mounting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de-install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ticketing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light-sensitive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De-install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outgoing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Conservation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lenders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