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C3A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New Product Development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New Product Development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257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600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2111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453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39642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3066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5817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159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7670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012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9523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866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1376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719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3229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9572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5083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1425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69362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32786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58789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5131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0642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6984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62495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8838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643488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06912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66201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2544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68055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4397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69908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6250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71761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8103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73614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9956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75467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1810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773208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36632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79173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75516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81027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7369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82880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9222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84733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81075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86586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82928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88439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84782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90292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86635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92145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88488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93999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90341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95852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92194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97705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94047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99558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95900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101411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97754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103264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99607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105117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101460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106971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103313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108824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105166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110677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107019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112530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108872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114383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110726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116236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112579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Text 87"/>
          <p:cNvSpPr/>
          <p:nvPr/>
        </p:nvSpPr>
        <p:spPr>
          <a:xfrm>
            <a:off x="365760" y="103327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Concept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3840480" y="1067889"/>
            <a:ext cx="79420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115736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Opportunity &amp; customer needs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3840480" y="1203089"/>
            <a:ext cx="397102" cy="32657"/>
          </a:xfrm>
          <a:prstGeom prst="roundRect">
            <a:avLst>
              <a:gd name="adj" fmla="val 84000"/>
            </a:avLst>
          </a:prstGeom>
          <a:solidFill>
            <a:srgbClr val="64748B"/>
          </a:solidFill>
          <a:ln/>
        </p:spPr>
      </p:sp>
      <p:sp>
        <p:nvSpPr>
          <p:cNvPr id="93" name="Shape 91"/>
          <p:cNvSpPr/>
          <p:nvPr/>
        </p:nvSpPr>
        <p:spPr>
          <a:xfrm>
            <a:off x="3840480" y="1203089"/>
            <a:ext cx="397102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128146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Concept sketches &amp; options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4105215" y="1327186"/>
            <a:ext cx="397102" cy="32657"/>
          </a:xfrm>
          <a:prstGeom prst="roundRect">
            <a:avLst>
              <a:gd name="adj" fmla="val 84000"/>
            </a:avLst>
          </a:prstGeom>
          <a:solidFill>
            <a:srgbClr val="94A3B8"/>
          </a:solidFill>
          <a:ln/>
        </p:spPr>
      </p:sp>
      <p:sp>
        <p:nvSpPr>
          <p:cNvPr id="96" name="Shape 94"/>
          <p:cNvSpPr/>
          <p:nvPr/>
        </p:nvSpPr>
        <p:spPr>
          <a:xfrm>
            <a:off x="4105215" y="1327186"/>
            <a:ext cx="397102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7" name="Text 95"/>
          <p:cNvSpPr/>
          <p:nvPr/>
        </p:nvSpPr>
        <p:spPr>
          <a:xfrm>
            <a:off x="365760" y="140556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Initial business case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303766" y="1451283"/>
            <a:ext cx="330918" cy="32657"/>
          </a:xfrm>
          <a:prstGeom prst="roundRect">
            <a:avLst>
              <a:gd name="adj" fmla="val 84000"/>
            </a:avLst>
          </a:prstGeom>
          <a:solidFill>
            <a:srgbClr val="64748B"/>
          </a:solidFill>
          <a:ln/>
        </p:spPr>
      </p:sp>
      <p:sp>
        <p:nvSpPr>
          <p:cNvPr id="99" name="Shape 97"/>
          <p:cNvSpPr/>
          <p:nvPr/>
        </p:nvSpPr>
        <p:spPr>
          <a:xfrm>
            <a:off x="4303766" y="1451283"/>
            <a:ext cx="330918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0" name="Text 98"/>
          <p:cNvSpPr/>
          <p:nvPr/>
        </p:nvSpPr>
        <p:spPr>
          <a:xfrm>
            <a:off x="365760" y="152966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Gate 1: concept approved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4552388" y="152770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165375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Feasibility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4634684" y="1688374"/>
            <a:ext cx="92657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177785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Technical feasibility studies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634684" y="1823575"/>
            <a:ext cx="595653" cy="32657"/>
          </a:xfrm>
          <a:prstGeom prst="roundRect">
            <a:avLst>
              <a:gd name="adj" fmla="val 84000"/>
            </a:avLst>
          </a:prstGeom>
          <a:solidFill>
            <a:srgbClr val="2563EB"/>
          </a:solidFill>
          <a:ln/>
        </p:spPr>
      </p:sp>
      <p:sp>
        <p:nvSpPr>
          <p:cNvPr id="106" name="Shape 104"/>
          <p:cNvSpPr/>
          <p:nvPr/>
        </p:nvSpPr>
        <p:spPr>
          <a:xfrm>
            <a:off x="4634684" y="1823575"/>
            <a:ext cx="595653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190195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Make-or-buy analysis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4833235" y="1947672"/>
            <a:ext cx="397102" cy="32657"/>
          </a:xfrm>
          <a:prstGeom prst="roundRect">
            <a:avLst>
              <a:gd name="adj" fmla="val 84000"/>
            </a:avLst>
          </a:prstGeom>
          <a:solidFill>
            <a:srgbClr val="3B82F6"/>
          </a:solidFill>
          <a:ln/>
        </p:spPr>
      </p:sp>
      <p:sp>
        <p:nvSpPr>
          <p:cNvPr id="109" name="Shape 107"/>
          <p:cNvSpPr/>
          <p:nvPr/>
        </p:nvSpPr>
        <p:spPr>
          <a:xfrm>
            <a:off x="4833235" y="1947672"/>
            <a:ext cx="397102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202604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Regulatory &amp; standards scan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4767052" y="2071769"/>
            <a:ext cx="529470" cy="32657"/>
          </a:xfrm>
          <a:prstGeom prst="roundRect">
            <a:avLst>
              <a:gd name="adj" fmla="val 84000"/>
            </a:avLst>
          </a:prstGeom>
          <a:solidFill>
            <a:srgbClr val="2563EB"/>
          </a:solidFill>
          <a:ln/>
        </p:spPr>
      </p:sp>
      <p:sp>
        <p:nvSpPr>
          <p:cNvPr id="112" name="Shape 110"/>
          <p:cNvSpPr/>
          <p:nvPr/>
        </p:nvSpPr>
        <p:spPr>
          <a:xfrm>
            <a:off x="4767052" y="2071769"/>
            <a:ext cx="529470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3" name="Text 111"/>
          <p:cNvSpPr/>
          <p:nvPr/>
        </p:nvSpPr>
        <p:spPr>
          <a:xfrm>
            <a:off x="365760" y="215014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Cost model &amp; risk assessment</a:t>
            </a:r>
            <a:endParaRPr lang="en-US" sz="900" dirty="0"/>
          </a:p>
        </p:txBody>
      </p:sp>
      <p:sp>
        <p:nvSpPr>
          <p:cNvPr id="114" name="Shape 112"/>
          <p:cNvSpPr/>
          <p:nvPr/>
        </p:nvSpPr>
        <p:spPr>
          <a:xfrm>
            <a:off x="5164154" y="2195866"/>
            <a:ext cx="397102" cy="32657"/>
          </a:xfrm>
          <a:prstGeom prst="roundRect">
            <a:avLst>
              <a:gd name="adj" fmla="val 84000"/>
            </a:avLst>
          </a:prstGeom>
          <a:solidFill>
            <a:srgbClr val="3B82F6"/>
          </a:solidFill>
          <a:ln/>
        </p:spPr>
      </p:sp>
      <p:sp>
        <p:nvSpPr>
          <p:cNvPr id="115" name="Shape 113"/>
          <p:cNvSpPr/>
          <p:nvPr/>
        </p:nvSpPr>
        <p:spPr>
          <a:xfrm>
            <a:off x="5164154" y="2195866"/>
            <a:ext cx="397102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227424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Gate 2: feasibility passed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5478960" y="227228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239834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Detailed design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5561256" y="2432957"/>
            <a:ext cx="185314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252243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System architecture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5561256" y="2568158"/>
            <a:ext cx="529470" cy="32657"/>
          </a:xfrm>
          <a:prstGeom prst="roundRect">
            <a:avLst>
              <a:gd name="adj" fmla="val 84000"/>
            </a:avLst>
          </a:prstGeom>
          <a:solidFill>
            <a:srgbClr val="7C3AED"/>
          </a:solidFill>
          <a:ln/>
        </p:spPr>
      </p:sp>
      <p:sp>
        <p:nvSpPr>
          <p:cNvPr id="122" name="Shape 120"/>
          <p:cNvSpPr/>
          <p:nvPr/>
        </p:nvSpPr>
        <p:spPr>
          <a:xfrm>
            <a:off x="5561256" y="2568158"/>
            <a:ext cx="529470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3" name="Text 121"/>
          <p:cNvSpPr/>
          <p:nvPr/>
        </p:nvSpPr>
        <p:spPr>
          <a:xfrm>
            <a:off x="365760" y="264653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Detail design &amp; DFMA</a:t>
            </a:r>
            <a:endParaRPr lang="en-US" sz="900" dirty="0"/>
          </a:p>
        </p:txBody>
      </p:sp>
      <p:sp>
        <p:nvSpPr>
          <p:cNvPr id="124" name="Shape 122"/>
          <p:cNvSpPr/>
          <p:nvPr/>
        </p:nvSpPr>
        <p:spPr>
          <a:xfrm>
            <a:off x="6024542" y="2692255"/>
            <a:ext cx="1191306" cy="32657"/>
          </a:xfrm>
          <a:prstGeom prst="roundRect">
            <a:avLst>
              <a:gd name="adj" fmla="val 84000"/>
            </a:avLst>
          </a:prstGeom>
          <a:solidFill>
            <a:srgbClr val="A78BFA"/>
          </a:solidFill>
          <a:ln/>
        </p:spPr>
      </p:sp>
      <p:sp>
        <p:nvSpPr>
          <p:cNvPr id="125" name="Shape 123"/>
          <p:cNvSpPr/>
          <p:nvPr/>
        </p:nvSpPr>
        <p:spPr>
          <a:xfrm>
            <a:off x="6024542" y="2692255"/>
            <a:ext cx="833915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277063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Bill of materials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6620195" y="2816352"/>
            <a:ext cx="529470" cy="32657"/>
          </a:xfrm>
          <a:prstGeom prst="roundRect">
            <a:avLst>
              <a:gd name="adj" fmla="val 84000"/>
            </a:avLst>
          </a:prstGeom>
          <a:solidFill>
            <a:srgbClr val="7C3AED"/>
          </a:solidFill>
          <a:ln/>
        </p:spPr>
      </p:sp>
      <p:sp>
        <p:nvSpPr>
          <p:cNvPr id="128" name="Shape 126"/>
          <p:cNvSpPr/>
          <p:nvPr/>
        </p:nvSpPr>
        <p:spPr>
          <a:xfrm>
            <a:off x="6620195" y="2816352"/>
            <a:ext cx="264735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9" name="Text 127"/>
          <p:cNvSpPr/>
          <p:nvPr/>
        </p:nvSpPr>
        <p:spPr>
          <a:xfrm>
            <a:off x="365760" y="289472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Supplier engagement</a:t>
            </a:r>
            <a:endParaRPr lang="en-US" sz="900" dirty="0"/>
          </a:p>
        </p:txBody>
      </p:sp>
      <p:sp>
        <p:nvSpPr>
          <p:cNvPr id="130" name="Shape 128"/>
          <p:cNvSpPr/>
          <p:nvPr/>
        </p:nvSpPr>
        <p:spPr>
          <a:xfrm>
            <a:off x="6223093" y="2940449"/>
            <a:ext cx="926572" cy="32657"/>
          </a:xfrm>
          <a:prstGeom prst="roundRect">
            <a:avLst>
              <a:gd name="adj" fmla="val 84000"/>
            </a:avLst>
          </a:prstGeom>
          <a:solidFill>
            <a:srgbClr val="A78BFA"/>
          </a:solidFill>
          <a:ln/>
        </p:spPr>
      </p:sp>
      <p:sp>
        <p:nvSpPr>
          <p:cNvPr id="131" name="Shape 129"/>
          <p:cNvSpPr/>
          <p:nvPr/>
        </p:nvSpPr>
        <p:spPr>
          <a:xfrm>
            <a:off x="6223093" y="2940449"/>
            <a:ext cx="555943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301882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Design review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7149665" y="3064546"/>
            <a:ext cx="264735" cy="32657"/>
          </a:xfrm>
          <a:prstGeom prst="roundRect">
            <a:avLst>
              <a:gd name="adj" fmla="val 84000"/>
            </a:avLst>
          </a:prstGeom>
          <a:solidFill>
            <a:srgbClr val="7C3AED"/>
          </a:solidFill>
          <a:ln/>
        </p:spPr>
      </p:sp>
      <p:sp>
        <p:nvSpPr>
          <p:cNvPr id="134" name="Shape 132"/>
          <p:cNvSpPr/>
          <p:nvPr/>
        </p:nvSpPr>
        <p:spPr>
          <a:xfrm>
            <a:off x="7149665" y="3064546"/>
            <a:ext cx="52947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5" name="Text 133"/>
          <p:cNvSpPr/>
          <p:nvPr/>
        </p:nvSpPr>
        <p:spPr>
          <a:xfrm>
            <a:off x="365760" y="314292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Gate 3: design freeze</a:t>
            </a:r>
            <a:endParaRPr lang="en-US" sz="900" dirty="0"/>
          </a:p>
        </p:txBody>
      </p:sp>
      <p:sp>
        <p:nvSpPr>
          <p:cNvPr id="136" name="Shape 134"/>
          <p:cNvSpPr/>
          <p:nvPr/>
        </p:nvSpPr>
        <p:spPr>
          <a:xfrm>
            <a:off x="7332103" y="314096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326702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Prototyping</a:t>
            </a:r>
            <a:endParaRPr lang="en-US" sz="900" dirty="0"/>
          </a:p>
        </p:txBody>
      </p:sp>
      <p:sp>
        <p:nvSpPr>
          <p:cNvPr id="138" name="Shape 136"/>
          <p:cNvSpPr/>
          <p:nvPr/>
        </p:nvSpPr>
        <p:spPr>
          <a:xfrm>
            <a:off x="6487828" y="3301637"/>
            <a:ext cx="211787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9" name="Text 137"/>
          <p:cNvSpPr/>
          <p:nvPr/>
        </p:nvSpPr>
        <p:spPr>
          <a:xfrm>
            <a:off x="365760" y="339111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Alpha build</a:t>
            </a:r>
            <a:endParaRPr lang="en-US" sz="900" dirty="0"/>
          </a:p>
        </p:txBody>
      </p:sp>
      <p:sp>
        <p:nvSpPr>
          <p:cNvPr id="140" name="Shape 138"/>
          <p:cNvSpPr/>
          <p:nvPr/>
        </p:nvSpPr>
        <p:spPr>
          <a:xfrm>
            <a:off x="6487828" y="3436838"/>
            <a:ext cx="595653" cy="32657"/>
          </a:xfrm>
          <a:prstGeom prst="roundRect">
            <a:avLst>
              <a:gd name="adj" fmla="val 84000"/>
            </a:avLst>
          </a:prstGeom>
          <a:solidFill>
            <a:srgbClr val="A855F7"/>
          </a:solidFill>
          <a:ln/>
        </p:spPr>
      </p:sp>
      <p:sp>
        <p:nvSpPr>
          <p:cNvPr id="141" name="Shape 139"/>
          <p:cNvSpPr/>
          <p:nvPr/>
        </p:nvSpPr>
        <p:spPr>
          <a:xfrm>
            <a:off x="6487828" y="3436838"/>
            <a:ext cx="357392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351521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Engineering evaluation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7083481" y="3560935"/>
            <a:ext cx="463286" cy="32657"/>
          </a:xfrm>
          <a:prstGeom prst="roundRect">
            <a:avLst>
              <a:gd name="adj" fmla="val 84000"/>
            </a:avLst>
          </a:prstGeom>
          <a:solidFill>
            <a:srgbClr val="C084FC"/>
          </a:solidFill>
          <a:ln/>
        </p:spPr>
      </p:sp>
      <p:sp>
        <p:nvSpPr>
          <p:cNvPr id="144" name="Shape 142"/>
          <p:cNvSpPr/>
          <p:nvPr/>
        </p:nvSpPr>
        <p:spPr>
          <a:xfrm>
            <a:off x="7083481" y="3560935"/>
            <a:ext cx="92657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5" name="Text 143"/>
          <p:cNvSpPr/>
          <p:nvPr/>
        </p:nvSpPr>
        <p:spPr>
          <a:xfrm>
            <a:off x="365760" y="363931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Design iterations</a:t>
            </a:r>
            <a:endParaRPr lang="en-US" sz="900" dirty="0"/>
          </a:p>
        </p:txBody>
      </p:sp>
      <p:sp>
        <p:nvSpPr>
          <p:cNvPr id="146" name="Shape 144"/>
          <p:cNvSpPr/>
          <p:nvPr/>
        </p:nvSpPr>
        <p:spPr>
          <a:xfrm>
            <a:off x="7480583" y="3685032"/>
            <a:ext cx="529470" cy="32657"/>
          </a:xfrm>
          <a:prstGeom prst="roundRect">
            <a:avLst>
              <a:gd name="adj" fmla="val 84000"/>
            </a:avLst>
          </a:prstGeom>
          <a:solidFill>
            <a:srgbClr val="A855F7"/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376340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Beta build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8010053" y="3809129"/>
            <a:ext cx="595653" cy="32657"/>
          </a:xfrm>
          <a:prstGeom prst="roundRect">
            <a:avLst>
              <a:gd name="adj" fmla="val 84000"/>
            </a:avLst>
          </a:prstGeom>
          <a:solidFill>
            <a:srgbClr val="C084FC"/>
          </a:solidFill>
          <a:ln/>
        </p:spPr>
      </p:sp>
      <p:sp>
        <p:nvSpPr>
          <p:cNvPr id="149" name="Text 147"/>
          <p:cNvSpPr/>
          <p:nvPr/>
        </p:nvSpPr>
        <p:spPr>
          <a:xfrm>
            <a:off x="365760" y="388750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Validation &amp; testing</a:t>
            </a:r>
            <a:endParaRPr lang="en-US" sz="900" dirty="0"/>
          </a:p>
        </p:txBody>
      </p:sp>
      <p:sp>
        <p:nvSpPr>
          <p:cNvPr id="150" name="Shape 148"/>
          <p:cNvSpPr/>
          <p:nvPr/>
        </p:nvSpPr>
        <p:spPr>
          <a:xfrm>
            <a:off x="8605706" y="3922123"/>
            <a:ext cx="211787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1" name="Text 149"/>
          <p:cNvSpPr/>
          <p:nvPr/>
        </p:nvSpPr>
        <p:spPr>
          <a:xfrm>
            <a:off x="365760" y="401160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Design verification testing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8605706" y="4057323"/>
            <a:ext cx="661837" cy="32657"/>
          </a:xfrm>
          <a:prstGeom prst="roundRect">
            <a:avLst>
              <a:gd name="adj" fmla="val 84000"/>
            </a:avLst>
          </a:prstGeom>
          <a:solidFill>
            <a:srgbClr val="0D9488"/>
          </a:solidFill>
          <a:ln/>
        </p:spPr>
      </p:sp>
      <p:sp>
        <p:nvSpPr>
          <p:cNvPr id="153" name="Text 151"/>
          <p:cNvSpPr/>
          <p:nvPr/>
        </p:nvSpPr>
        <p:spPr>
          <a:xfrm>
            <a:off x="365760" y="413570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Environmental &amp; life testing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8870441" y="4181421"/>
            <a:ext cx="1191306" cy="32657"/>
          </a:xfrm>
          <a:prstGeom prst="roundRect">
            <a:avLst>
              <a:gd name="adj" fmla="val 84000"/>
            </a:avLst>
          </a:prstGeom>
          <a:solidFill>
            <a:srgbClr val="14B8A6"/>
          </a:solidFill>
          <a:ln/>
        </p:spPr>
      </p:sp>
      <p:sp>
        <p:nvSpPr>
          <p:cNvPr id="155" name="Text 153"/>
          <p:cNvSpPr/>
          <p:nvPr/>
        </p:nvSpPr>
        <p:spPr>
          <a:xfrm>
            <a:off x="365760" y="425979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Certification submissions</a:t>
            </a:r>
            <a:endParaRPr lang="en-US" sz="900" dirty="0"/>
          </a:p>
        </p:txBody>
      </p:sp>
      <p:sp>
        <p:nvSpPr>
          <p:cNvPr id="156" name="Shape 154"/>
          <p:cNvSpPr/>
          <p:nvPr/>
        </p:nvSpPr>
        <p:spPr>
          <a:xfrm>
            <a:off x="9135176" y="4305518"/>
            <a:ext cx="1323674" cy="32657"/>
          </a:xfrm>
          <a:prstGeom prst="roundRect">
            <a:avLst>
              <a:gd name="adj" fmla="val 84000"/>
            </a:avLst>
          </a:prstGeom>
          <a:solidFill>
            <a:srgbClr val="0D9488"/>
          </a:solidFill>
          <a:ln/>
        </p:spPr>
      </p:sp>
      <p:sp>
        <p:nvSpPr>
          <p:cNvPr id="157" name="Text 155"/>
          <p:cNvSpPr/>
          <p:nvPr/>
        </p:nvSpPr>
        <p:spPr>
          <a:xfrm>
            <a:off x="365760" y="438389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User trials</a:t>
            </a:r>
            <a:endParaRPr lang="en-US" sz="900" dirty="0"/>
          </a:p>
        </p:txBody>
      </p:sp>
      <p:sp>
        <p:nvSpPr>
          <p:cNvPr id="158" name="Shape 156"/>
          <p:cNvSpPr/>
          <p:nvPr/>
        </p:nvSpPr>
        <p:spPr>
          <a:xfrm>
            <a:off x="9399910" y="4429615"/>
            <a:ext cx="595653" cy="32657"/>
          </a:xfrm>
          <a:prstGeom prst="roundRect">
            <a:avLst>
              <a:gd name="adj" fmla="val 84000"/>
            </a:avLst>
          </a:prstGeom>
          <a:solidFill>
            <a:srgbClr val="14B8A6"/>
          </a:solidFill>
          <a:ln/>
        </p:spPr>
      </p:sp>
      <p:sp>
        <p:nvSpPr>
          <p:cNvPr id="159" name="Text 157"/>
          <p:cNvSpPr/>
          <p:nvPr/>
        </p:nvSpPr>
        <p:spPr>
          <a:xfrm>
            <a:off x="365760" y="450799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Gate 4: design validated</a:t>
            </a:r>
            <a:endParaRPr lang="en-US" sz="900" dirty="0"/>
          </a:p>
        </p:txBody>
      </p:sp>
      <p:sp>
        <p:nvSpPr>
          <p:cNvPr id="160" name="Shape 158"/>
          <p:cNvSpPr/>
          <p:nvPr/>
        </p:nvSpPr>
        <p:spPr>
          <a:xfrm>
            <a:off x="10641288" y="450603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1" name="Text 159"/>
          <p:cNvSpPr/>
          <p:nvPr/>
        </p:nvSpPr>
        <p:spPr>
          <a:xfrm>
            <a:off x="365760" y="463208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Tooling &amp; industrialization</a:t>
            </a:r>
            <a:endParaRPr lang="en-US" sz="900" dirty="0"/>
          </a:p>
        </p:txBody>
      </p:sp>
      <p:sp>
        <p:nvSpPr>
          <p:cNvPr id="162" name="Shape 160"/>
          <p:cNvSpPr/>
          <p:nvPr/>
        </p:nvSpPr>
        <p:spPr>
          <a:xfrm>
            <a:off x="7480583" y="4666706"/>
            <a:ext cx="304445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3" name="Text 161"/>
          <p:cNvSpPr/>
          <p:nvPr/>
        </p:nvSpPr>
        <p:spPr>
          <a:xfrm>
            <a:off x="365760" y="475618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Tool design</a:t>
            </a:r>
            <a:endParaRPr lang="en-US" sz="900" dirty="0"/>
          </a:p>
        </p:txBody>
      </p:sp>
      <p:sp>
        <p:nvSpPr>
          <p:cNvPr id="164" name="Shape 162"/>
          <p:cNvSpPr/>
          <p:nvPr/>
        </p:nvSpPr>
        <p:spPr>
          <a:xfrm>
            <a:off x="7480583" y="4801906"/>
            <a:ext cx="595653" cy="32657"/>
          </a:xfrm>
          <a:prstGeom prst="roundRect">
            <a:avLst>
              <a:gd name="adj" fmla="val 84000"/>
            </a:avLst>
          </a:prstGeom>
          <a:solidFill>
            <a:srgbClr val="F59E0B"/>
          </a:solidFill>
          <a:ln/>
        </p:spPr>
      </p:sp>
      <p:sp>
        <p:nvSpPr>
          <p:cNvPr id="165" name="Text 163"/>
          <p:cNvSpPr/>
          <p:nvPr/>
        </p:nvSpPr>
        <p:spPr>
          <a:xfrm>
            <a:off x="365760" y="488028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Tool manufacture</a:t>
            </a:r>
            <a:endParaRPr lang="en-US" sz="900" dirty="0"/>
          </a:p>
        </p:txBody>
      </p:sp>
      <p:sp>
        <p:nvSpPr>
          <p:cNvPr id="166" name="Shape 164"/>
          <p:cNvSpPr/>
          <p:nvPr/>
        </p:nvSpPr>
        <p:spPr>
          <a:xfrm>
            <a:off x="8076236" y="4926003"/>
            <a:ext cx="1588409" cy="32657"/>
          </a:xfrm>
          <a:prstGeom prst="roundRect">
            <a:avLst>
              <a:gd name="adj" fmla="val 84000"/>
            </a:avLst>
          </a:prstGeom>
          <a:solidFill>
            <a:srgbClr val="FBBF24"/>
          </a:solidFill>
          <a:ln/>
        </p:spPr>
      </p:sp>
      <p:sp>
        <p:nvSpPr>
          <p:cNvPr id="167" name="Text 165"/>
          <p:cNvSpPr/>
          <p:nvPr/>
        </p:nvSpPr>
        <p:spPr>
          <a:xfrm>
            <a:off x="365760" y="500438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First article inspection</a:t>
            </a:r>
            <a:endParaRPr lang="en-US" sz="900" dirty="0"/>
          </a:p>
        </p:txBody>
      </p:sp>
      <p:sp>
        <p:nvSpPr>
          <p:cNvPr id="168" name="Shape 166"/>
          <p:cNvSpPr/>
          <p:nvPr/>
        </p:nvSpPr>
        <p:spPr>
          <a:xfrm>
            <a:off x="9664645" y="5050101"/>
            <a:ext cx="330918" cy="32657"/>
          </a:xfrm>
          <a:prstGeom prst="roundRect">
            <a:avLst>
              <a:gd name="adj" fmla="val 84000"/>
            </a:avLst>
          </a:prstGeom>
          <a:solidFill>
            <a:srgbClr val="F59E0B"/>
          </a:solidFill>
          <a:ln/>
        </p:spPr>
      </p:sp>
      <p:sp>
        <p:nvSpPr>
          <p:cNvPr id="169" name="Text 167"/>
          <p:cNvSpPr/>
          <p:nvPr/>
        </p:nvSpPr>
        <p:spPr>
          <a:xfrm>
            <a:off x="365760" y="512847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Process development &amp; fixtures</a:t>
            </a:r>
            <a:endParaRPr lang="en-US" sz="900" dirty="0"/>
          </a:p>
        </p:txBody>
      </p:sp>
      <p:sp>
        <p:nvSpPr>
          <p:cNvPr id="170" name="Shape 168"/>
          <p:cNvSpPr/>
          <p:nvPr/>
        </p:nvSpPr>
        <p:spPr>
          <a:xfrm>
            <a:off x="9135176" y="5174198"/>
            <a:ext cx="1058939" cy="32657"/>
          </a:xfrm>
          <a:prstGeom prst="roundRect">
            <a:avLst>
              <a:gd name="adj" fmla="val 84000"/>
            </a:avLst>
          </a:prstGeom>
          <a:solidFill>
            <a:srgbClr val="FBBF24"/>
          </a:solidFill>
          <a:ln/>
        </p:spPr>
      </p:sp>
      <p:sp>
        <p:nvSpPr>
          <p:cNvPr id="171" name="Text 169"/>
          <p:cNvSpPr/>
          <p:nvPr/>
        </p:nvSpPr>
        <p:spPr>
          <a:xfrm>
            <a:off x="365760" y="525257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Supplier qualification</a:t>
            </a:r>
            <a:endParaRPr lang="en-US" sz="900" dirty="0"/>
          </a:p>
        </p:txBody>
      </p:sp>
      <p:sp>
        <p:nvSpPr>
          <p:cNvPr id="172" name="Shape 170"/>
          <p:cNvSpPr/>
          <p:nvPr/>
        </p:nvSpPr>
        <p:spPr>
          <a:xfrm>
            <a:off x="9532278" y="5298295"/>
            <a:ext cx="992755" cy="32657"/>
          </a:xfrm>
          <a:prstGeom prst="roundRect">
            <a:avLst>
              <a:gd name="adj" fmla="val 84000"/>
            </a:avLst>
          </a:prstGeom>
          <a:solidFill>
            <a:srgbClr val="F59E0B"/>
          </a:solidFill>
          <a:ln/>
        </p:spPr>
      </p:sp>
      <p:sp>
        <p:nvSpPr>
          <p:cNvPr id="173" name="Text 171"/>
          <p:cNvSpPr/>
          <p:nvPr/>
        </p:nvSpPr>
        <p:spPr>
          <a:xfrm>
            <a:off x="365760" y="537667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Pilot production &amp; handover</a:t>
            </a:r>
            <a:endParaRPr lang="en-US" sz="900" dirty="0"/>
          </a:p>
        </p:txBody>
      </p:sp>
      <p:sp>
        <p:nvSpPr>
          <p:cNvPr id="174" name="Shape 172"/>
          <p:cNvSpPr/>
          <p:nvPr/>
        </p:nvSpPr>
        <p:spPr>
          <a:xfrm>
            <a:off x="10525033" y="5411289"/>
            <a:ext cx="125749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5" name="Text 173"/>
          <p:cNvSpPr/>
          <p:nvPr/>
        </p:nvSpPr>
        <p:spPr>
          <a:xfrm>
            <a:off x="365760" y="550076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Pilot production run</a:t>
            </a:r>
            <a:endParaRPr lang="en-US" sz="900" dirty="0"/>
          </a:p>
        </p:txBody>
      </p:sp>
      <p:sp>
        <p:nvSpPr>
          <p:cNvPr id="176" name="Shape 174"/>
          <p:cNvSpPr/>
          <p:nvPr/>
        </p:nvSpPr>
        <p:spPr>
          <a:xfrm>
            <a:off x="10525033" y="5546489"/>
            <a:ext cx="397102" cy="32657"/>
          </a:xfrm>
          <a:prstGeom prst="roundRect">
            <a:avLst>
              <a:gd name="adj" fmla="val 84000"/>
            </a:avLst>
          </a:prstGeom>
          <a:solidFill>
            <a:srgbClr val="DC2626"/>
          </a:solidFill>
          <a:ln/>
        </p:spPr>
      </p:sp>
      <p:sp>
        <p:nvSpPr>
          <p:cNvPr id="177" name="Text 175"/>
          <p:cNvSpPr/>
          <p:nvPr/>
        </p:nvSpPr>
        <p:spPr>
          <a:xfrm>
            <a:off x="365760" y="562486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Production part approval</a:t>
            </a:r>
            <a:endParaRPr lang="en-US" sz="900" dirty="0"/>
          </a:p>
        </p:txBody>
      </p:sp>
      <p:sp>
        <p:nvSpPr>
          <p:cNvPr id="178" name="Shape 176"/>
          <p:cNvSpPr/>
          <p:nvPr/>
        </p:nvSpPr>
        <p:spPr>
          <a:xfrm>
            <a:off x="10922135" y="5670586"/>
            <a:ext cx="330918" cy="32657"/>
          </a:xfrm>
          <a:prstGeom prst="roundRect">
            <a:avLst>
              <a:gd name="adj" fmla="val 84000"/>
            </a:avLst>
          </a:prstGeom>
          <a:solidFill>
            <a:srgbClr val="EF4444"/>
          </a:solidFill>
          <a:ln/>
        </p:spPr>
      </p:sp>
      <p:sp>
        <p:nvSpPr>
          <p:cNvPr id="179" name="Text 177"/>
          <p:cNvSpPr/>
          <p:nvPr/>
        </p:nvSpPr>
        <p:spPr>
          <a:xfrm>
            <a:off x="365760" y="574896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Ramp plan &amp; capacity booking</a:t>
            </a:r>
            <a:endParaRPr lang="en-US" sz="900" dirty="0"/>
          </a:p>
        </p:txBody>
      </p:sp>
      <p:sp>
        <p:nvSpPr>
          <p:cNvPr id="180" name="Shape 178"/>
          <p:cNvSpPr/>
          <p:nvPr/>
        </p:nvSpPr>
        <p:spPr>
          <a:xfrm>
            <a:off x="10988319" y="5794683"/>
            <a:ext cx="463286" cy="32657"/>
          </a:xfrm>
          <a:prstGeom prst="roundRect">
            <a:avLst>
              <a:gd name="adj" fmla="val 84000"/>
            </a:avLst>
          </a:prstGeom>
          <a:solidFill>
            <a:srgbClr val="DC2626"/>
          </a:solidFill>
          <a:ln/>
        </p:spPr>
      </p:sp>
      <p:sp>
        <p:nvSpPr>
          <p:cNvPr id="181" name="Text 179"/>
          <p:cNvSpPr/>
          <p:nvPr/>
        </p:nvSpPr>
        <p:spPr>
          <a:xfrm>
            <a:off x="365760" y="587306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Documentation &amp; training pack</a:t>
            </a:r>
            <a:endParaRPr lang="en-US" sz="900" dirty="0"/>
          </a:p>
        </p:txBody>
      </p:sp>
      <p:sp>
        <p:nvSpPr>
          <p:cNvPr id="182" name="Shape 180"/>
          <p:cNvSpPr/>
          <p:nvPr/>
        </p:nvSpPr>
        <p:spPr>
          <a:xfrm>
            <a:off x="11120686" y="5918781"/>
            <a:ext cx="463286" cy="32657"/>
          </a:xfrm>
          <a:prstGeom prst="roundRect">
            <a:avLst>
              <a:gd name="adj" fmla="val 84000"/>
            </a:avLst>
          </a:prstGeom>
          <a:solidFill>
            <a:srgbClr val="EF4444"/>
          </a:solidFill>
          <a:ln/>
        </p:spPr>
      </p:sp>
      <p:sp>
        <p:nvSpPr>
          <p:cNvPr id="183" name="Text 181"/>
          <p:cNvSpPr/>
          <p:nvPr/>
        </p:nvSpPr>
        <p:spPr>
          <a:xfrm>
            <a:off x="365760" y="599715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Handover to launch team</a:t>
            </a:r>
            <a:endParaRPr lang="en-US" sz="900" dirty="0"/>
          </a:p>
        </p:txBody>
      </p:sp>
      <p:sp>
        <p:nvSpPr>
          <p:cNvPr id="184" name="Shape 182"/>
          <p:cNvSpPr/>
          <p:nvPr/>
        </p:nvSpPr>
        <p:spPr>
          <a:xfrm>
            <a:off x="11583972" y="6042878"/>
            <a:ext cx="198551" cy="32657"/>
          </a:xfrm>
          <a:prstGeom prst="roundRect">
            <a:avLst>
              <a:gd name="adj" fmla="val 84000"/>
            </a:avLst>
          </a:prstGeom>
          <a:solidFill>
            <a:srgbClr val="DC2626"/>
          </a:solidFill>
          <a:ln/>
        </p:spPr>
      </p:sp>
      <p:sp>
        <p:nvSpPr>
          <p:cNvPr id="185" name="Text 183"/>
          <p:cNvSpPr/>
          <p:nvPr/>
        </p:nvSpPr>
        <p:spPr>
          <a:xfrm>
            <a:off x="365760" y="612125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Gate 5: production release</a:t>
            </a:r>
            <a:endParaRPr lang="en-US" sz="900" dirty="0"/>
          </a:p>
        </p:txBody>
      </p:sp>
      <p:sp>
        <p:nvSpPr>
          <p:cNvPr id="186" name="Shape 184"/>
          <p:cNvSpPr/>
          <p:nvPr/>
        </p:nvSpPr>
        <p:spPr>
          <a:xfrm>
            <a:off x="11700227" y="611929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87" name="Text 185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Opportunity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needs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sketches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Initial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1: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Feasibility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Technical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feasibility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Make-or-buy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standards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2: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feasibility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passed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Detailed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DFMA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Bill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3: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freeze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Prototyping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Alpha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Prototype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evaluation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Prototype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verification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life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User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trials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4: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industrialization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manufacture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Toolmaker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article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fixtures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Manufacturing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Pilot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Pilot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Manufacturing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Ramp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capacity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Documentation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5: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