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B277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Fundraising Campaign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Fundraising Campaign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868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210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331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674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27953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1377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4258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601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5722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064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7185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528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8649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99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0112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455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1576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918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30400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3824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4503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845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5967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2309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7430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3772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8894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5236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0357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700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1821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8163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3284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9627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4748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1090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6211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554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67675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4017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9138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5481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0602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6944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72065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8408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3529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9871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4992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1335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76456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2798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77919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4262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79383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5725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80846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7189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82310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8652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83773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0116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85237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1579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86700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83043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88164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4506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89628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85970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91091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87433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92555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8897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94018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90360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95482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1824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96945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93288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98409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4751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99872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96215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101336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97678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102799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9142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104263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100605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105726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102069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07190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103532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108653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104996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110117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106459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1115808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1079232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113044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109386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114507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110850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115971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112313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117434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113777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Text 111"/>
          <p:cNvSpPr/>
          <p:nvPr/>
        </p:nvSpPr>
        <p:spPr>
          <a:xfrm>
            <a:off x="365760" y="10332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Feasibility &amp; case for support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3840480" y="1067889"/>
            <a:ext cx="125444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11573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Needs assessment &amp; costing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3840480" y="1203089"/>
            <a:ext cx="365880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117" name="Shape 115"/>
          <p:cNvSpPr/>
          <p:nvPr/>
        </p:nvSpPr>
        <p:spPr>
          <a:xfrm>
            <a:off x="3840480" y="1203089"/>
            <a:ext cx="365880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12814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Feasibility interviews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4154092" y="1327186"/>
            <a:ext cx="522686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120" name="Shape 118"/>
          <p:cNvSpPr/>
          <p:nvPr/>
        </p:nvSpPr>
        <p:spPr>
          <a:xfrm>
            <a:off x="4154092" y="1327186"/>
            <a:ext cx="522686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14055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Case for support drafted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4467703" y="1451283"/>
            <a:ext cx="470417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123" name="Shape 121"/>
          <p:cNvSpPr/>
          <p:nvPr/>
        </p:nvSpPr>
        <p:spPr>
          <a:xfrm>
            <a:off x="4467703" y="1451283"/>
            <a:ext cx="470417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15296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Target setting &amp; board approval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4781315" y="1575381"/>
            <a:ext cx="313612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126" name="Shape 124"/>
          <p:cNvSpPr/>
          <p:nvPr/>
        </p:nvSpPr>
        <p:spPr>
          <a:xfrm>
            <a:off x="4781315" y="1575381"/>
            <a:ext cx="31361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7" name="Text 125"/>
          <p:cNvSpPr/>
          <p:nvPr/>
        </p:nvSpPr>
        <p:spPr>
          <a:xfrm>
            <a:off x="365760" y="16537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Target approved</a:t>
            </a:r>
            <a:endParaRPr lang="en-US" sz="900" dirty="0"/>
          </a:p>
        </p:txBody>
      </p:sp>
      <p:sp>
        <p:nvSpPr>
          <p:cNvPr id="128" name="Shape 126"/>
          <p:cNvSpPr/>
          <p:nvPr/>
        </p:nvSpPr>
        <p:spPr>
          <a:xfrm>
            <a:off x="5012630" y="165179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17778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Prospect research &amp; pipeline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4781315" y="1812471"/>
            <a:ext cx="114990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1" name="Text 129"/>
          <p:cNvSpPr/>
          <p:nvPr/>
        </p:nvSpPr>
        <p:spPr>
          <a:xfrm>
            <a:off x="365760" y="190195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Database review &amp; cleansing</a:t>
            </a:r>
            <a:endParaRPr lang="en-US" sz="900" dirty="0"/>
          </a:p>
        </p:txBody>
      </p:sp>
      <p:sp>
        <p:nvSpPr>
          <p:cNvPr id="132" name="Shape 130"/>
          <p:cNvSpPr/>
          <p:nvPr/>
        </p:nvSpPr>
        <p:spPr>
          <a:xfrm>
            <a:off x="4781315" y="1947672"/>
            <a:ext cx="418149" cy="32657"/>
          </a:xfrm>
          <a:prstGeom prst="roundRect">
            <a:avLst>
              <a:gd name="adj" fmla="val 84000"/>
            </a:avLst>
          </a:prstGeom>
          <a:solidFill>
            <a:srgbClr val="2563EB"/>
          </a:solidFill>
          <a:ln/>
        </p:spPr>
      </p:sp>
      <p:sp>
        <p:nvSpPr>
          <p:cNvPr id="133" name="Shape 131"/>
          <p:cNvSpPr/>
          <p:nvPr/>
        </p:nvSpPr>
        <p:spPr>
          <a:xfrm>
            <a:off x="4781315" y="1947672"/>
            <a:ext cx="418149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202604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Wealth &amp; capacity screening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5094926" y="2071769"/>
            <a:ext cx="470417" cy="32657"/>
          </a:xfrm>
          <a:prstGeom prst="roundRect">
            <a:avLst>
              <a:gd name="adj" fmla="val 84000"/>
            </a:avLst>
          </a:prstGeom>
          <a:solidFill>
            <a:srgbClr val="3B82F6"/>
          </a:solidFill>
          <a:ln/>
        </p:spPr>
      </p:sp>
      <p:sp>
        <p:nvSpPr>
          <p:cNvPr id="136" name="Shape 134"/>
          <p:cNvSpPr/>
          <p:nvPr/>
        </p:nvSpPr>
        <p:spPr>
          <a:xfrm>
            <a:off x="5094926" y="2071769"/>
            <a:ext cx="470417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215014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Gift range chart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5408538" y="2195866"/>
            <a:ext cx="209074" cy="32657"/>
          </a:xfrm>
          <a:prstGeom prst="roundRect">
            <a:avLst>
              <a:gd name="adj" fmla="val 84000"/>
            </a:avLst>
          </a:prstGeom>
          <a:solidFill>
            <a:srgbClr val="2563EB"/>
          </a:solidFill>
          <a:ln/>
        </p:spPr>
      </p:sp>
      <p:sp>
        <p:nvSpPr>
          <p:cNvPr id="139" name="Shape 137"/>
          <p:cNvSpPr/>
          <p:nvPr/>
        </p:nvSpPr>
        <p:spPr>
          <a:xfrm>
            <a:off x="5408538" y="2195866"/>
            <a:ext cx="209074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227424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Prospect rating &amp; portfolios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5565344" y="2319963"/>
            <a:ext cx="365880" cy="32657"/>
          </a:xfrm>
          <a:prstGeom prst="roundRect">
            <a:avLst>
              <a:gd name="adj" fmla="val 84000"/>
            </a:avLst>
          </a:prstGeom>
          <a:solidFill>
            <a:srgbClr val="3B82F6"/>
          </a:solidFill>
          <a:ln/>
        </p:spPr>
      </p:sp>
      <p:sp>
        <p:nvSpPr>
          <p:cNvPr id="142" name="Shape 140"/>
          <p:cNvSpPr/>
          <p:nvPr/>
        </p:nvSpPr>
        <p:spPr>
          <a:xfrm>
            <a:off x="5565344" y="2319963"/>
            <a:ext cx="292704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239834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Leadership &amp; quiet phase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5408538" y="2432957"/>
            <a:ext cx="344972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252243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Campaign cabinet recruitment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5408538" y="2568158"/>
            <a:ext cx="627223" cy="32657"/>
          </a:xfrm>
          <a:prstGeom prst="roundRect">
            <a:avLst>
              <a:gd name="adj" fmla="val 84000"/>
            </a:avLst>
          </a:prstGeom>
          <a:solidFill>
            <a:srgbClr val="DB2777"/>
          </a:solidFill>
          <a:ln/>
        </p:spPr>
      </p:sp>
      <p:sp>
        <p:nvSpPr>
          <p:cNvPr id="147" name="Shape 145"/>
          <p:cNvSpPr/>
          <p:nvPr/>
        </p:nvSpPr>
        <p:spPr>
          <a:xfrm>
            <a:off x="5408538" y="2568158"/>
            <a:ext cx="627223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264653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Board &amp; cabinet giving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5931224" y="2692255"/>
            <a:ext cx="627223" cy="32657"/>
          </a:xfrm>
          <a:prstGeom prst="roundRect">
            <a:avLst>
              <a:gd name="adj" fmla="val 84000"/>
            </a:avLst>
          </a:prstGeom>
          <a:solidFill>
            <a:srgbClr val="F472B6"/>
          </a:solidFill>
          <a:ln/>
        </p:spPr>
      </p:sp>
      <p:sp>
        <p:nvSpPr>
          <p:cNvPr id="150" name="Shape 148"/>
          <p:cNvSpPr/>
          <p:nvPr/>
        </p:nvSpPr>
        <p:spPr>
          <a:xfrm>
            <a:off x="5931224" y="2692255"/>
            <a:ext cx="501779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277063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Lead gift cultivation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5931224" y="2816352"/>
            <a:ext cx="1463521" cy="32657"/>
          </a:xfrm>
          <a:prstGeom prst="roundRect">
            <a:avLst>
              <a:gd name="adj" fmla="val 84000"/>
            </a:avLst>
          </a:prstGeom>
          <a:solidFill>
            <a:srgbClr val="DB2777"/>
          </a:solidFill>
          <a:ln/>
        </p:spPr>
      </p:sp>
      <p:sp>
        <p:nvSpPr>
          <p:cNvPr id="153" name="Shape 151"/>
          <p:cNvSpPr/>
          <p:nvPr/>
        </p:nvSpPr>
        <p:spPr>
          <a:xfrm>
            <a:off x="5931224" y="2816352"/>
            <a:ext cx="87811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289472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Lead gift solicitation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6976596" y="2940449"/>
            <a:ext cx="1254446" cy="32657"/>
          </a:xfrm>
          <a:prstGeom prst="roundRect">
            <a:avLst>
              <a:gd name="adj" fmla="val 84000"/>
            </a:avLst>
          </a:prstGeom>
          <a:solidFill>
            <a:srgbClr val="F472B6"/>
          </a:solidFill>
          <a:ln/>
        </p:spPr>
      </p:sp>
      <p:sp>
        <p:nvSpPr>
          <p:cNvPr id="156" name="Shape 154"/>
          <p:cNvSpPr/>
          <p:nvPr/>
        </p:nvSpPr>
        <p:spPr>
          <a:xfrm>
            <a:off x="6976596" y="2940449"/>
            <a:ext cx="376334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301882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Major gift solicitation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7603819" y="3064546"/>
            <a:ext cx="1254446" cy="32657"/>
          </a:xfrm>
          <a:prstGeom prst="roundRect">
            <a:avLst>
              <a:gd name="adj" fmla="val 84000"/>
            </a:avLst>
          </a:prstGeom>
          <a:solidFill>
            <a:srgbClr val="DB2777"/>
          </a:solidFill>
          <a:ln/>
        </p:spPr>
      </p:sp>
      <p:sp>
        <p:nvSpPr>
          <p:cNvPr id="159" name="Shape 157"/>
          <p:cNvSpPr/>
          <p:nvPr/>
        </p:nvSpPr>
        <p:spPr>
          <a:xfrm>
            <a:off x="7603819" y="3064546"/>
            <a:ext cx="12544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314292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Pledge documentation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7290207" y="3188643"/>
            <a:ext cx="1568058" cy="32657"/>
          </a:xfrm>
          <a:prstGeom prst="roundRect">
            <a:avLst>
              <a:gd name="adj" fmla="val 84000"/>
            </a:avLst>
          </a:prstGeom>
          <a:solidFill>
            <a:srgbClr val="F472B6"/>
          </a:solidFill>
          <a:ln/>
        </p:spPr>
      </p:sp>
      <p:sp>
        <p:nvSpPr>
          <p:cNvPr id="162" name="Shape 160"/>
          <p:cNvSpPr/>
          <p:nvPr/>
        </p:nvSpPr>
        <p:spPr>
          <a:xfrm>
            <a:off x="7290207" y="3188643"/>
            <a:ext cx="31361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326702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Quiet phase target reached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8775969" y="326506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339111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Public launch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8231042" y="3425734"/>
            <a:ext cx="94083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351521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 materials &amp; case summary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8231042" y="3560935"/>
            <a:ext cx="470417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363931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Media &amp; social plan</a:t>
            </a:r>
            <a:endParaRPr lang="en-US" sz="900" dirty="0"/>
          </a:p>
        </p:txBody>
      </p:sp>
      <p:sp>
        <p:nvSpPr>
          <p:cNvPr id="170" name="Shape 168"/>
          <p:cNvSpPr/>
          <p:nvPr/>
        </p:nvSpPr>
        <p:spPr>
          <a:xfrm>
            <a:off x="8544653" y="3685032"/>
            <a:ext cx="418149" cy="32657"/>
          </a:xfrm>
          <a:prstGeom prst="roundRect">
            <a:avLst>
              <a:gd name="adj" fmla="val 84000"/>
            </a:avLst>
          </a:prstGeom>
          <a:solidFill>
            <a:srgbClr val="FBBF24"/>
          </a:solidFill>
          <a:ln/>
        </p:spPr>
      </p:sp>
      <p:sp>
        <p:nvSpPr>
          <p:cNvPr id="171" name="Text 169"/>
          <p:cNvSpPr/>
          <p:nvPr/>
        </p:nvSpPr>
        <p:spPr>
          <a:xfrm>
            <a:off x="365760" y="376340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 event</a:t>
            </a:r>
            <a:endParaRPr lang="en-US" sz="900" dirty="0"/>
          </a:p>
        </p:txBody>
      </p:sp>
      <p:sp>
        <p:nvSpPr>
          <p:cNvPr id="172" name="Shape 170"/>
          <p:cNvSpPr/>
          <p:nvPr/>
        </p:nvSpPr>
        <p:spPr>
          <a:xfrm>
            <a:off x="8962802" y="3809129"/>
            <a:ext cx="54864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388750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Public launch announced</a:t>
            </a:r>
            <a:endParaRPr lang="en-US" sz="900" dirty="0"/>
          </a:p>
        </p:txBody>
      </p:sp>
      <p:sp>
        <p:nvSpPr>
          <p:cNvPr id="174" name="Shape 172"/>
          <p:cNvSpPr/>
          <p:nvPr/>
        </p:nvSpPr>
        <p:spPr>
          <a:xfrm>
            <a:off x="8911867" y="388554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5" name="Text 173"/>
          <p:cNvSpPr/>
          <p:nvPr/>
        </p:nvSpPr>
        <p:spPr>
          <a:xfrm>
            <a:off x="365760" y="401160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Broad appeal to donor base</a:t>
            </a:r>
            <a:endParaRPr lang="en-US" sz="900" dirty="0"/>
          </a:p>
        </p:txBody>
      </p:sp>
      <p:sp>
        <p:nvSpPr>
          <p:cNvPr id="176" name="Shape 174"/>
          <p:cNvSpPr/>
          <p:nvPr/>
        </p:nvSpPr>
        <p:spPr>
          <a:xfrm>
            <a:off x="9015071" y="4057323"/>
            <a:ext cx="156806" cy="32657"/>
          </a:xfrm>
          <a:prstGeom prst="roundRect">
            <a:avLst>
              <a:gd name="adj" fmla="val 84000"/>
            </a:avLst>
          </a:prstGeom>
          <a:solidFill>
            <a:srgbClr val="FBBF24"/>
          </a:solidFill>
          <a:ln/>
        </p:spPr>
      </p:sp>
      <p:sp>
        <p:nvSpPr>
          <p:cNvPr id="177" name="Text 175"/>
          <p:cNvSpPr/>
          <p:nvPr/>
        </p:nvSpPr>
        <p:spPr>
          <a:xfrm>
            <a:off x="365760" y="413570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Events &amp; appeals</a:t>
            </a:r>
            <a:endParaRPr lang="en-US" sz="900" dirty="0"/>
          </a:p>
        </p:txBody>
      </p:sp>
      <p:sp>
        <p:nvSpPr>
          <p:cNvPr id="178" name="Shape 176"/>
          <p:cNvSpPr/>
          <p:nvPr/>
        </p:nvSpPr>
        <p:spPr>
          <a:xfrm>
            <a:off x="9015071" y="4170317"/>
            <a:ext cx="229981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9" name="Text 177"/>
          <p:cNvSpPr/>
          <p:nvPr/>
        </p:nvSpPr>
        <p:spPr>
          <a:xfrm>
            <a:off x="365760" y="425979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Direct mail &amp; email appeals</a:t>
            </a:r>
            <a:endParaRPr lang="en-US" sz="900" dirty="0"/>
          </a:p>
        </p:txBody>
      </p:sp>
      <p:sp>
        <p:nvSpPr>
          <p:cNvPr id="180" name="Shape 178"/>
          <p:cNvSpPr/>
          <p:nvPr/>
        </p:nvSpPr>
        <p:spPr>
          <a:xfrm>
            <a:off x="9015071" y="4305518"/>
            <a:ext cx="1881669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81" name="Text 179"/>
          <p:cNvSpPr/>
          <p:nvPr/>
        </p:nvSpPr>
        <p:spPr>
          <a:xfrm>
            <a:off x="365760" y="438389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Community &amp; peer-to-peer</a:t>
            </a:r>
            <a:endParaRPr lang="en-US" sz="900" dirty="0"/>
          </a:p>
        </p:txBody>
      </p:sp>
      <p:sp>
        <p:nvSpPr>
          <p:cNvPr id="182" name="Shape 180"/>
          <p:cNvSpPr/>
          <p:nvPr/>
        </p:nvSpPr>
        <p:spPr>
          <a:xfrm>
            <a:off x="9380951" y="4429615"/>
            <a:ext cx="1463521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183" name="Text 181"/>
          <p:cNvSpPr/>
          <p:nvPr/>
        </p:nvSpPr>
        <p:spPr>
          <a:xfrm>
            <a:off x="365760" y="450799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Campaign gala</a:t>
            </a:r>
            <a:endParaRPr lang="en-US" sz="900" dirty="0"/>
          </a:p>
        </p:txBody>
      </p:sp>
      <p:sp>
        <p:nvSpPr>
          <p:cNvPr id="184" name="Shape 182"/>
          <p:cNvSpPr/>
          <p:nvPr/>
        </p:nvSpPr>
        <p:spPr>
          <a:xfrm>
            <a:off x="10112711" y="4553712"/>
            <a:ext cx="54864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185" name="Text 183"/>
          <p:cNvSpPr/>
          <p:nvPr/>
        </p:nvSpPr>
        <p:spPr>
          <a:xfrm>
            <a:off x="365760" y="463208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Giving day push</a:t>
            </a:r>
            <a:endParaRPr lang="en-US" sz="900" dirty="0"/>
          </a:p>
        </p:txBody>
      </p:sp>
      <p:sp>
        <p:nvSpPr>
          <p:cNvPr id="186" name="Shape 184"/>
          <p:cNvSpPr/>
          <p:nvPr/>
        </p:nvSpPr>
        <p:spPr>
          <a:xfrm>
            <a:off x="10739934" y="4677809"/>
            <a:ext cx="54864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187" name="Text 185"/>
          <p:cNvSpPr/>
          <p:nvPr/>
        </p:nvSpPr>
        <p:spPr>
          <a:xfrm>
            <a:off x="365760" y="475618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Matched giving</a:t>
            </a:r>
            <a:endParaRPr lang="en-US" sz="900" dirty="0"/>
          </a:p>
        </p:txBody>
      </p:sp>
      <p:sp>
        <p:nvSpPr>
          <p:cNvPr id="188" name="Shape 186"/>
          <p:cNvSpPr/>
          <p:nvPr/>
        </p:nvSpPr>
        <p:spPr>
          <a:xfrm>
            <a:off x="8544653" y="4790803"/>
            <a:ext cx="219528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9" name="Text 187"/>
          <p:cNvSpPr/>
          <p:nvPr/>
        </p:nvSpPr>
        <p:spPr>
          <a:xfrm>
            <a:off x="365760" y="488028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Match sponsor secured</a:t>
            </a:r>
            <a:endParaRPr lang="en-US" sz="900" dirty="0"/>
          </a:p>
        </p:txBody>
      </p:sp>
      <p:sp>
        <p:nvSpPr>
          <p:cNvPr id="190" name="Shape 188"/>
          <p:cNvSpPr/>
          <p:nvPr/>
        </p:nvSpPr>
        <p:spPr>
          <a:xfrm>
            <a:off x="8544653" y="4926003"/>
            <a:ext cx="627223" cy="32657"/>
          </a:xfrm>
          <a:prstGeom prst="roundRect">
            <a:avLst>
              <a:gd name="adj" fmla="val 84000"/>
            </a:avLst>
          </a:prstGeom>
          <a:solidFill>
            <a:srgbClr val="0D9488"/>
          </a:solidFill>
          <a:ln/>
        </p:spPr>
      </p:sp>
      <p:sp>
        <p:nvSpPr>
          <p:cNvPr id="191" name="Text 189"/>
          <p:cNvSpPr/>
          <p:nvPr/>
        </p:nvSpPr>
        <p:spPr>
          <a:xfrm>
            <a:off x="365760" y="500438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Match window promotion</a:t>
            </a:r>
            <a:endParaRPr lang="en-US" sz="900" dirty="0"/>
          </a:p>
        </p:txBody>
      </p:sp>
      <p:sp>
        <p:nvSpPr>
          <p:cNvPr id="192" name="Shape 190"/>
          <p:cNvSpPr/>
          <p:nvPr/>
        </p:nvSpPr>
        <p:spPr>
          <a:xfrm>
            <a:off x="9485488" y="5050101"/>
            <a:ext cx="313612" cy="32657"/>
          </a:xfrm>
          <a:prstGeom prst="roundRect">
            <a:avLst>
              <a:gd name="adj" fmla="val 84000"/>
            </a:avLst>
          </a:prstGeom>
          <a:solidFill>
            <a:srgbClr val="14B8A6"/>
          </a:solidFill>
          <a:ln/>
        </p:spPr>
      </p:sp>
      <p:sp>
        <p:nvSpPr>
          <p:cNvPr id="193" name="Text 191"/>
          <p:cNvSpPr/>
          <p:nvPr/>
        </p:nvSpPr>
        <p:spPr>
          <a:xfrm>
            <a:off x="365760" y="512847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Match period</a:t>
            </a:r>
            <a:endParaRPr lang="en-US" sz="900" dirty="0"/>
          </a:p>
        </p:txBody>
      </p:sp>
      <p:sp>
        <p:nvSpPr>
          <p:cNvPr id="194" name="Shape 192"/>
          <p:cNvSpPr/>
          <p:nvPr/>
        </p:nvSpPr>
        <p:spPr>
          <a:xfrm>
            <a:off x="9799100" y="5174198"/>
            <a:ext cx="627223" cy="32657"/>
          </a:xfrm>
          <a:prstGeom prst="roundRect">
            <a:avLst>
              <a:gd name="adj" fmla="val 84000"/>
            </a:avLst>
          </a:prstGeom>
          <a:solidFill>
            <a:srgbClr val="0D9488"/>
          </a:solidFill>
          <a:ln/>
        </p:spPr>
      </p:sp>
      <p:sp>
        <p:nvSpPr>
          <p:cNvPr id="195" name="Text 193"/>
          <p:cNvSpPr/>
          <p:nvPr/>
        </p:nvSpPr>
        <p:spPr>
          <a:xfrm>
            <a:off x="365760" y="525257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Match reconciliation</a:t>
            </a:r>
            <a:endParaRPr lang="en-US" sz="900" dirty="0"/>
          </a:p>
        </p:txBody>
      </p:sp>
      <p:sp>
        <p:nvSpPr>
          <p:cNvPr id="196" name="Shape 194"/>
          <p:cNvSpPr/>
          <p:nvPr/>
        </p:nvSpPr>
        <p:spPr>
          <a:xfrm>
            <a:off x="10426323" y="5298295"/>
            <a:ext cx="313612" cy="32657"/>
          </a:xfrm>
          <a:prstGeom prst="roundRect">
            <a:avLst>
              <a:gd name="adj" fmla="val 84000"/>
            </a:avLst>
          </a:prstGeom>
          <a:solidFill>
            <a:srgbClr val="14B8A6"/>
          </a:solidFill>
          <a:ln/>
        </p:spPr>
      </p:sp>
      <p:sp>
        <p:nvSpPr>
          <p:cNvPr id="197" name="Text 195"/>
          <p:cNvSpPr/>
          <p:nvPr/>
        </p:nvSpPr>
        <p:spPr>
          <a:xfrm>
            <a:off x="365760" y="53766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Stewardship &amp; reporting</a:t>
            </a:r>
            <a:endParaRPr lang="en-US" sz="900" dirty="0"/>
          </a:p>
        </p:txBody>
      </p:sp>
      <p:sp>
        <p:nvSpPr>
          <p:cNvPr id="198" name="Shape 196"/>
          <p:cNvSpPr/>
          <p:nvPr/>
        </p:nvSpPr>
        <p:spPr>
          <a:xfrm>
            <a:off x="5931224" y="5411289"/>
            <a:ext cx="585408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9" name="Text 197"/>
          <p:cNvSpPr/>
          <p:nvPr/>
        </p:nvSpPr>
        <p:spPr>
          <a:xfrm>
            <a:off x="365760" y="55007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Acknowledgement &amp; receipting</a:t>
            </a:r>
            <a:endParaRPr lang="en-US" sz="900" dirty="0"/>
          </a:p>
        </p:txBody>
      </p:sp>
      <p:sp>
        <p:nvSpPr>
          <p:cNvPr id="200" name="Shape 198"/>
          <p:cNvSpPr/>
          <p:nvPr/>
        </p:nvSpPr>
        <p:spPr>
          <a:xfrm>
            <a:off x="5931224" y="5546489"/>
            <a:ext cx="5645008" cy="32657"/>
          </a:xfrm>
          <a:prstGeom prst="roundRect">
            <a:avLst>
              <a:gd name="adj" fmla="val 84000"/>
            </a:avLst>
          </a:prstGeom>
          <a:solidFill>
            <a:srgbClr val="0891B2"/>
          </a:solidFill>
          <a:ln/>
        </p:spPr>
      </p:sp>
      <p:sp>
        <p:nvSpPr>
          <p:cNvPr id="201" name="Shape 199"/>
          <p:cNvSpPr/>
          <p:nvPr/>
        </p:nvSpPr>
        <p:spPr>
          <a:xfrm>
            <a:off x="5931224" y="5546489"/>
            <a:ext cx="169350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02" name="Text 200"/>
          <p:cNvSpPr/>
          <p:nvPr/>
        </p:nvSpPr>
        <p:spPr>
          <a:xfrm>
            <a:off x="365760" y="56248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Donor recognition &amp; naming</a:t>
            </a:r>
            <a:endParaRPr lang="en-US" sz="900" dirty="0"/>
          </a:p>
        </p:txBody>
      </p:sp>
      <p:sp>
        <p:nvSpPr>
          <p:cNvPr id="203" name="Shape 201"/>
          <p:cNvSpPr/>
          <p:nvPr/>
        </p:nvSpPr>
        <p:spPr>
          <a:xfrm>
            <a:off x="9067339" y="5670586"/>
            <a:ext cx="1254446" cy="32657"/>
          </a:xfrm>
          <a:prstGeom prst="roundRect">
            <a:avLst>
              <a:gd name="adj" fmla="val 84000"/>
            </a:avLst>
          </a:prstGeom>
          <a:solidFill>
            <a:srgbClr val="22D3EE"/>
          </a:solidFill>
          <a:ln/>
        </p:spPr>
      </p:sp>
      <p:sp>
        <p:nvSpPr>
          <p:cNvPr id="204" name="Text 202"/>
          <p:cNvSpPr/>
          <p:nvPr/>
        </p:nvSpPr>
        <p:spPr>
          <a:xfrm>
            <a:off x="365760" y="57489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Impact reporting to donors</a:t>
            </a:r>
            <a:endParaRPr lang="en-US" sz="900" dirty="0"/>
          </a:p>
        </p:txBody>
      </p:sp>
      <p:sp>
        <p:nvSpPr>
          <p:cNvPr id="205" name="Shape 203"/>
          <p:cNvSpPr/>
          <p:nvPr/>
        </p:nvSpPr>
        <p:spPr>
          <a:xfrm>
            <a:off x="10321786" y="5794683"/>
            <a:ext cx="627223" cy="32657"/>
          </a:xfrm>
          <a:prstGeom prst="roundRect">
            <a:avLst>
              <a:gd name="adj" fmla="val 84000"/>
            </a:avLst>
          </a:prstGeom>
          <a:solidFill>
            <a:srgbClr val="0891B2"/>
          </a:solidFill>
          <a:ln/>
        </p:spPr>
      </p:sp>
      <p:sp>
        <p:nvSpPr>
          <p:cNvPr id="206" name="Text 204"/>
          <p:cNvSpPr/>
          <p:nvPr/>
        </p:nvSpPr>
        <p:spPr>
          <a:xfrm>
            <a:off x="365760" y="58730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Pledge collection schedule</a:t>
            </a:r>
            <a:endParaRPr lang="en-US" sz="900" dirty="0"/>
          </a:p>
        </p:txBody>
      </p:sp>
      <p:sp>
        <p:nvSpPr>
          <p:cNvPr id="207" name="Shape 205"/>
          <p:cNvSpPr/>
          <p:nvPr/>
        </p:nvSpPr>
        <p:spPr>
          <a:xfrm>
            <a:off x="8858265" y="5918781"/>
            <a:ext cx="2927041" cy="32657"/>
          </a:xfrm>
          <a:prstGeom prst="roundRect">
            <a:avLst>
              <a:gd name="adj" fmla="val 84000"/>
            </a:avLst>
          </a:prstGeom>
          <a:solidFill>
            <a:srgbClr val="22D3EE"/>
          </a:solidFill>
          <a:ln/>
        </p:spPr>
      </p:sp>
      <p:sp>
        <p:nvSpPr>
          <p:cNvPr id="208" name="Text 206"/>
          <p:cNvSpPr/>
          <p:nvPr/>
        </p:nvSpPr>
        <p:spPr>
          <a:xfrm>
            <a:off x="365760" y="59971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Campaign close report</a:t>
            </a:r>
            <a:endParaRPr lang="en-US" sz="900" dirty="0"/>
          </a:p>
        </p:txBody>
      </p:sp>
      <p:sp>
        <p:nvSpPr>
          <p:cNvPr id="209" name="Shape 207"/>
          <p:cNvSpPr/>
          <p:nvPr/>
        </p:nvSpPr>
        <p:spPr>
          <a:xfrm>
            <a:off x="11471695" y="6042878"/>
            <a:ext cx="313612" cy="32657"/>
          </a:xfrm>
          <a:prstGeom prst="roundRect">
            <a:avLst>
              <a:gd name="adj" fmla="val 84000"/>
            </a:avLst>
          </a:prstGeom>
          <a:solidFill>
            <a:srgbClr val="0891B2"/>
          </a:solidFill>
          <a:ln/>
        </p:spPr>
      </p:sp>
      <p:sp>
        <p:nvSpPr>
          <p:cNvPr id="210" name="Text 208"/>
          <p:cNvSpPr/>
          <p:nvPr/>
        </p:nvSpPr>
        <p:spPr>
          <a:xfrm>
            <a:off x="365760" y="61212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Campaign closed</a:t>
            </a:r>
            <a:endParaRPr lang="en-US" sz="900" dirty="0"/>
          </a:p>
        </p:txBody>
      </p:sp>
      <p:sp>
        <p:nvSpPr>
          <p:cNvPr id="211" name="Shape 209"/>
          <p:cNvSpPr/>
          <p:nvPr/>
        </p:nvSpPr>
        <p:spPr>
          <a:xfrm>
            <a:off x="11703010" y="611929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12" name="Text 21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277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Needs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interviews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Prospect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Database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Database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Wealth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Prospect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Prospect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portfolios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quiet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cabinet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cabinet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giving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Chair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cultivation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solicitation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Major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solicitation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Major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gifts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Pledge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Quiet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reached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materials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summary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announced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appeal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donor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appeals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appeals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peer-to-peer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fundraiser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gala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Giving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Matched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giving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sponsor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reconciliation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Stewardship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Acknowledgement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receipting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Database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Donor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recognition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donors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Pledge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