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C2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Nuclear Decommissioning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Nuclear Decommissioning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316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659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229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1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1141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83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2053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395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2965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307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3877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0220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4789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32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570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04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6614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956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7526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868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48438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780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49350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693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0262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6605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1174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17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2087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29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299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34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3911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0253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4823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1165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5735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2078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56647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2990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57560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3902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8472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4814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59384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5726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0296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6638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61208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7551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212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846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3032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9375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3945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0287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64857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1199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65769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2111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66681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3023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67593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3936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6850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484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69418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5760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70330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6672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1242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7584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2154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8496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73066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69409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7397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032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74890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1233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7580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214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76715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3057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77627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3969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78539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4881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79451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75794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80363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76706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81276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77618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82188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8530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83100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79442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84012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0354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84924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1267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85836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82179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86748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3091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87661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84003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88573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84915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89485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85827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90397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86739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91309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87652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92221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88564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93134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89476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94046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90388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94958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91300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95870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92212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96782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93125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97694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94037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9860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9494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99519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95861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100431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96773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101343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97685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102255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98597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103167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99510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104079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100422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Shape 147"/>
          <p:cNvSpPr/>
          <p:nvPr/>
        </p:nvSpPr>
        <p:spPr>
          <a:xfrm>
            <a:off x="104991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101334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21</a:t>
            </a:r>
            <a:endParaRPr lang="en-US" sz="700" dirty="0"/>
          </a:p>
        </p:txBody>
      </p:sp>
      <p:sp>
        <p:nvSpPr>
          <p:cNvPr id="151" name="Shape 149"/>
          <p:cNvSpPr/>
          <p:nvPr/>
        </p:nvSpPr>
        <p:spPr>
          <a:xfrm>
            <a:off x="105904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102246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4</a:t>
            </a:r>
            <a:endParaRPr lang="en-US" sz="700" dirty="0"/>
          </a:p>
        </p:txBody>
      </p:sp>
      <p:sp>
        <p:nvSpPr>
          <p:cNvPr id="153" name="Shape 151"/>
          <p:cNvSpPr/>
          <p:nvPr/>
        </p:nvSpPr>
        <p:spPr>
          <a:xfrm>
            <a:off x="106816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103158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18</a:t>
            </a:r>
            <a:endParaRPr lang="en-US" sz="700" dirty="0"/>
          </a:p>
        </p:txBody>
      </p:sp>
      <p:sp>
        <p:nvSpPr>
          <p:cNvPr id="155" name="Shape 153"/>
          <p:cNvSpPr/>
          <p:nvPr/>
        </p:nvSpPr>
        <p:spPr>
          <a:xfrm>
            <a:off x="107728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104070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2</a:t>
            </a:r>
            <a:endParaRPr lang="en-US" sz="700" dirty="0"/>
          </a:p>
        </p:txBody>
      </p:sp>
      <p:sp>
        <p:nvSpPr>
          <p:cNvPr id="157" name="Shape 155"/>
          <p:cNvSpPr/>
          <p:nvPr/>
        </p:nvSpPr>
        <p:spPr>
          <a:xfrm>
            <a:off x="108640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104983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16</a:t>
            </a:r>
            <a:endParaRPr lang="en-US" sz="700" dirty="0"/>
          </a:p>
        </p:txBody>
      </p:sp>
      <p:sp>
        <p:nvSpPr>
          <p:cNvPr id="159" name="Shape 157"/>
          <p:cNvSpPr/>
          <p:nvPr/>
        </p:nvSpPr>
        <p:spPr>
          <a:xfrm>
            <a:off x="10955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10589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30</a:t>
            </a:r>
            <a:endParaRPr lang="en-US" sz="700" dirty="0"/>
          </a:p>
        </p:txBody>
      </p:sp>
      <p:sp>
        <p:nvSpPr>
          <p:cNvPr id="161" name="Shape 159"/>
          <p:cNvSpPr/>
          <p:nvPr/>
        </p:nvSpPr>
        <p:spPr>
          <a:xfrm>
            <a:off x="110464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106807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13</a:t>
            </a:r>
            <a:endParaRPr lang="en-US" sz="700" dirty="0"/>
          </a:p>
        </p:txBody>
      </p:sp>
      <p:sp>
        <p:nvSpPr>
          <p:cNvPr id="163" name="Shape 161"/>
          <p:cNvSpPr/>
          <p:nvPr/>
        </p:nvSpPr>
        <p:spPr>
          <a:xfrm>
            <a:off x="111377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107719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27</a:t>
            </a:r>
            <a:endParaRPr lang="en-US" sz="700" dirty="0"/>
          </a:p>
        </p:txBody>
      </p:sp>
      <p:sp>
        <p:nvSpPr>
          <p:cNvPr id="165" name="Shape 163"/>
          <p:cNvSpPr/>
          <p:nvPr/>
        </p:nvSpPr>
        <p:spPr>
          <a:xfrm>
            <a:off x="112289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108631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10</a:t>
            </a:r>
            <a:endParaRPr lang="en-US" sz="700" dirty="0"/>
          </a:p>
        </p:txBody>
      </p:sp>
      <p:sp>
        <p:nvSpPr>
          <p:cNvPr id="167" name="Shape 165"/>
          <p:cNvSpPr/>
          <p:nvPr/>
        </p:nvSpPr>
        <p:spPr>
          <a:xfrm>
            <a:off x="113201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109543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24</a:t>
            </a:r>
            <a:endParaRPr lang="en-US" sz="700" dirty="0"/>
          </a:p>
        </p:txBody>
      </p:sp>
      <p:sp>
        <p:nvSpPr>
          <p:cNvPr id="169" name="Shape 167"/>
          <p:cNvSpPr/>
          <p:nvPr/>
        </p:nvSpPr>
        <p:spPr>
          <a:xfrm>
            <a:off x="114113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0" name="Text 168"/>
          <p:cNvSpPr/>
          <p:nvPr/>
        </p:nvSpPr>
        <p:spPr>
          <a:xfrm>
            <a:off x="110455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8</a:t>
            </a:r>
            <a:endParaRPr lang="en-US" sz="700" dirty="0"/>
          </a:p>
        </p:txBody>
      </p:sp>
      <p:sp>
        <p:nvSpPr>
          <p:cNvPr id="171" name="Shape 169"/>
          <p:cNvSpPr/>
          <p:nvPr/>
        </p:nvSpPr>
        <p:spPr>
          <a:xfrm>
            <a:off x="11502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11136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22</a:t>
            </a:r>
            <a:endParaRPr lang="en-US" sz="700" dirty="0"/>
          </a:p>
        </p:txBody>
      </p:sp>
      <p:sp>
        <p:nvSpPr>
          <p:cNvPr id="173" name="Shape 171"/>
          <p:cNvSpPr/>
          <p:nvPr/>
        </p:nvSpPr>
        <p:spPr>
          <a:xfrm>
            <a:off x="115937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4" name="Text 172"/>
          <p:cNvSpPr/>
          <p:nvPr/>
        </p:nvSpPr>
        <p:spPr>
          <a:xfrm>
            <a:off x="112280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5</a:t>
            </a:r>
            <a:endParaRPr lang="en-US" sz="700" dirty="0"/>
          </a:p>
        </p:txBody>
      </p:sp>
      <p:sp>
        <p:nvSpPr>
          <p:cNvPr id="175" name="Shape 173"/>
          <p:cNvSpPr/>
          <p:nvPr/>
        </p:nvSpPr>
        <p:spPr>
          <a:xfrm>
            <a:off x="116849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6" name="Text 174"/>
          <p:cNvSpPr/>
          <p:nvPr/>
        </p:nvSpPr>
        <p:spPr>
          <a:xfrm>
            <a:off x="113192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19</a:t>
            </a:r>
            <a:endParaRPr lang="en-US" sz="700" dirty="0"/>
          </a:p>
        </p:txBody>
      </p:sp>
      <p:sp>
        <p:nvSpPr>
          <p:cNvPr id="177" name="Shape 175"/>
          <p:cNvSpPr/>
          <p:nvPr/>
        </p:nvSpPr>
        <p:spPr>
          <a:xfrm>
            <a:off x="117762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8" name="Text 176"/>
          <p:cNvSpPr/>
          <p:nvPr/>
        </p:nvSpPr>
        <p:spPr>
          <a:xfrm>
            <a:off x="114104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3</a:t>
            </a:r>
            <a:endParaRPr lang="en-US" sz="700" dirty="0"/>
          </a:p>
        </p:txBody>
      </p:sp>
      <p:sp>
        <p:nvSpPr>
          <p:cNvPr id="179" name="Text 177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Post-operational clean-out &amp; characterisation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3840480" y="1063752"/>
            <a:ext cx="14985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Defuelling &amp; fuel transfer off site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3840480" y="1194816"/>
            <a:ext cx="781846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83" name="Shape 181"/>
          <p:cNvSpPr/>
          <p:nvPr/>
        </p:nvSpPr>
        <p:spPr>
          <a:xfrm>
            <a:off x="3840480" y="1194816"/>
            <a:ext cx="78184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Radiological characterisation survey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4231403" y="1310640"/>
            <a:ext cx="716692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86" name="Shape 184"/>
          <p:cNvSpPr/>
          <p:nvPr/>
        </p:nvSpPr>
        <p:spPr>
          <a:xfrm>
            <a:off x="4231403" y="1310640"/>
            <a:ext cx="57335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Legacy waste inventory &amp; material accountancy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4492018" y="1426464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89" name="Shape 187"/>
          <p:cNvSpPr/>
          <p:nvPr/>
        </p:nvSpPr>
        <p:spPr>
          <a:xfrm>
            <a:off x="4492018" y="1426464"/>
            <a:ext cx="410469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0" name="Text 188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Asbestos &amp; hazardous material survey</a:t>
            </a:r>
            <a:endParaRPr lang="en-US" sz="900" dirty="0"/>
          </a:p>
        </p:txBody>
      </p:sp>
      <p:sp>
        <p:nvSpPr>
          <p:cNvPr id="191" name="Shape 189"/>
          <p:cNvSpPr/>
          <p:nvPr/>
        </p:nvSpPr>
        <p:spPr>
          <a:xfrm>
            <a:off x="4557172" y="1542288"/>
            <a:ext cx="390923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92" name="Shape 190"/>
          <p:cNvSpPr/>
          <p:nvPr/>
        </p:nvSpPr>
        <p:spPr>
          <a:xfrm>
            <a:off x="4557172" y="1542288"/>
            <a:ext cx="23455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Decommissioning strategy &amp; end-state definition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4817787" y="1658112"/>
            <a:ext cx="521230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95" name="Shape 193"/>
          <p:cNvSpPr/>
          <p:nvPr/>
        </p:nvSpPr>
        <p:spPr>
          <a:xfrm>
            <a:off x="4817787" y="1658112"/>
            <a:ext cx="20849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6" name="Text 194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Fuel-free status declared</a:t>
            </a:r>
            <a:endParaRPr lang="en-US" sz="900" dirty="0"/>
          </a:p>
        </p:txBody>
      </p:sp>
      <p:sp>
        <p:nvSpPr>
          <p:cNvPr id="197" name="Shape 195"/>
          <p:cNvSpPr/>
          <p:nvPr/>
        </p:nvSpPr>
        <p:spPr>
          <a:xfrm>
            <a:off x="4540030" y="17221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Characterisation baseline issued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5256722" y="183794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0" name="Text 198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Regulatory permissioning &amp; waste route agreement</a:t>
            </a:r>
            <a:endParaRPr lang="en-US" sz="900" dirty="0"/>
          </a:p>
        </p:txBody>
      </p:sp>
      <p:sp>
        <p:nvSpPr>
          <p:cNvPr id="201" name="Shape 199"/>
          <p:cNvSpPr/>
          <p:nvPr/>
        </p:nvSpPr>
        <p:spPr>
          <a:xfrm>
            <a:off x="4948095" y="1990344"/>
            <a:ext cx="14333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2" name="Text 200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Safety case &amp; hazard analysis for dismantling</a:t>
            </a:r>
            <a:endParaRPr lang="en-US" sz="900" dirty="0"/>
          </a:p>
        </p:txBody>
      </p:sp>
      <p:sp>
        <p:nvSpPr>
          <p:cNvPr id="203" name="Shape 201"/>
          <p:cNvSpPr/>
          <p:nvPr/>
        </p:nvSpPr>
        <p:spPr>
          <a:xfrm>
            <a:off x="4948095" y="2121408"/>
            <a:ext cx="716692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204" name="Shape 202"/>
          <p:cNvSpPr/>
          <p:nvPr/>
        </p:nvSpPr>
        <p:spPr>
          <a:xfrm>
            <a:off x="4948095" y="2121408"/>
            <a:ext cx="28667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permit variation application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5339018" y="2237232"/>
            <a:ext cx="651538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207" name="Shape 205"/>
          <p:cNvSpPr/>
          <p:nvPr/>
        </p:nvSpPr>
        <p:spPr>
          <a:xfrm>
            <a:off x="5339018" y="2237232"/>
            <a:ext cx="6515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8" name="Text 206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Waste acceptance criteria agreed with disposal site</a:t>
            </a:r>
            <a:endParaRPr lang="en-US" sz="900" dirty="0"/>
          </a:p>
        </p:txBody>
      </p:sp>
      <p:sp>
        <p:nvSpPr>
          <p:cNvPr id="209" name="Shape 207"/>
          <p:cNvSpPr/>
          <p:nvPr/>
        </p:nvSpPr>
        <p:spPr>
          <a:xfrm>
            <a:off x="5404171" y="2353056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210" name="Text 208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Disposal route capacity &amp; consignment booking</a:t>
            </a:r>
            <a:endParaRPr lang="en-US" sz="900" dirty="0"/>
          </a:p>
        </p:txBody>
      </p:sp>
      <p:sp>
        <p:nvSpPr>
          <p:cNvPr id="211" name="Shape 209"/>
          <p:cNvSpPr/>
          <p:nvPr/>
        </p:nvSpPr>
        <p:spPr>
          <a:xfrm>
            <a:off x="5795094" y="2468880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212" name="Text 210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ALARP dose budget &amp; radiological protection plan</a:t>
            </a:r>
            <a:endParaRPr lang="en-US" sz="900" dirty="0"/>
          </a:p>
        </p:txBody>
      </p:sp>
      <p:sp>
        <p:nvSpPr>
          <p:cNvPr id="213" name="Shape 211"/>
          <p:cNvSpPr/>
          <p:nvPr/>
        </p:nvSpPr>
        <p:spPr>
          <a:xfrm>
            <a:off x="5534479" y="2584704"/>
            <a:ext cx="456077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214" name="Text 212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Regulator permission to start dismantling</a:t>
            </a:r>
            <a:endParaRPr lang="en-US" sz="900" dirty="0"/>
          </a:p>
        </p:txBody>
      </p:sp>
      <p:sp>
        <p:nvSpPr>
          <p:cNvPr id="215" name="Shape 213"/>
          <p:cNvSpPr/>
          <p:nvPr/>
        </p:nvSpPr>
        <p:spPr>
          <a:xfrm>
            <a:off x="6299183" y="264871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6" name="Text 214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Waste route confirmed available</a:t>
            </a:r>
            <a:endParaRPr lang="en-US" sz="900" dirty="0"/>
          </a:p>
        </p:txBody>
      </p:sp>
      <p:sp>
        <p:nvSpPr>
          <p:cNvPr id="217" name="Shape 215"/>
          <p:cNvSpPr/>
          <p:nvPr/>
        </p:nvSpPr>
        <p:spPr>
          <a:xfrm>
            <a:off x="6299183" y="276453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8" name="Text 216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Ancillary plant removal &amp; containment</a:t>
            </a:r>
            <a:endParaRPr lang="en-US" sz="900" dirty="0"/>
          </a:p>
        </p:txBody>
      </p:sp>
      <p:sp>
        <p:nvSpPr>
          <p:cNvPr id="219" name="Shape 217"/>
          <p:cNvSpPr/>
          <p:nvPr/>
        </p:nvSpPr>
        <p:spPr>
          <a:xfrm>
            <a:off x="6381479" y="2916936"/>
            <a:ext cx="13682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0" name="Text 218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Asbestos removal &amp; conventional hazard clearance</a:t>
            </a:r>
            <a:endParaRPr lang="en-US" sz="900" dirty="0"/>
          </a:p>
        </p:txBody>
      </p:sp>
      <p:sp>
        <p:nvSpPr>
          <p:cNvPr id="221" name="Shape 219"/>
          <p:cNvSpPr/>
          <p:nvPr/>
        </p:nvSpPr>
        <p:spPr>
          <a:xfrm>
            <a:off x="6381479" y="3048000"/>
            <a:ext cx="456077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222" name="Text 220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Ventilation &amp; containment tent installation</a:t>
            </a:r>
            <a:endParaRPr lang="en-US" sz="900" dirty="0"/>
          </a:p>
        </p:txBody>
      </p:sp>
      <p:sp>
        <p:nvSpPr>
          <p:cNvPr id="223" name="Shape 221"/>
          <p:cNvSpPr/>
          <p:nvPr/>
        </p:nvSpPr>
        <p:spPr>
          <a:xfrm>
            <a:off x="6576940" y="3163824"/>
            <a:ext cx="390923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224" name="Text 222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Redundant plant &amp; pipework de-planting</a:t>
            </a:r>
            <a:endParaRPr lang="en-US" sz="900" dirty="0"/>
          </a:p>
        </p:txBody>
      </p:sp>
      <p:sp>
        <p:nvSpPr>
          <p:cNvPr id="225" name="Shape 223"/>
          <p:cNvSpPr/>
          <p:nvPr/>
        </p:nvSpPr>
        <p:spPr>
          <a:xfrm>
            <a:off x="6902709" y="3279648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226" name="Text 224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Active drains &amp; pond clean-out</a:t>
            </a:r>
            <a:endParaRPr lang="en-US" sz="900" dirty="0"/>
          </a:p>
        </p:txBody>
      </p:sp>
      <p:sp>
        <p:nvSpPr>
          <p:cNvPr id="227" name="Shape 225"/>
          <p:cNvSpPr/>
          <p:nvPr/>
        </p:nvSpPr>
        <p:spPr>
          <a:xfrm>
            <a:off x="7033017" y="3395472"/>
            <a:ext cx="521230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228" name="Text 226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Decontamination of accessible surfaces</a:t>
            </a:r>
            <a:endParaRPr lang="en-US" sz="900" dirty="0"/>
          </a:p>
        </p:txBody>
      </p:sp>
      <p:sp>
        <p:nvSpPr>
          <p:cNvPr id="229" name="Shape 227"/>
          <p:cNvSpPr/>
          <p:nvPr/>
        </p:nvSpPr>
        <p:spPr>
          <a:xfrm>
            <a:off x="7228478" y="3511296"/>
            <a:ext cx="521230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230" name="Text 228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Ancillary buildings radiologically cleared</a:t>
            </a:r>
            <a:endParaRPr lang="en-US" sz="900" dirty="0"/>
          </a:p>
        </p:txBody>
      </p:sp>
      <p:sp>
        <p:nvSpPr>
          <p:cNvPr id="231" name="Shape 229"/>
          <p:cNvSpPr/>
          <p:nvPr/>
        </p:nvSpPr>
        <p:spPr>
          <a:xfrm>
            <a:off x="7667413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32" name="Text 230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Reactor &amp; primary circuit dismantling</a:t>
            </a:r>
            <a:endParaRPr lang="en-US" sz="900" dirty="0"/>
          </a:p>
        </p:txBody>
      </p:sp>
      <p:sp>
        <p:nvSpPr>
          <p:cNvPr id="233" name="Shape 231"/>
          <p:cNvSpPr/>
          <p:nvPr/>
        </p:nvSpPr>
        <p:spPr>
          <a:xfrm>
            <a:off x="7554247" y="3727704"/>
            <a:ext cx="260615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4" name="Text 232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Remote handling &amp; cutting equipment trials</a:t>
            </a:r>
            <a:endParaRPr lang="en-US" sz="900" dirty="0"/>
          </a:p>
        </p:txBody>
      </p:sp>
      <p:sp>
        <p:nvSpPr>
          <p:cNvPr id="235" name="Shape 233"/>
          <p:cNvSpPr/>
          <p:nvPr/>
        </p:nvSpPr>
        <p:spPr>
          <a:xfrm>
            <a:off x="7554247" y="3858768"/>
            <a:ext cx="456077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236" name="Text 234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Dose budget allocation per work area</a:t>
            </a:r>
            <a:endParaRPr lang="en-US" sz="900" dirty="0"/>
          </a:p>
        </p:txBody>
      </p:sp>
      <p:sp>
        <p:nvSpPr>
          <p:cNvPr id="237" name="Shape 235"/>
          <p:cNvSpPr/>
          <p:nvPr/>
        </p:nvSpPr>
        <p:spPr>
          <a:xfrm>
            <a:off x="7749709" y="3974592"/>
            <a:ext cx="260615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238" name="Text 236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Primary circuit segmentation &amp; size reduction</a:t>
            </a:r>
            <a:endParaRPr lang="en-US" sz="900" dirty="0"/>
          </a:p>
        </p:txBody>
      </p:sp>
      <p:sp>
        <p:nvSpPr>
          <p:cNvPr id="239" name="Shape 237"/>
          <p:cNvSpPr/>
          <p:nvPr/>
        </p:nvSpPr>
        <p:spPr>
          <a:xfrm>
            <a:off x="8010324" y="4090416"/>
            <a:ext cx="716692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240" name="Text 238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Dose uptake review &amp; shift rotation adjustment</a:t>
            </a:r>
            <a:endParaRPr lang="en-US" sz="900" dirty="0"/>
          </a:p>
        </p:txBody>
      </p:sp>
      <p:sp>
        <p:nvSpPr>
          <p:cNvPr id="241" name="Shape 239"/>
          <p:cNvSpPr/>
          <p:nvPr/>
        </p:nvSpPr>
        <p:spPr>
          <a:xfrm>
            <a:off x="8401247" y="4206240"/>
            <a:ext cx="781846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242" name="Text 240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Reactor internals removal under shielding</a:t>
            </a:r>
            <a:endParaRPr lang="en-US" sz="900" dirty="0"/>
          </a:p>
        </p:txBody>
      </p:sp>
      <p:sp>
        <p:nvSpPr>
          <p:cNvPr id="243" name="Shape 241"/>
          <p:cNvSpPr/>
          <p:nvPr/>
        </p:nvSpPr>
        <p:spPr>
          <a:xfrm>
            <a:off x="8727016" y="4322064"/>
            <a:ext cx="781846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244" name="Text 242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Bioshield &amp; activated concrete removal</a:t>
            </a:r>
            <a:endParaRPr lang="en-US" sz="900" dirty="0"/>
          </a:p>
        </p:txBody>
      </p:sp>
      <p:sp>
        <p:nvSpPr>
          <p:cNvPr id="245" name="Shape 243"/>
          <p:cNvSpPr/>
          <p:nvPr/>
        </p:nvSpPr>
        <p:spPr>
          <a:xfrm>
            <a:off x="9508861" y="4437888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246" name="Text 244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Reactor building emptied</a:t>
            </a:r>
            <a:endParaRPr lang="en-US" sz="900" dirty="0"/>
          </a:p>
        </p:txBody>
      </p:sp>
      <p:sp>
        <p:nvSpPr>
          <p:cNvPr id="247" name="Shape 245"/>
          <p:cNvSpPr/>
          <p:nvPr/>
        </p:nvSpPr>
        <p:spPr>
          <a:xfrm>
            <a:off x="10012950" y="45018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48" name="Text 246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Waste packaging, consignment &amp; disposal</a:t>
            </a:r>
            <a:endParaRPr lang="en-US" sz="900" dirty="0"/>
          </a:p>
        </p:txBody>
      </p:sp>
      <p:sp>
        <p:nvSpPr>
          <p:cNvPr id="249" name="Shape 247"/>
          <p:cNvSpPr/>
          <p:nvPr/>
        </p:nvSpPr>
        <p:spPr>
          <a:xfrm>
            <a:off x="8010324" y="4654296"/>
            <a:ext cx="24758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0" name="Text 248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Waste segregation, assay &amp; characterisation records</a:t>
            </a:r>
            <a:endParaRPr lang="en-US" sz="900" dirty="0"/>
          </a:p>
        </p:txBody>
      </p:sp>
      <p:sp>
        <p:nvSpPr>
          <p:cNvPr id="251" name="Shape 249"/>
          <p:cNvSpPr/>
          <p:nvPr/>
        </p:nvSpPr>
        <p:spPr>
          <a:xfrm>
            <a:off x="8010324" y="4785360"/>
            <a:ext cx="781846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252" name="Text 250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Intermediate-level waste packaging into containers</a:t>
            </a:r>
            <a:endParaRPr lang="en-US" sz="900" dirty="0"/>
          </a:p>
        </p:txBody>
      </p:sp>
      <p:sp>
        <p:nvSpPr>
          <p:cNvPr id="253" name="Shape 251"/>
          <p:cNvSpPr/>
          <p:nvPr/>
        </p:nvSpPr>
        <p:spPr>
          <a:xfrm>
            <a:off x="8792169" y="4901184"/>
            <a:ext cx="847000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254" name="Text 252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Low-level waste consignment to disposal facility</a:t>
            </a:r>
            <a:endParaRPr lang="en-US" sz="900" dirty="0"/>
          </a:p>
        </p:txBody>
      </p:sp>
      <p:sp>
        <p:nvSpPr>
          <p:cNvPr id="255" name="Shape 253"/>
          <p:cNvSpPr/>
          <p:nvPr/>
        </p:nvSpPr>
        <p:spPr>
          <a:xfrm>
            <a:off x="8922477" y="5017008"/>
            <a:ext cx="977307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256" name="Text 254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Interim store loading &amp; container monitoring</a:t>
            </a:r>
            <a:endParaRPr lang="en-US" sz="900" dirty="0"/>
          </a:p>
        </p:txBody>
      </p:sp>
      <p:sp>
        <p:nvSpPr>
          <p:cNvPr id="257" name="Shape 255"/>
          <p:cNvSpPr/>
          <p:nvPr/>
        </p:nvSpPr>
        <p:spPr>
          <a:xfrm>
            <a:off x="9639169" y="5132832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258" name="Text 256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Free-release material clearance &amp; recycling</a:t>
            </a:r>
            <a:endParaRPr lang="en-US" sz="900" dirty="0"/>
          </a:p>
        </p:txBody>
      </p:sp>
      <p:sp>
        <p:nvSpPr>
          <p:cNvPr id="259" name="Shape 257"/>
          <p:cNvSpPr/>
          <p:nvPr/>
        </p:nvSpPr>
        <p:spPr>
          <a:xfrm>
            <a:off x="9704323" y="5248656"/>
            <a:ext cx="521230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260" name="Text 258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All active waste consigned or stored</a:t>
            </a:r>
            <a:endParaRPr lang="en-US" sz="900" dirty="0"/>
          </a:p>
        </p:txBody>
      </p:sp>
      <p:sp>
        <p:nvSpPr>
          <p:cNvPr id="261" name="Shape 259"/>
          <p:cNvSpPr/>
          <p:nvPr/>
        </p:nvSpPr>
        <p:spPr>
          <a:xfrm>
            <a:off x="10403872" y="53126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62" name="Text 260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Demolition, remediation &amp; delicensing</a:t>
            </a:r>
            <a:endParaRPr lang="en-US" sz="900" dirty="0"/>
          </a:p>
        </p:txBody>
      </p:sp>
      <p:sp>
        <p:nvSpPr>
          <p:cNvPr id="263" name="Shape 261"/>
          <p:cNvSpPr/>
          <p:nvPr/>
        </p:nvSpPr>
        <p:spPr>
          <a:xfrm>
            <a:off x="10095246" y="5465064"/>
            <a:ext cx="169399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64" name="Text 262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radiological survey of structures</a:t>
            </a:r>
            <a:endParaRPr lang="en-US" sz="900" dirty="0"/>
          </a:p>
        </p:txBody>
      </p:sp>
      <p:sp>
        <p:nvSpPr>
          <p:cNvPr id="265" name="Shape 263"/>
          <p:cNvSpPr/>
          <p:nvPr/>
        </p:nvSpPr>
        <p:spPr>
          <a:xfrm>
            <a:off x="10095246" y="5596128"/>
            <a:ext cx="456077" cy="24384"/>
          </a:xfrm>
          <a:prstGeom prst="roundRect">
            <a:avLst>
              <a:gd name="adj" fmla="val 112500"/>
            </a:avLst>
          </a:prstGeom>
          <a:solidFill>
            <a:srgbClr val="16A34A"/>
          </a:solidFill>
          <a:ln/>
        </p:spPr>
      </p:sp>
      <p:sp>
        <p:nvSpPr>
          <p:cNvPr id="266" name="Text 264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Conventional demolition of cleared buildings</a:t>
            </a:r>
            <a:endParaRPr lang="en-US" sz="900" dirty="0"/>
          </a:p>
        </p:txBody>
      </p:sp>
      <p:sp>
        <p:nvSpPr>
          <p:cNvPr id="267" name="Shape 265"/>
          <p:cNvSpPr/>
          <p:nvPr/>
        </p:nvSpPr>
        <p:spPr>
          <a:xfrm>
            <a:off x="10551322" y="5711952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4ADE80"/>
          </a:solidFill>
          <a:ln/>
        </p:spPr>
      </p:sp>
      <p:sp>
        <p:nvSpPr>
          <p:cNvPr id="268" name="Text 266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 quality assessment &amp; soil remediation</a:t>
            </a:r>
            <a:endParaRPr lang="en-US" sz="900" dirty="0"/>
          </a:p>
        </p:txBody>
      </p:sp>
      <p:sp>
        <p:nvSpPr>
          <p:cNvPr id="269" name="Shape 267"/>
          <p:cNvSpPr/>
          <p:nvPr/>
        </p:nvSpPr>
        <p:spPr>
          <a:xfrm>
            <a:off x="10877091" y="5827776"/>
            <a:ext cx="586384" cy="24384"/>
          </a:xfrm>
          <a:prstGeom prst="roundRect">
            <a:avLst>
              <a:gd name="adj" fmla="val 112500"/>
            </a:avLst>
          </a:prstGeom>
          <a:solidFill>
            <a:srgbClr val="16A34A"/>
          </a:solidFill>
          <a:ln/>
        </p:spPr>
      </p:sp>
      <p:sp>
        <p:nvSpPr>
          <p:cNvPr id="270" name="Text 268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end-state survey &amp; records package</a:t>
            </a:r>
            <a:endParaRPr lang="en-US" sz="900" dirty="0"/>
          </a:p>
        </p:txBody>
      </p:sp>
      <p:sp>
        <p:nvSpPr>
          <p:cNvPr id="271" name="Shape 269"/>
          <p:cNvSpPr/>
          <p:nvPr/>
        </p:nvSpPr>
        <p:spPr>
          <a:xfrm>
            <a:off x="11333168" y="5943600"/>
            <a:ext cx="325769" cy="24384"/>
          </a:xfrm>
          <a:prstGeom prst="roundRect">
            <a:avLst>
              <a:gd name="adj" fmla="val 112500"/>
            </a:avLst>
          </a:prstGeom>
          <a:solidFill>
            <a:srgbClr val="4ADE80"/>
          </a:solidFill>
          <a:ln/>
        </p:spPr>
      </p:sp>
      <p:sp>
        <p:nvSpPr>
          <p:cNvPr id="272" name="Text 270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Regulator delicensing decision</a:t>
            </a:r>
            <a:endParaRPr lang="en-US" sz="900" dirty="0"/>
          </a:p>
        </p:txBody>
      </p:sp>
      <p:sp>
        <p:nvSpPr>
          <p:cNvPr id="273" name="Shape 271"/>
          <p:cNvSpPr/>
          <p:nvPr/>
        </p:nvSpPr>
        <p:spPr>
          <a:xfrm>
            <a:off x="11658937" y="6059424"/>
            <a:ext cx="130308" cy="24384"/>
          </a:xfrm>
          <a:prstGeom prst="roundRect">
            <a:avLst>
              <a:gd name="adj" fmla="val 112500"/>
            </a:avLst>
          </a:prstGeom>
          <a:solidFill>
            <a:srgbClr val="16A34A"/>
          </a:solidFill>
          <a:ln/>
        </p:spPr>
      </p:sp>
      <p:sp>
        <p:nvSpPr>
          <p:cNvPr id="274" name="Text 272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Site delicensed</a:t>
            </a:r>
            <a:endParaRPr lang="en-US" sz="900" dirty="0"/>
          </a:p>
        </p:txBody>
      </p:sp>
      <p:sp>
        <p:nvSpPr>
          <p:cNvPr id="275" name="Shape 273"/>
          <p:cNvSpPr/>
          <p:nvPr/>
        </p:nvSpPr>
        <p:spPr>
          <a:xfrm>
            <a:off x="11706949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76" name="Text 27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Post-operational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Defuelling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Radiological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accountancy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Asbestos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end-state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Fuel-free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declared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variation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ALARP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radiological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Ancillary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Asbestos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conventional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Ventilation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Redundant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de-planting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Decontamination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accessible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Decontamination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Ancillary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radiologically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circuit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circuit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segmentation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uptake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adjustment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shielding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Bioshield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Dismantling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emptied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segregation,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Intermediate-level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Low-level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Interim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Free-release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recycling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waste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delicensing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radiological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Characterisation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Conventional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end-state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delicensing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delicensed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