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58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Office Relocation Project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Office Relocation Project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670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013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4936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279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820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54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1469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811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4735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077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800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34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1267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7609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4533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875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7799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142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1065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408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4331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0674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7597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3940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80864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7206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84130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472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7396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3738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90662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7004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93928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0270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97194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3536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100460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6803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03726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00069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06992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3335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10258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6601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13525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9867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16791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13133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Text 51"/>
          <p:cNvSpPr/>
          <p:nvPr/>
        </p:nvSpPr>
        <p:spPr>
          <a:xfrm>
            <a:off x="365760" y="1033272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Requirements &amp; search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840480" y="1084811"/>
            <a:ext cx="17496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1191214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Headcount &amp; space requirements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3840480" y="1236934"/>
            <a:ext cx="583232" cy="66502"/>
          </a:xfrm>
          <a:prstGeom prst="roundRect">
            <a:avLst>
              <a:gd name="adj" fmla="val 41250"/>
            </a:avLst>
          </a:prstGeom>
          <a:solidFill>
            <a:srgbClr val="64748B"/>
          </a:solidFill>
          <a:ln/>
        </p:spPr>
      </p:sp>
      <p:sp>
        <p:nvSpPr>
          <p:cNvPr id="57" name="Shape 55"/>
          <p:cNvSpPr/>
          <p:nvPr/>
        </p:nvSpPr>
        <p:spPr>
          <a:xfrm>
            <a:off x="3840480" y="1236934"/>
            <a:ext cx="583232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1349156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Budget &amp; business case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4307065" y="1394876"/>
            <a:ext cx="583232" cy="66502"/>
          </a:xfrm>
          <a:prstGeom prst="roundRect">
            <a:avLst>
              <a:gd name="adj" fmla="val 41250"/>
            </a:avLst>
          </a:prstGeom>
          <a:solidFill>
            <a:srgbClr val="94A3B8"/>
          </a:solidFill>
          <a:ln/>
        </p:spPr>
      </p:sp>
      <p:sp>
        <p:nvSpPr>
          <p:cNvPr id="60" name="Shape 58"/>
          <p:cNvSpPr/>
          <p:nvPr/>
        </p:nvSpPr>
        <p:spPr>
          <a:xfrm>
            <a:off x="4307065" y="1394876"/>
            <a:ext cx="583232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150709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search &amp; shortlist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4540358" y="1552817"/>
            <a:ext cx="1049817" cy="66502"/>
          </a:xfrm>
          <a:prstGeom prst="roundRect">
            <a:avLst>
              <a:gd name="adj" fmla="val 41250"/>
            </a:avLst>
          </a:prstGeom>
          <a:solidFill>
            <a:srgbClr val="64748B"/>
          </a:solidFill>
          <a:ln/>
        </p:spPr>
      </p:sp>
      <p:sp>
        <p:nvSpPr>
          <p:cNvPr id="63" name="Shape 61"/>
          <p:cNvSpPr/>
          <p:nvPr/>
        </p:nvSpPr>
        <p:spPr>
          <a:xfrm>
            <a:off x="4540358" y="1552817"/>
            <a:ext cx="1049817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1665039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Lease &amp; legal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5590175" y="1716578"/>
            <a:ext cx="139975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1822981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Heads of terms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5590175" y="1868701"/>
            <a:ext cx="466585" cy="66502"/>
          </a:xfrm>
          <a:prstGeom prst="roundRect">
            <a:avLst>
              <a:gd name="adj" fmla="val 41250"/>
            </a:avLst>
          </a:prstGeom>
          <a:solidFill>
            <a:srgbClr val="2563EB"/>
          </a:solidFill>
          <a:ln/>
        </p:spPr>
      </p:sp>
      <p:sp>
        <p:nvSpPr>
          <p:cNvPr id="68" name="Shape 66"/>
          <p:cNvSpPr/>
          <p:nvPr/>
        </p:nvSpPr>
        <p:spPr>
          <a:xfrm>
            <a:off x="5590175" y="1868701"/>
            <a:ext cx="466585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1980923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Due diligence &amp; survey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5940114" y="2026643"/>
            <a:ext cx="699878" cy="66502"/>
          </a:xfrm>
          <a:prstGeom prst="roundRect">
            <a:avLst>
              <a:gd name="adj" fmla="val 41250"/>
            </a:avLst>
          </a:prstGeom>
          <a:solidFill>
            <a:srgbClr val="3B82F6"/>
          </a:solidFill>
          <a:ln/>
        </p:spPr>
      </p:sp>
      <p:sp>
        <p:nvSpPr>
          <p:cNvPr id="71" name="Shape 69"/>
          <p:cNvSpPr/>
          <p:nvPr/>
        </p:nvSpPr>
        <p:spPr>
          <a:xfrm>
            <a:off x="5940114" y="2026643"/>
            <a:ext cx="699878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2138865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Lease negotiation &amp; signature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6290053" y="2184585"/>
            <a:ext cx="699878" cy="66502"/>
          </a:xfrm>
          <a:prstGeom prst="roundRect">
            <a:avLst>
              <a:gd name="adj" fmla="val 41250"/>
            </a:avLst>
          </a:prstGeom>
          <a:solidFill>
            <a:srgbClr val="2563EB"/>
          </a:solidFill>
          <a:ln/>
        </p:spPr>
      </p:sp>
      <p:sp>
        <p:nvSpPr>
          <p:cNvPr id="74" name="Shape 72"/>
          <p:cNvSpPr/>
          <p:nvPr/>
        </p:nvSpPr>
        <p:spPr>
          <a:xfrm>
            <a:off x="6290053" y="2184585"/>
            <a:ext cx="699878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229680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Lease signed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6907635" y="231176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2454748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Notice served on old lease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7024281" y="2469711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2612690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fit-out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6639992" y="2664229"/>
            <a:ext cx="349939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2770632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fit &amp; space plan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6639992" y="2816352"/>
            <a:ext cx="699878" cy="66502"/>
          </a:xfrm>
          <a:prstGeom prst="roundRect">
            <a:avLst>
              <a:gd name="adj" fmla="val 41250"/>
            </a:avLst>
          </a:prstGeom>
          <a:solidFill>
            <a:srgbClr val="EA580C"/>
          </a:solidFill>
          <a:ln/>
        </p:spPr>
      </p:sp>
      <p:sp>
        <p:nvSpPr>
          <p:cNvPr id="83" name="Shape 81"/>
          <p:cNvSpPr/>
          <p:nvPr/>
        </p:nvSpPr>
        <p:spPr>
          <a:xfrm>
            <a:off x="6639992" y="2816352"/>
            <a:ext cx="699878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2928574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Detailed design &amp; landlord approval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7339870" y="2974294"/>
            <a:ext cx="933171" cy="66502"/>
          </a:xfrm>
          <a:prstGeom prst="roundRect">
            <a:avLst>
              <a:gd name="adj" fmla="val 41250"/>
            </a:avLst>
          </a:prstGeom>
          <a:solidFill>
            <a:srgbClr val="FB923C"/>
          </a:solidFill>
          <a:ln/>
        </p:spPr>
      </p:sp>
      <p:sp>
        <p:nvSpPr>
          <p:cNvPr id="86" name="Shape 84"/>
          <p:cNvSpPr/>
          <p:nvPr/>
        </p:nvSpPr>
        <p:spPr>
          <a:xfrm>
            <a:off x="7339870" y="2974294"/>
            <a:ext cx="653219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3086516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Fit-out construction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8273041" y="3132236"/>
            <a:ext cx="1516402" cy="66502"/>
          </a:xfrm>
          <a:prstGeom prst="roundRect">
            <a:avLst>
              <a:gd name="adj" fmla="val 41250"/>
            </a:avLst>
          </a:prstGeom>
          <a:solidFill>
            <a:srgbClr val="EA580C"/>
          </a:solidFill>
          <a:ln/>
        </p:spPr>
      </p:sp>
      <p:sp>
        <p:nvSpPr>
          <p:cNvPr id="89" name="Shape 87"/>
          <p:cNvSpPr/>
          <p:nvPr/>
        </p:nvSpPr>
        <p:spPr>
          <a:xfrm>
            <a:off x="8273041" y="3132236"/>
            <a:ext cx="151640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324445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Furniture delivery &amp; install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9439504" y="3290177"/>
            <a:ext cx="583232" cy="66502"/>
          </a:xfrm>
          <a:prstGeom prst="roundRect">
            <a:avLst>
              <a:gd name="adj" fmla="val 41250"/>
            </a:avLst>
          </a:prstGeom>
          <a:solidFill>
            <a:srgbClr val="FB923C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3402399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Snagging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9952748" y="3448119"/>
            <a:ext cx="186634" cy="66502"/>
          </a:xfrm>
          <a:prstGeom prst="roundRect">
            <a:avLst>
              <a:gd name="adj" fmla="val 41250"/>
            </a:avLst>
          </a:prstGeom>
          <a:solidFill>
            <a:srgbClr val="EA580C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3560341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IT &amp; connectivity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6989931" y="3611880"/>
            <a:ext cx="303280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3718283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Circuit orders placed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6907635" y="3733246"/>
            <a:ext cx="164592" cy="164592"/>
          </a:xfrm>
          <a:prstGeom prst="diamond">
            <a:avLst/>
          </a:prstGeom>
          <a:solidFill>
            <a:srgbClr val="A855F7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3876225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Circuit provisioning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6989931" y="3921945"/>
            <a:ext cx="2566219" cy="66502"/>
          </a:xfrm>
          <a:prstGeom prst="roundRect">
            <a:avLst>
              <a:gd name="adj" fmla="val 41250"/>
            </a:avLst>
          </a:prstGeom>
          <a:solidFill>
            <a:srgbClr val="A855F7"/>
          </a:solidFill>
          <a:ln/>
        </p:spPr>
      </p:sp>
      <p:sp>
        <p:nvSpPr>
          <p:cNvPr id="100" name="Shape 98"/>
          <p:cNvSpPr/>
          <p:nvPr/>
        </p:nvSpPr>
        <p:spPr>
          <a:xfrm>
            <a:off x="6989931" y="3921945"/>
            <a:ext cx="769866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403416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Comms room &amp; cabling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8506333" y="4079887"/>
            <a:ext cx="933171" cy="66502"/>
          </a:xfrm>
          <a:prstGeom prst="roundRect">
            <a:avLst>
              <a:gd name="adj" fmla="val 41250"/>
            </a:avLst>
          </a:prstGeom>
          <a:solidFill>
            <a:srgbClr val="C084FC"/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4192108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AV &amp; meeting rooms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9322858" y="4237828"/>
            <a:ext cx="699878" cy="66502"/>
          </a:xfrm>
          <a:prstGeom prst="roundRect">
            <a:avLst>
              <a:gd name="adj" fmla="val 41250"/>
            </a:avLst>
          </a:prstGeom>
          <a:solidFill>
            <a:srgbClr val="A855F7"/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4350050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 pilot day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10022736" y="4395770"/>
            <a:ext cx="69988" cy="66502"/>
          </a:xfrm>
          <a:prstGeom prst="roundRect">
            <a:avLst>
              <a:gd name="adj" fmla="val 41250"/>
            </a:avLst>
          </a:prstGeom>
          <a:solidFill>
            <a:srgbClr val="C084FC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4507992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Move planning &amp; communications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8039748" y="4559531"/>
            <a:ext cx="221628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4665934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Move vendor selection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39748" y="4711654"/>
            <a:ext cx="699878" cy="66502"/>
          </a:xfrm>
          <a:prstGeom prst="roundRect">
            <a:avLst>
              <a:gd name="adj" fmla="val 41250"/>
            </a:avLst>
          </a:prstGeom>
          <a:solidFill>
            <a:srgbClr val="0D9488"/>
          </a:solidFill>
          <a:ln/>
        </p:spPr>
      </p:sp>
      <p:sp>
        <p:nvSpPr>
          <p:cNvPr id="111" name="Shape 109"/>
          <p:cNvSpPr/>
          <p:nvPr/>
        </p:nvSpPr>
        <p:spPr>
          <a:xfrm>
            <a:off x="8039748" y="4711654"/>
            <a:ext cx="419927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4823876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Staff communications plan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8506333" y="4869596"/>
            <a:ext cx="1399756" cy="66502"/>
          </a:xfrm>
          <a:prstGeom prst="roundRect">
            <a:avLst>
              <a:gd name="adj" fmla="val 41250"/>
            </a:avLst>
          </a:prstGeom>
          <a:solidFill>
            <a:srgbClr val="14B8A6"/>
          </a:solidFill>
          <a:ln/>
        </p:spPr>
      </p:sp>
      <p:sp>
        <p:nvSpPr>
          <p:cNvPr id="114" name="Shape 112"/>
          <p:cNvSpPr/>
          <p:nvPr/>
        </p:nvSpPr>
        <p:spPr>
          <a:xfrm>
            <a:off x="8506333" y="4869596"/>
            <a:ext cx="279951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498181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Seat allocation &amp; floor plans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9206211" y="5027537"/>
            <a:ext cx="699878" cy="66502"/>
          </a:xfrm>
          <a:prstGeom prst="roundRect">
            <a:avLst>
              <a:gd name="adj" fmla="val 41250"/>
            </a:avLst>
          </a:prstGeom>
          <a:solidFill>
            <a:srgbClr val="0D9488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5139759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Crate distribution &amp; packing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10022736" y="5185479"/>
            <a:ext cx="233293" cy="66502"/>
          </a:xfrm>
          <a:prstGeom prst="roundRect">
            <a:avLst>
              <a:gd name="adj" fmla="val 41250"/>
            </a:avLst>
          </a:prstGeom>
          <a:solidFill>
            <a:srgbClr val="14B8A6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5297701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Move &amp; decommission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10256028" y="5349240"/>
            <a:ext cx="151640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5455643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Move weekend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10256028" y="5501363"/>
            <a:ext cx="69988" cy="66502"/>
          </a:xfrm>
          <a:prstGeom prst="roundRect">
            <a:avLst>
              <a:gd name="adj" fmla="val 41250"/>
            </a:avLst>
          </a:prstGeom>
          <a:solidFill>
            <a:srgbClr val="EF4444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5613585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First-day floor support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10326016" y="5659305"/>
            <a:ext cx="116646" cy="66502"/>
          </a:xfrm>
          <a:prstGeom prst="roundRect">
            <a:avLst>
              <a:gd name="adj" fmla="val 41250"/>
            </a:avLst>
          </a:prstGeom>
          <a:solidFill>
            <a:srgbClr val="F87171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577152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Old site clearance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10372675" y="5817247"/>
            <a:ext cx="466585" cy="66502"/>
          </a:xfrm>
          <a:prstGeom prst="roundRect">
            <a:avLst>
              <a:gd name="adj" fmla="val 41250"/>
            </a:avLst>
          </a:prstGeom>
          <a:solidFill>
            <a:srgbClr val="EF4444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5929468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Dilapidations settlement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10605967" y="5975188"/>
            <a:ext cx="1166463" cy="66502"/>
          </a:xfrm>
          <a:prstGeom prst="roundRect">
            <a:avLst>
              <a:gd name="adj" fmla="val 41250"/>
            </a:avLst>
          </a:prstGeom>
          <a:solidFill>
            <a:srgbClr val="F87171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6087410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Old site handed back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11690135" y="610237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landlord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Furniture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connectivity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Circuit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Circuit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allocation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decommission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Dilapidations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settlement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