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B4530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Oil &amp; Gas Pipeline Construction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Oil &amp; Gas Pipeline Construction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398897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2321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413747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77171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428597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92021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443447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06871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458297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21721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473147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36571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487997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51421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502846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66270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517696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81120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532546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95970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547396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10820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4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562246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25670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18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577096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40520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</a:t>
            </a:r>
            <a:endParaRPr lang="en-US" sz="700" dirty="0"/>
          </a:p>
        </p:txBody>
      </p:sp>
      <p:sp>
        <p:nvSpPr>
          <p:cNvPr id="31" name="Shape 29"/>
          <p:cNvSpPr/>
          <p:nvPr/>
        </p:nvSpPr>
        <p:spPr>
          <a:xfrm>
            <a:off x="591946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55370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15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606795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70219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621645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585069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15</a:t>
            </a:r>
            <a:endParaRPr lang="en-US" sz="700" dirty="0"/>
          </a:p>
        </p:txBody>
      </p:sp>
      <p:sp>
        <p:nvSpPr>
          <p:cNvPr id="37" name="Shape 35"/>
          <p:cNvSpPr/>
          <p:nvPr/>
        </p:nvSpPr>
        <p:spPr>
          <a:xfrm>
            <a:off x="636495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599919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29</a:t>
            </a:r>
            <a:endParaRPr lang="en-US" sz="700" dirty="0"/>
          </a:p>
        </p:txBody>
      </p:sp>
      <p:sp>
        <p:nvSpPr>
          <p:cNvPr id="39" name="Shape 37"/>
          <p:cNvSpPr/>
          <p:nvPr/>
        </p:nvSpPr>
        <p:spPr>
          <a:xfrm>
            <a:off x="651345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14769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12</a:t>
            </a:r>
            <a:endParaRPr lang="en-US" sz="700" dirty="0"/>
          </a:p>
        </p:txBody>
      </p:sp>
      <p:sp>
        <p:nvSpPr>
          <p:cNvPr id="41" name="Shape 39"/>
          <p:cNvSpPr/>
          <p:nvPr/>
        </p:nvSpPr>
        <p:spPr>
          <a:xfrm>
            <a:off x="666195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629619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26</a:t>
            </a:r>
            <a:endParaRPr lang="en-US" sz="700" dirty="0"/>
          </a:p>
        </p:txBody>
      </p:sp>
      <p:sp>
        <p:nvSpPr>
          <p:cNvPr id="43" name="Shape 41"/>
          <p:cNvSpPr/>
          <p:nvPr/>
        </p:nvSpPr>
        <p:spPr>
          <a:xfrm>
            <a:off x="681045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644469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10</a:t>
            </a:r>
            <a:endParaRPr lang="en-US" sz="700" dirty="0"/>
          </a:p>
        </p:txBody>
      </p:sp>
      <p:sp>
        <p:nvSpPr>
          <p:cNvPr id="45" name="Shape 43"/>
          <p:cNvSpPr/>
          <p:nvPr/>
        </p:nvSpPr>
        <p:spPr>
          <a:xfrm>
            <a:off x="695895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659319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24</a:t>
            </a:r>
            <a:endParaRPr lang="en-US" sz="700" dirty="0"/>
          </a:p>
        </p:txBody>
      </p:sp>
      <p:sp>
        <p:nvSpPr>
          <p:cNvPr id="47" name="Shape 45"/>
          <p:cNvSpPr/>
          <p:nvPr/>
        </p:nvSpPr>
        <p:spPr>
          <a:xfrm>
            <a:off x="710744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674168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7</a:t>
            </a:r>
            <a:endParaRPr lang="en-US" sz="700" dirty="0"/>
          </a:p>
        </p:txBody>
      </p:sp>
      <p:sp>
        <p:nvSpPr>
          <p:cNvPr id="49" name="Shape 47"/>
          <p:cNvSpPr/>
          <p:nvPr/>
        </p:nvSpPr>
        <p:spPr>
          <a:xfrm>
            <a:off x="725594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689018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21</a:t>
            </a:r>
            <a:endParaRPr lang="en-US" sz="700" dirty="0"/>
          </a:p>
        </p:txBody>
      </p:sp>
      <p:sp>
        <p:nvSpPr>
          <p:cNvPr id="51" name="Shape 49"/>
          <p:cNvSpPr/>
          <p:nvPr/>
        </p:nvSpPr>
        <p:spPr>
          <a:xfrm>
            <a:off x="740444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703868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5</a:t>
            </a:r>
            <a:endParaRPr lang="en-US" sz="700" dirty="0"/>
          </a:p>
        </p:txBody>
      </p:sp>
      <p:sp>
        <p:nvSpPr>
          <p:cNvPr id="53" name="Shape 51"/>
          <p:cNvSpPr/>
          <p:nvPr/>
        </p:nvSpPr>
        <p:spPr>
          <a:xfrm>
            <a:off x="755294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718718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19</a:t>
            </a:r>
            <a:endParaRPr lang="en-US" sz="700" dirty="0"/>
          </a:p>
        </p:txBody>
      </p:sp>
      <p:sp>
        <p:nvSpPr>
          <p:cNvPr id="55" name="Shape 53"/>
          <p:cNvSpPr/>
          <p:nvPr/>
        </p:nvSpPr>
        <p:spPr>
          <a:xfrm>
            <a:off x="770144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733568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2</a:t>
            </a:r>
            <a:endParaRPr lang="en-US" sz="700" dirty="0"/>
          </a:p>
        </p:txBody>
      </p:sp>
      <p:sp>
        <p:nvSpPr>
          <p:cNvPr id="57" name="Shape 55"/>
          <p:cNvSpPr/>
          <p:nvPr/>
        </p:nvSpPr>
        <p:spPr>
          <a:xfrm>
            <a:off x="784994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748418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16</a:t>
            </a:r>
            <a:endParaRPr lang="en-US" sz="700" dirty="0"/>
          </a:p>
        </p:txBody>
      </p:sp>
      <p:sp>
        <p:nvSpPr>
          <p:cNvPr id="59" name="Shape 57"/>
          <p:cNvSpPr/>
          <p:nvPr/>
        </p:nvSpPr>
        <p:spPr>
          <a:xfrm>
            <a:off x="799844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763268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30</a:t>
            </a:r>
            <a:endParaRPr lang="en-US" sz="700" dirty="0"/>
          </a:p>
        </p:txBody>
      </p:sp>
      <p:sp>
        <p:nvSpPr>
          <p:cNvPr id="61" name="Shape 59"/>
          <p:cNvSpPr/>
          <p:nvPr/>
        </p:nvSpPr>
        <p:spPr>
          <a:xfrm>
            <a:off x="814693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778117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13</a:t>
            </a:r>
            <a:endParaRPr lang="en-US" sz="700" dirty="0"/>
          </a:p>
        </p:txBody>
      </p:sp>
      <p:sp>
        <p:nvSpPr>
          <p:cNvPr id="63" name="Shape 61"/>
          <p:cNvSpPr/>
          <p:nvPr/>
        </p:nvSpPr>
        <p:spPr>
          <a:xfrm>
            <a:off x="829543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792967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27</a:t>
            </a:r>
            <a:endParaRPr lang="en-US" sz="700" dirty="0"/>
          </a:p>
        </p:txBody>
      </p:sp>
      <p:sp>
        <p:nvSpPr>
          <p:cNvPr id="65" name="Shape 63"/>
          <p:cNvSpPr/>
          <p:nvPr/>
        </p:nvSpPr>
        <p:spPr>
          <a:xfrm>
            <a:off x="844393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807817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11</a:t>
            </a:r>
            <a:endParaRPr lang="en-US" sz="700" dirty="0"/>
          </a:p>
        </p:txBody>
      </p:sp>
      <p:sp>
        <p:nvSpPr>
          <p:cNvPr id="67" name="Shape 65"/>
          <p:cNvSpPr/>
          <p:nvPr/>
        </p:nvSpPr>
        <p:spPr>
          <a:xfrm>
            <a:off x="859243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822667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25</a:t>
            </a:r>
            <a:endParaRPr lang="en-US" sz="700" dirty="0"/>
          </a:p>
        </p:txBody>
      </p:sp>
      <p:sp>
        <p:nvSpPr>
          <p:cNvPr id="69" name="Shape 67"/>
          <p:cNvSpPr/>
          <p:nvPr/>
        </p:nvSpPr>
        <p:spPr>
          <a:xfrm>
            <a:off x="874093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837517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8</a:t>
            </a:r>
            <a:endParaRPr lang="en-US" sz="700" dirty="0"/>
          </a:p>
        </p:txBody>
      </p:sp>
      <p:sp>
        <p:nvSpPr>
          <p:cNvPr id="71" name="Shape 69"/>
          <p:cNvSpPr/>
          <p:nvPr/>
        </p:nvSpPr>
        <p:spPr>
          <a:xfrm>
            <a:off x="888943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852367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22</a:t>
            </a:r>
            <a:endParaRPr lang="en-US" sz="700" dirty="0"/>
          </a:p>
        </p:txBody>
      </p:sp>
      <p:sp>
        <p:nvSpPr>
          <p:cNvPr id="73" name="Shape 71"/>
          <p:cNvSpPr/>
          <p:nvPr/>
        </p:nvSpPr>
        <p:spPr>
          <a:xfrm>
            <a:off x="903793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867217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6</a:t>
            </a:r>
            <a:endParaRPr lang="en-US" sz="700" dirty="0"/>
          </a:p>
        </p:txBody>
      </p:sp>
      <p:sp>
        <p:nvSpPr>
          <p:cNvPr id="75" name="Shape 73"/>
          <p:cNvSpPr/>
          <p:nvPr/>
        </p:nvSpPr>
        <p:spPr>
          <a:xfrm>
            <a:off x="918642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882066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20</a:t>
            </a:r>
            <a:endParaRPr lang="en-US" sz="700" dirty="0"/>
          </a:p>
        </p:txBody>
      </p:sp>
      <p:sp>
        <p:nvSpPr>
          <p:cNvPr id="77" name="Shape 75"/>
          <p:cNvSpPr/>
          <p:nvPr/>
        </p:nvSpPr>
        <p:spPr>
          <a:xfrm>
            <a:off x="933492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896916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3</a:t>
            </a:r>
            <a:endParaRPr lang="en-US" sz="700" dirty="0"/>
          </a:p>
        </p:txBody>
      </p:sp>
      <p:sp>
        <p:nvSpPr>
          <p:cNvPr id="79" name="Shape 77"/>
          <p:cNvSpPr/>
          <p:nvPr/>
        </p:nvSpPr>
        <p:spPr>
          <a:xfrm>
            <a:off x="948342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0" name="Text 78"/>
          <p:cNvSpPr/>
          <p:nvPr/>
        </p:nvSpPr>
        <p:spPr>
          <a:xfrm>
            <a:off x="911766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17</a:t>
            </a:r>
            <a:endParaRPr lang="en-US" sz="700" dirty="0"/>
          </a:p>
        </p:txBody>
      </p:sp>
      <p:sp>
        <p:nvSpPr>
          <p:cNvPr id="81" name="Shape 79"/>
          <p:cNvSpPr/>
          <p:nvPr/>
        </p:nvSpPr>
        <p:spPr>
          <a:xfrm>
            <a:off x="963192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926616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31</a:t>
            </a:r>
            <a:endParaRPr lang="en-US" sz="700" dirty="0"/>
          </a:p>
        </p:txBody>
      </p:sp>
      <p:sp>
        <p:nvSpPr>
          <p:cNvPr id="83" name="Shape 81"/>
          <p:cNvSpPr/>
          <p:nvPr/>
        </p:nvSpPr>
        <p:spPr>
          <a:xfrm>
            <a:off x="978042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4" name="Text 82"/>
          <p:cNvSpPr/>
          <p:nvPr/>
        </p:nvSpPr>
        <p:spPr>
          <a:xfrm>
            <a:off x="941466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14</a:t>
            </a:r>
            <a:endParaRPr lang="en-US" sz="700" dirty="0"/>
          </a:p>
        </p:txBody>
      </p:sp>
      <p:sp>
        <p:nvSpPr>
          <p:cNvPr id="85" name="Shape 83"/>
          <p:cNvSpPr/>
          <p:nvPr/>
        </p:nvSpPr>
        <p:spPr>
          <a:xfrm>
            <a:off x="992892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956316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28</a:t>
            </a:r>
            <a:endParaRPr lang="en-US" sz="700" dirty="0"/>
          </a:p>
        </p:txBody>
      </p:sp>
      <p:sp>
        <p:nvSpPr>
          <p:cNvPr id="87" name="Shape 85"/>
          <p:cNvSpPr/>
          <p:nvPr/>
        </p:nvSpPr>
        <p:spPr>
          <a:xfrm>
            <a:off x="1007742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8" name="Text 86"/>
          <p:cNvSpPr/>
          <p:nvPr/>
        </p:nvSpPr>
        <p:spPr>
          <a:xfrm>
            <a:off x="971166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13</a:t>
            </a:r>
            <a:endParaRPr lang="en-US" sz="700" dirty="0"/>
          </a:p>
        </p:txBody>
      </p:sp>
      <p:sp>
        <p:nvSpPr>
          <p:cNvPr id="89" name="Shape 87"/>
          <p:cNvSpPr/>
          <p:nvPr/>
        </p:nvSpPr>
        <p:spPr>
          <a:xfrm>
            <a:off x="1022591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0" name="Text 88"/>
          <p:cNvSpPr/>
          <p:nvPr/>
        </p:nvSpPr>
        <p:spPr>
          <a:xfrm>
            <a:off x="986015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27</a:t>
            </a:r>
            <a:endParaRPr lang="en-US" sz="700" dirty="0"/>
          </a:p>
        </p:txBody>
      </p:sp>
      <p:sp>
        <p:nvSpPr>
          <p:cNvPr id="91" name="Shape 89"/>
          <p:cNvSpPr/>
          <p:nvPr/>
        </p:nvSpPr>
        <p:spPr>
          <a:xfrm>
            <a:off x="1037441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2" name="Text 90"/>
          <p:cNvSpPr/>
          <p:nvPr/>
        </p:nvSpPr>
        <p:spPr>
          <a:xfrm>
            <a:off x="1000865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10</a:t>
            </a:r>
            <a:endParaRPr lang="en-US" sz="700" dirty="0"/>
          </a:p>
        </p:txBody>
      </p:sp>
      <p:sp>
        <p:nvSpPr>
          <p:cNvPr id="93" name="Shape 91"/>
          <p:cNvSpPr/>
          <p:nvPr/>
        </p:nvSpPr>
        <p:spPr>
          <a:xfrm>
            <a:off x="1052291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4" name="Text 92"/>
          <p:cNvSpPr/>
          <p:nvPr/>
        </p:nvSpPr>
        <p:spPr>
          <a:xfrm>
            <a:off x="1015715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24</a:t>
            </a:r>
            <a:endParaRPr lang="en-US" sz="700" dirty="0"/>
          </a:p>
        </p:txBody>
      </p:sp>
      <p:sp>
        <p:nvSpPr>
          <p:cNvPr id="95" name="Shape 93"/>
          <p:cNvSpPr/>
          <p:nvPr/>
        </p:nvSpPr>
        <p:spPr>
          <a:xfrm>
            <a:off x="1067141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6" name="Text 94"/>
          <p:cNvSpPr/>
          <p:nvPr/>
        </p:nvSpPr>
        <p:spPr>
          <a:xfrm>
            <a:off x="1030565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8</a:t>
            </a:r>
            <a:endParaRPr lang="en-US" sz="700" dirty="0"/>
          </a:p>
        </p:txBody>
      </p:sp>
      <p:sp>
        <p:nvSpPr>
          <p:cNvPr id="97" name="Shape 95"/>
          <p:cNvSpPr/>
          <p:nvPr/>
        </p:nvSpPr>
        <p:spPr>
          <a:xfrm>
            <a:off x="1081991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8" name="Text 96"/>
          <p:cNvSpPr/>
          <p:nvPr/>
        </p:nvSpPr>
        <p:spPr>
          <a:xfrm>
            <a:off x="1045415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22</a:t>
            </a:r>
            <a:endParaRPr lang="en-US" sz="700" dirty="0"/>
          </a:p>
        </p:txBody>
      </p:sp>
      <p:sp>
        <p:nvSpPr>
          <p:cNvPr id="99" name="Shape 97"/>
          <p:cNvSpPr/>
          <p:nvPr/>
        </p:nvSpPr>
        <p:spPr>
          <a:xfrm>
            <a:off x="1096841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0" name="Text 98"/>
          <p:cNvSpPr/>
          <p:nvPr/>
        </p:nvSpPr>
        <p:spPr>
          <a:xfrm>
            <a:off x="1060265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5</a:t>
            </a:r>
            <a:endParaRPr lang="en-US" sz="700" dirty="0"/>
          </a:p>
        </p:txBody>
      </p:sp>
      <p:sp>
        <p:nvSpPr>
          <p:cNvPr id="101" name="Shape 99"/>
          <p:cNvSpPr/>
          <p:nvPr/>
        </p:nvSpPr>
        <p:spPr>
          <a:xfrm>
            <a:off x="1111690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2" name="Text 100"/>
          <p:cNvSpPr/>
          <p:nvPr/>
        </p:nvSpPr>
        <p:spPr>
          <a:xfrm>
            <a:off x="1075114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19</a:t>
            </a:r>
            <a:endParaRPr lang="en-US" sz="700" dirty="0"/>
          </a:p>
        </p:txBody>
      </p:sp>
      <p:sp>
        <p:nvSpPr>
          <p:cNvPr id="103" name="Shape 101"/>
          <p:cNvSpPr/>
          <p:nvPr/>
        </p:nvSpPr>
        <p:spPr>
          <a:xfrm>
            <a:off x="1126540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4" name="Text 102"/>
          <p:cNvSpPr/>
          <p:nvPr/>
        </p:nvSpPr>
        <p:spPr>
          <a:xfrm>
            <a:off x="1089964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3</a:t>
            </a:r>
            <a:endParaRPr lang="en-US" sz="700" dirty="0"/>
          </a:p>
        </p:txBody>
      </p:sp>
      <p:sp>
        <p:nvSpPr>
          <p:cNvPr id="105" name="Shape 103"/>
          <p:cNvSpPr/>
          <p:nvPr/>
        </p:nvSpPr>
        <p:spPr>
          <a:xfrm>
            <a:off x="1141390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1104814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17</a:t>
            </a:r>
            <a:endParaRPr lang="en-US" sz="700" dirty="0"/>
          </a:p>
        </p:txBody>
      </p:sp>
      <p:sp>
        <p:nvSpPr>
          <p:cNvPr id="107" name="Shape 105"/>
          <p:cNvSpPr/>
          <p:nvPr/>
        </p:nvSpPr>
        <p:spPr>
          <a:xfrm>
            <a:off x="1156240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8" name="Text 106"/>
          <p:cNvSpPr/>
          <p:nvPr/>
        </p:nvSpPr>
        <p:spPr>
          <a:xfrm>
            <a:off x="1119664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31</a:t>
            </a:r>
            <a:endParaRPr lang="en-US" sz="700" dirty="0"/>
          </a:p>
        </p:txBody>
      </p:sp>
      <p:sp>
        <p:nvSpPr>
          <p:cNvPr id="109" name="Shape 107"/>
          <p:cNvSpPr/>
          <p:nvPr/>
        </p:nvSpPr>
        <p:spPr>
          <a:xfrm>
            <a:off x="1171090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10" name="Text 108"/>
          <p:cNvSpPr/>
          <p:nvPr/>
        </p:nvSpPr>
        <p:spPr>
          <a:xfrm>
            <a:off x="1134514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14</a:t>
            </a:r>
            <a:endParaRPr lang="en-US" sz="700" dirty="0"/>
          </a:p>
        </p:txBody>
      </p:sp>
      <p:sp>
        <p:nvSpPr>
          <p:cNvPr id="111" name="Text 109"/>
          <p:cNvSpPr/>
          <p:nvPr/>
        </p:nvSpPr>
        <p:spPr>
          <a:xfrm>
            <a:off x="365760" y="1033272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Route selection, permits &amp; right-of-way</a:t>
            </a:r>
            <a:endParaRPr lang="en-US" sz="900" dirty="0"/>
          </a:p>
        </p:txBody>
      </p:sp>
      <p:sp>
        <p:nvSpPr>
          <p:cNvPr id="112" name="Shape 110"/>
          <p:cNvSpPr/>
          <p:nvPr/>
        </p:nvSpPr>
        <p:spPr>
          <a:xfrm>
            <a:off x="3840480" y="1059024"/>
            <a:ext cx="2333549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13" name="Text 111"/>
          <p:cNvSpPr/>
          <p:nvPr/>
        </p:nvSpPr>
        <p:spPr>
          <a:xfrm>
            <a:off x="365760" y="1139641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Route survey &amp; alternatives study</a:t>
            </a:r>
            <a:endParaRPr lang="en-US" sz="900" dirty="0"/>
          </a:p>
        </p:txBody>
      </p:sp>
      <p:sp>
        <p:nvSpPr>
          <p:cNvPr id="114" name="Shape 112"/>
          <p:cNvSpPr/>
          <p:nvPr/>
        </p:nvSpPr>
        <p:spPr>
          <a:xfrm>
            <a:off x="3840480" y="1185361"/>
            <a:ext cx="530352" cy="14929"/>
          </a:xfrm>
          <a:prstGeom prst="roundRect">
            <a:avLst>
              <a:gd name="adj" fmla="val 183750"/>
            </a:avLst>
          </a:prstGeom>
          <a:solidFill>
            <a:srgbClr val="64748B"/>
          </a:solidFill>
          <a:ln/>
        </p:spPr>
      </p:sp>
      <p:sp>
        <p:nvSpPr>
          <p:cNvPr id="115" name="Shape 113"/>
          <p:cNvSpPr/>
          <p:nvPr/>
        </p:nvSpPr>
        <p:spPr>
          <a:xfrm>
            <a:off x="3840480" y="1185361"/>
            <a:ext cx="530352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6" name="Text 114"/>
          <p:cNvSpPr/>
          <p:nvPr/>
        </p:nvSpPr>
        <p:spPr>
          <a:xfrm>
            <a:off x="365760" y="1246010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Environmental &amp; social impact assessment</a:t>
            </a:r>
            <a:endParaRPr lang="en-US" sz="900" dirty="0"/>
          </a:p>
        </p:txBody>
      </p:sp>
      <p:sp>
        <p:nvSpPr>
          <p:cNvPr id="117" name="Shape 115"/>
          <p:cNvSpPr/>
          <p:nvPr/>
        </p:nvSpPr>
        <p:spPr>
          <a:xfrm>
            <a:off x="4264762" y="1291730"/>
            <a:ext cx="1166774" cy="14929"/>
          </a:xfrm>
          <a:prstGeom prst="roundRect">
            <a:avLst>
              <a:gd name="adj" fmla="val 183750"/>
            </a:avLst>
          </a:prstGeom>
          <a:solidFill>
            <a:srgbClr val="94A3B8"/>
          </a:solidFill>
          <a:ln/>
        </p:spPr>
      </p:sp>
      <p:sp>
        <p:nvSpPr>
          <p:cNvPr id="118" name="Shape 116"/>
          <p:cNvSpPr/>
          <p:nvPr/>
        </p:nvSpPr>
        <p:spPr>
          <a:xfrm>
            <a:off x="4264762" y="1291730"/>
            <a:ext cx="1166774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9" name="Text 117"/>
          <p:cNvSpPr/>
          <p:nvPr/>
        </p:nvSpPr>
        <p:spPr>
          <a:xfrm>
            <a:off x="365760" y="1352379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Regulatory permit application &amp; hearings</a:t>
            </a:r>
            <a:endParaRPr lang="en-US" sz="900" dirty="0"/>
          </a:p>
        </p:txBody>
      </p:sp>
      <p:sp>
        <p:nvSpPr>
          <p:cNvPr id="120" name="Shape 118"/>
          <p:cNvSpPr/>
          <p:nvPr/>
        </p:nvSpPr>
        <p:spPr>
          <a:xfrm>
            <a:off x="4795114" y="1398099"/>
            <a:ext cx="1272845" cy="14929"/>
          </a:xfrm>
          <a:prstGeom prst="roundRect">
            <a:avLst>
              <a:gd name="adj" fmla="val 183750"/>
            </a:avLst>
          </a:prstGeom>
          <a:solidFill>
            <a:srgbClr val="64748B"/>
          </a:solidFill>
          <a:ln/>
        </p:spPr>
      </p:sp>
      <p:sp>
        <p:nvSpPr>
          <p:cNvPr id="121" name="Shape 119"/>
          <p:cNvSpPr/>
          <p:nvPr/>
        </p:nvSpPr>
        <p:spPr>
          <a:xfrm>
            <a:off x="4795114" y="1398099"/>
            <a:ext cx="1145560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22" name="Text 120"/>
          <p:cNvSpPr/>
          <p:nvPr/>
        </p:nvSpPr>
        <p:spPr>
          <a:xfrm>
            <a:off x="365760" y="1458748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Landowner negotiation &amp; easement acquisition</a:t>
            </a:r>
            <a:endParaRPr lang="en-US" sz="900" dirty="0"/>
          </a:p>
        </p:txBody>
      </p:sp>
      <p:sp>
        <p:nvSpPr>
          <p:cNvPr id="123" name="Shape 121"/>
          <p:cNvSpPr/>
          <p:nvPr/>
        </p:nvSpPr>
        <p:spPr>
          <a:xfrm>
            <a:off x="4476902" y="1504468"/>
            <a:ext cx="1591056" cy="14929"/>
          </a:xfrm>
          <a:prstGeom prst="roundRect">
            <a:avLst>
              <a:gd name="adj" fmla="val 183750"/>
            </a:avLst>
          </a:prstGeom>
          <a:solidFill>
            <a:srgbClr val="94A3B8"/>
          </a:solidFill>
          <a:ln/>
        </p:spPr>
      </p:sp>
      <p:sp>
        <p:nvSpPr>
          <p:cNvPr id="124" name="Shape 122"/>
          <p:cNvSpPr/>
          <p:nvPr/>
        </p:nvSpPr>
        <p:spPr>
          <a:xfrm>
            <a:off x="4476902" y="1504468"/>
            <a:ext cx="1352398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25" name="Text 123"/>
          <p:cNvSpPr/>
          <p:nvPr/>
        </p:nvSpPr>
        <p:spPr>
          <a:xfrm>
            <a:off x="365760" y="1565117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Archaeological &amp; heritage clearance survey</a:t>
            </a:r>
            <a:endParaRPr lang="en-US" sz="900" dirty="0"/>
          </a:p>
        </p:txBody>
      </p:sp>
      <p:sp>
        <p:nvSpPr>
          <p:cNvPr id="126" name="Shape 124"/>
          <p:cNvSpPr/>
          <p:nvPr/>
        </p:nvSpPr>
        <p:spPr>
          <a:xfrm>
            <a:off x="5113325" y="1610837"/>
            <a:ext cx="636422" cy="14929"/>
          </a:xfrm>
          <a:prstGeom prst="roundRect">
            <a:avLst>
              <a:gd name="adj" fmla="val 183750"/>
            </a:avLst>
          </a:prstGeom>
          <a:solidFill>
            <a:srgbClr val="64748B"/>
          </a:solidFill>
          <a:ln/>
        </p:spPr>
      </p:sp>
      <p:sp>
        <p:nvSpPr>
          <p:cNvPr id="127" name="Shape 125"/>
          <p:cNvSpPr/>
          <p:nvPr/>
        </p:nvSpPr>
        <p:spPr>
          <a:xfrm>
            <a:off x="5113325" y="1610837"/>
            <a:ext cx="509138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28" name="Text 126"/>
          <p:cNvSpPr/>
          <p:nvPr/>
        </p:nvSpPr>
        <p:spPr>
          <a:xfrm>
            <a:off x="365760" y="1671486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Right-of-way secured</a:t>
            </a:r>
            <a:endParaRPr lang="en-US" sz="900" dirty="0"/>
          </a:p>
        </p:txBody>
      </p:sp>
      <p:sp>
        <p:nvSpPr>
          <p:cNvPr id="129" name="Shape 127"/>
          <p:cNvSpPr/>
          <p:nvPr/>
        </p:nvSpPr>
        <p:spPr>
          <a:xfrm>
            <a:off x="5985662" y="1660662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30" name="Text 128"/>
          <p:cNvSpPr/>
          <p:nvPr/>
        </p:nvSpPr>
        <p:spPr>
          <a:xfrm>
            <a:off x="365760" y="1777855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Construction permit issued</a:t>
            </a:r>
            <a:endParaRPr lang="en-US" sz="900" dirty="0"/>
          </a:p>
        </p:txBody>
      </p:sp>
      <p:sp>
        <p:nvSpPr>
          <p:cNvPr id="131" name="Shape 129"/>
          <p:cNvSpPr/>
          <p:nvPr/>
        </p:nvSpPr>
        <p:spPr>
          <a:xfrm>
            <a:off x="6038698" y="1767031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32" name="Text 130"/>
          <p:cNvSpPr/>
          <p:nvPr/>
        </p:nvSpPr>
        <p:spPr>
          <a:xfrm>
            <a:off x="365760" y="1884224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Pipe procurement &amp; logistics</a:t>
            </a:r>
            <a:endParaRPr lang="en-US" sz="900" dirty="0"/>
          </a:p>
        </p:txBody>
      </p:sp>
      <p:sp>
        <p:nvSpPr>
          <p:cNvPr id="133" name="Shape 131"/>
          <p:cNvSpPr/>
          <p:nvPr/>
        </p:nvSpPr>
        <p:spPr>
          <a:xfrm>
            <a:off x="4476902" y="1909976"/>
            <a:ext cx="2439619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34" name="Text 132"/>
          <p:cNvSpPr/>
          <p:nvPr/>
        </p:nvSpPr>
        <p:spPr>
          <a:xfrm>
            <a:off x="365760" y="1990593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Line pipe mill order &amp; production</a:t>
            </a:r>
            <a:endParaRPr lang="en-US" sz="900" dirty="0"/>
          </a:p>
        </p:txBody>
      </p:sp>
      <p:sp>
        <p:nvSpPr>
          <p:cNvPr id="135" name="Shape 133"/>
          <p:cNvSpPr/>
          <p:nvPr/>
        </p:nvSpPr>
        <p:spPr>
          <a:xfrm>
            <a:off x="4476902" y="2036313"/>
            <a:ext cx="1591056" cy="14929"/>
          </a:xfrm>
          <a:prstGeom prst="roundRect">
            <a:avLst>
              <a:gd name="adj" fmla="val 183750"/>
            </a:avLst>
          </a:prstGeom>
          <a:solidFill>
            <a:srgbClr val="7C3AED"/>
          </a:solidFill>
          <a:ln/>
        </p:spPr>
      </p:sp>
      <p:sp>
        <p:nvSpPr>
          <p:cNvPr id="136" name="Shape 134"/>
          <p:cNvSpPr/>
          <p:nvPr/>
        </p:nvSpPr>
        <p:spPr>
          <a:xfrm>
            <a:off x="4476902" y="2036313"/>
            <a:ext cx="1431950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37" name="Text 135"/>
          <p:cNvSpPr/>
          <p:nvPr/>
        </p:nvSpPr>
        <p:spPr>
          <a:xfrm>
            <a:off x="365760" y="2096962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Mill coating &amp; weld-end preparation</a:t>
            </a:r>
            <a:endParaRPr lang="en-US" sz="900" dirty="0"/>
          </a:p>
        </p:txBody>
      </p:sp>
      <p:sp>
        <p:nvSpPr>
          <p:cNvPr id="138" name="Shape 136"/>
          <p:cNvSpPr/>
          <p:nvPr/>
        </p:nvSpPr>
        <p:spPr>
          <a:xfrm>
            <a:off x="5749747" y="2142682"/>
            <a:ext cx="742493" cy="14929"/>
          </a:xfrm>
          <a:prstGeom prst="roundRect">
            <a:avLst>
              <a:gd name="adj" fmla="val 183750"/>
            </a:avLst>
          </a:prstGeom>
          <a:solidFill>
            <a:srgbClr val="A78BFA"/>
          </a:solidFill>
          <a:ln/>
        </p:spPr>
      </p:sp>
      <p:sp>
        <p:nvSpPr>
          <p:cNvPr id="139" name="Shape 137"/>
          <p:cNvSpPr/>
          <p:nvPr/>
        </p:nvSpPr>
        <p:spPr>
          <a:xfrm>
            <a:off x="5749747" y="2142682"/>
            <a:ext cx="445496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40" name="Text 138"/>
          <p:cNvSpPr/>
          <p:nvPr/>
        </p:nvSpPr>
        <p:spPr>
          <a:xfrm>
            <a:off x="365760" y="2203331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Rail &amp; truck haul to stockpile yards</a:t>
            </a:r>
            <a:endParaRPr lang="en-US" sz="900" dirty="0"/>
          </a:p>
        </p:txBody>
      </p:sp>
      <p:sp>
        <p:nvSpPr>
          <p:cNvPr id="141" name="Shape 139"/>
          <p:cNvSpPr/>
          <p:nvPr/>
        </p:nvSpPr>
        <p:spPr>
          <a:xfrm>
            <a:off x="6333134" y="2249051"/>
            <a:ext cx="583387" cy="14929"/>
          </a:xfrm>
          <a:prstGeom prst="roundRect">
            <a:avLst>
              <a:gd name="adj" fmla="val 183750"/>
            </a:avLst>
          </a:prstGeom>
          <a:solidFill>
            <a:srgbClr val="7C3AED"/>
          </a:solidFill>
          <a:ln/>
        </p:spPr>
      </p:sp>
      <p:sp>
        <p:nvSpPr>
          <p:cNvPr id="142" name="Shape 140"/>
          <p:cNvSpPr/>
          <p:nvPr/>
        </p:nvSpPr>
        <p:spPr>
          <a:xfrm>
            <a:off x="6333134" y="2249051"/>
            <a:ext cx="116677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43" name="Text 141"/>
          <p:cNvSpPr/>
          <p:nvPr/>
        </p:nvSpPr>
        <p:spPr>
          <a:xfrm>
            <a:off x="365760" y="2309700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Pipe on the right-of-way</a:t>
            </a:r>
            <a:endParaRPr lang="en-US" sz="900" dirty="0"/>
          </a:p>
        </p:txBody>
      </p:sp>
      <p:sp>
        <p:nvSpPr>
          <p:cNvPr id="144" name="Shape 142"/>
          <p:cNvSpPr/>
          <p:nvPr/>
        </p:nvSpPr>
        <p:spPr>
          <a:xfrm>
            <a:off x="6834226" y="2298876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45" name="Text 143"/>
          <p:cNvSpPr/>
          <p:nvPr/>
        </p:nvSpPr>
        <p:spPr>
          <a:xfrm>
            <a:off x="365760" y="2416069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Pre-construction &amp; environmental windows</a:t>
            </a:r>
            <a:endParaRPr lang="en-US" sz="900" dirty="0"/>
          </a:p>
        </p:txBody>
      </p:sp>
      <p:sp>
        <p:nvSpPr>
          <p:cNvPr id="146" name="Shape 144"/>
          <p:cNvSpPr/>
          <p:nvPr/>
        </p:nvSpPr>
        <p:spPr>
          <a:xfrm>
            <a:off x="5961888" y="2441821"/>
            <a:ext cx="1378915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47" name="Text 145"/>
          <p:cNvSpPr/>
          <p:nvPr/>
        </p:nvSpPr>
        <p:spPr>
          <a:xfrm>
            <a:off x="365760" y="2522438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Environmental window &amp; nesting season mapping</a:t>
            </a:r>
            <a:endParaRPr lang="en-US" sz="900" dirty="0"/>
          </a:p>
        </p:txBody>
      </p:sp>
      <p:sp>
        <p:nvSpPr>
          <p:cNvPr id="148" name="Shape 146"/>
          <p:cNvSpPr/>
          <p:nvPr/>
        </p:nvSpPr>
        <p:spPr>
          <a:xfrm>
            <a:off x="5961888" y="2568158"/>
            <a:ext cx="318211" cy="14929"/>
          </a:xfrm>
          <a:prstGeom prst="roundRect">
            <a:avLst>
              <a:gd name="adj" fmla="val 183750"/>
            </a:avLst>
          </a:prstGeom>
          <a:solidFill>
            <a:srgbClr val="16A34A"/>
          </a:solidFill>
          <a:ln/>
        </p:spPr>
      </p:sp>
      <p:sp>
        <p:nvSpPr>
          <p:cNvPr id="149" name="Shape 147"/>
          <p:cNvSpPr/>
          <p:nvPr/>
        </p:nvSpPr>
        <p:spPr>
          <a:xfrm>
            <a:off x="5961888" y="2568158"/>
            <a:ext cx="318211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50" name="Text 148"/>
          <p:cNvSpPr/>
          <p:nvPr/>
        </p:nvSpPr>
        <p:spPr>
          <a:xfrm>
            <a:off x="365760" y="2628807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Access road &amp; bridge upgrades</a:t>
            </a:r>
            <a:endParaRPr lang="en-US" sz="900" dirty="0"/>
          </a:p>
        </p:txBody>
      </p:sp>
      <p:sp>
        <p:nvSpPr>
          <p:cNvPr id="151" name="Shape 149"/>
          <p:cNvSpPr/>
          <p:nvPr/>
        </p:nvSpPr>
        <p:spPr>
          <a:xfrm>
            <a:off x="6280099" y="2674527"/>
            <a:ext cx="530352" cy="14929"/>
          </a:xfrm>
          <a:prstGeom prst="roundRect">
            <a:avLst>
              <a:gd name="adj" fmla="val 183750"/>
            </a:avLst>
          </a:prstGeom>
          <a:solidFill>
            <a:srgbClr val="4ADE80"/>
          </a:solidFill>
          <a:ln/>
        </p:spPr>
      </p:sp>
      <p:sp>
        <p:nvSpPr>
          <p:cNvPr id="152" name="Shape 150"/>
          <p:cNvSpPr/>
          <p:nvPr/>
        </p:nvSpPr>
        <p:spPr>
          <a:xfrm>
            <a:off x="6280099" y="2674527"/>
            <a:ext cx="212141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53" name="Text 151"/>
          <p:cNvSpPr/>
          <p:nvPr/>
        </p:nvSpPr>
        <p:spPr>
          <a:xfrm>
            <a:off x="365760" y="2735176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Right-of-way clearing &amp; grading</a:t>
            </a:r>
            <a:endParaRPr lang="en-US" sz="900" dirty="0"/>
          </a:p>
        </p:txBody>
      </p:sp>
      <p:sp>
        <p:nvSpPr>
          <p:cNvPr id="154" name="Shape 152"/>
          <p:cNvSpPr/>
          <p:nvPr/>
        </p:nvSpPr>
        <p:spPr>
          <a:xfrm>
            <a:off x="6492240" y="2780896"/>
            <a:ext cx="742493" cy="14929"/>
          </a:xfrm>
          <a:prstGeom prst="roundRect">
            <a:avLst>
              <a:gd name="adj" fmla="val 183750"/>
            </a:avLst>
          </a:prstGeom>
          <a:solidFill>
            <a:srgbClr val="16A34A"/>
          </a:solidFill>
          <a:ln/>
        </p:spPr>
      </p:sp>
      <p:sp>
        <p:nvSpPr>
          <p:cNvPr id="155" name="Shape 153"/>
          <p:cNvSpPr/>
          <p:nvPr/>
        </p:nvSpPr>
        <p:spPr>
          <a:xfrm>
            <a:off x="6492240" y="2780896"/>
            <a:ext cx="148499" cy="14929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56" name="Text 154"/>
          <p:cNvSpPr/>
          <p:nvPr/>
        </p:nvSpPr>
        <p:spPr>
          <a:xfrm>
            <a:off x="365760" y="2841545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Topsoil stripping &amp; erosion control</a:t>
            </a:r>
            <a:endParaRPr lang="en-US" sz="900" dirty="0"/>
          </a:p>
        </p:txBody>
      </p:sp>
      <p:sp>
        <p:nvSpPr>
          <p:cNvPr id="157" name="Shape 155"/>
          <p:cNvSpPr/>
          <p:nvPr/>
        </p:nvSpPr>
        <p:spPr>
          <a:xfrm>
            <a:off x="6810451" y="2887265"/>
            <a:ext cx="530352" cy="14929"/>
          </a:xfrm>
          <a:prstGeom prst="roundRect">
            <a:avLst>
              <a:gd name="adj" fmla="val 183750"/>
            </a:avLst>
          </a:prstGeom>
          <a:solidFill>
            <a:srgbClr val="4ADE80"/>
          </a:solidFill>
          <a:ln/>
        </p:spPr>
      </p:sp>
      <p:sp>
        <p:nvSpPr>
          <p:cNvPr id="158" name="Text 156"/>
          <p:cNvSpPr/>
          <p:nvPr/>
        </p:nvSpPr>
        <p:spPr>
          <a:xfrm>
            <a:off x="365760" y="2947914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Contractor mobilisation &amp; spread setup</a:t>
            </a:r>
            <a:endParaRPr lang="en-US" sz="900" dirty="0"/>
          </a:p>
        </p:txBody>
      </p:sp>
      <p:sp>
        <p:nvSpPr>
          <p:cNvPr id="159" name="Shape 157"/>
          <p:cNvSpPr/>
          <p:nvPr/>
        </p:nvSpPr>
        <p:spPr>
          <a:xfrm>
            <a:off x="7022592" y="2993634"/>
            <a:ext cx="265176" cy="14929"/>
          </a:xfrm>
          <a:prstGeom prst="roundRect">
            <a:avLst>
              <a:gd name="adj" fmla="val 183750"/>
            </a:avLst>
          </a:prstGeom>
          <a:solidFill>
            <a:srgbClr val="16A34A"/>
          </a:solidFill>
          <a:ln/>
        </p:spPr>
      </p:sp>
      <p:sp>
        <p:nvSpPr>
          <p:cNvPr id="160" name="Text 158"/>
          <p:cNvSpPr/>
          <p:nvPr/>
        </p:nvSpPr>
        <p:spPr>
          <a:xfrm>
            <a:off x="365760" y="3054283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Spread ready to string pipe</a:t>
            </a:r>
            <a:endParaRPr lang="en-US" sz="900" dirty="0"/>
          </a:p>
        </p:txBody>
      </p:sp>
      <p:sp>
        <p:nvSpPr>
          <p:cNvPr id="161" name="Shape 159"/>
          <p:cNvSpPr/>
          <p:nvPr/>
        </p:nvSpPr>
        <p:spPr>
          <a:xfrm>
            <a:off x="7258507" y="3043459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62" name="Text 160"/>
          <p:cNvSpPr/>
          <p:nvPr/>
        </p:nvSpPr>
        <p:spPr>
          <a:xfrm>
            <a:off x="365760" y="3160652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Mainline construction spread</a:t>
            </a:r>
            <a:endParaRPr lang="en-US" sz="900" dirty="0"/>
          </a:p>
        </p:txBody>
      </p:sp>
      <p:sp>
        <p:nvSpPr>
          <p:cNvPr id="163" name="Shape 161"/>
          <p:cNvSpPr/>
          <p:nvPr/>
        </p:nvSpPr>
        <p:spPr>
          <a:xfrm>
            <a:off x="7340803" y="3186404"/>
            <a:ext cx="2015338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64" name="Text 162"/>
          <p:cNvSpPr/>
          <p:nvPr/>
        </p:nvSpPr>
        <p:spPr>
          <a:xfrm>
            <a:off x="365760" y="3267021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Stringing pipe along the trench line</a:t>
            </a:r>
            <a:endParaRPr lang="en-US" sz="900" dirty="0"/>
          </a:p>
        </p:txBody>
      </p:sp>
      <p:sp>
        <p:nvSpPr>
          <p:cNvPr id="165" name="Shape 163"/>
          <p:cNvSpPr/>
          <p:nvPr/>
        </p:nvSpPr>
        <p:spPr>
          <a:xfrm>
            <a:off x="7340803" y="3312741"/>
            <a:ext cx="636422" cy="14929"/>
          </a:xfrm>
          <a:prstGeom prst="roundRect">
            <a:avLst>
              <a:gd name="adj" fmla="val 183750"/>
            </a:avLst>
          </a:prstGeom>
          <a:solidFill>
            <a:srgbClr val="B45309"/>
          </a:solidFill>
          <a:ln/>
        </p:spPr>
      </p:sp>
      <p:sp>
        <p:nvSpPr>
          <p:cNvPr id="166" name="Text 164"/>
          <p:cNvSpPr/>
          <p:nvPr/>
        </p:nvSpPr>
        <p:spPr>
          <a:xfrm>
            <a:off x="365760" y="3373390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Trench excavation</a:t>
            </a:r>
            <a:endParaRPr lang="en-US" sz="900" dirty="0"/>
          </a:p>
        </p:txBody>
      </p:sp>
      <p:sp>
        <p:nvSpPr>
          <p:cNvPr id="167" name="Shape 165"/>
          <p:cNvSpPr/>
          <p:nvPr/>
        </p:nvSpPr>
        <p:spPr>
          <a:xfrm>
            <a:off x="7446874" y="3419110"/>
            <a:ext cx="742493" cy="14929"/>
          </a:xfrm>
          <a:prstGeom prst="roundRect">
            <a:avLst>
              <a:gd name="adj" fmla="val 183750"/>
            </a:avLst>
          </a:prstGeom>
          <a:solidFill>
            <a:srgbClr val="F59E0B"/>
          </a:solidFill>
          <a:ln/>
        </p:spPr>
      </p:sp>
      <p:sp>
        <p:nvSpPr>
          <p:cNvPr id="168" name="Text 166"/>
          <p:cNvSpPr/>
          <p:nvPr/>
        </p:nvSpPr>
        <p:spPr>
          <a:xfrm>
            <a:off x="365760" y="3479759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Field bending &amp; line-up</a:t>
            </a:r>
            <a:endParaRPr lang="en-US" sz="900" dirty="0"/>
          </a:p>
        </p:txBody>
      </p:sp>
      <p:sp>
        <p:nvSpPr>
          <p:cNvPr id="169" name="Shape 167"/>
          <p:cNvSpPr/>
          <p:nvPr/>
        </p:nvSpPr>
        <p:spPr>
          <a:xfrm>
            <a:off x="7552944" y="3525479"/>
            <a:ext cx="689458" cy="14929"/>
          </a:xfrm>
          <a:prstGeom prst="roundRect">
            <a:avLst>
              <a:gd name="adj" fmla="val 183750"/>
            </a:avLst>
          </a:prstGeom>
          <a:solidFill>
            <a:srgbClr val="B45309"/>
          </a:solidFill>
          <a:ln/>
        </p:spPr>
      </p:sp>
      <p:sp>
        <p:nvSpPr>
          <p:cNvPr id="170" name="Text 168"/>
          <p:cNvSpPr/>
          <p:nvPr/>
        </p:nvSpPr>
        <p:spPr>
          <a:xfrm>
            <a:off x="365760" y="3586128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Mainline welding</a:t>
            </a:r>
            <a:endParaRPr lang="en-US" sz="900" dirty="0"/>
          </a:p>
        </p:txBody>
      </p:sp>
      <p:sp>
        <p:nvSpPr>
          <p:cNvPr id="171" name="Shape 169"/>
          <p:cNvSpPr/>
          <p:nvPr/>
        </p:nvSpPr>
        <p:spPr>
          <a:xfrm>
            <a:off x="7659014" y="3631848"/>
            <a:ext cx="954634" cy="14929"/>
          </a:xfrm>
          <a:prstGeom prst="roundRect">
            <a:avLst>
              <a:gd name="adj" fmla="val 183750"/>
            </a:avLst>
          </a:prstGeom>
          <a:solidFill>
            <a:srgbClr val="F59E0B"/>
          </a:solidFill>
          <a:ln/>
        </p:spPr>
      </p:sp>
      <p:sp>
        <p:nvSpPr>
          <p:cNvPr id="172" name="Text 170"/>
          <p:cNvSpPr/>
          <p:nvPr/>
        </p:nvSpPr>
        <p:spPr>
          <a:xfrm>
            <a:off x="365760" y="3692496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Radiographic &amp; ultrasonic weld inspection</a:t>
            </a:r>
            <a:endParaRPr lang="en-US" sz="900" dirty="0"/>
          </a:p>
        </p:txBody>
      </p:sp>
      <p:sp>
        <p:nvSpPr>
          <p:cNvPr id="173" name="Shape 171"/>
          <p:cNvSpPr/>
          <p:nvPr/>
        </p:nvSpPr>
        <p:spPr>
          <a:xfrm>
            <a:off x="7765085" y="3738216"/>
            <a:ext cx="954634" cy="14929"/>
          </a:xfrm>
          <a:prstGeom prst="roundRect">
            <a:avLst>
              <a:gd name="adj" fmla="val 183750"/>
            </a:avLst>
          </a:prstGeom>
          <a:solidFill>
            <a:srgbClr val="B45309"/>
          </a:solidFill>
          <a:ln/>
        </p:spPr>
      </p:sp>
      <p:sp>
        <p:nvSpPr>
          <p:cNvPr id="174" name="Text 172"/>
          <p:cNvSpPr/>
          <p:nvPr/>
        </p:nvSpPr>
        <p:spPr>
          <a:xfrm>
            <a:off x="365760" y="3798865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Field joint coating &amp; holiday detection</a:t>
            </a:r>
            <a:endParaRPr lang="en-US" sz="900" dirty="0"/>
          </a:p>
        </p:txBody>
      </p:sp>
      <p:sp>
        <p:nvSpPr>
          <p:cNvPr id="175" name="Shape 173"/>
          <p:cNvSpPr/>
          <p:nvPr/>
        </p:nvSpPr>
        <p:spPr>
          <a:xfrm>
            <a:off x="7924190" y="3844585"/>
            <a:ext cx="901598" cy="14929"/>
          </a:xfrm>
          <a:prstGeom prst="roundRect">
            <a:avLst>
              <a:gd name="adj" fmla="val 183750"/>
            </a:avLst>
          </a:prstGeom>
          <a:solidFill>
            <a:srgbClr val="F59E0B"/>
          </a:solidFill>
          <a:ln/>
        </p:spPr>
      </p:sp>
      <p:sp>
        <p:nvSpPr>
          <p:cNvPr id="176" name="Text 174"/>
          <p:cNvSpPr/>
          <p:nvPr/>
        </p:nvSpPr>
        <p:spPr>
          <a:xfrm>
            <a:off x="365760" y="3905234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Lower-in &amp; padding</a:t>
            </a:r>
            <a:endParaRPr lang="en-US" sz="900" dirty="0"/>
          </a:p>
        </p:txBody>
      </p:sp>
      <p:sp>
        <p:nvSpPr>
          <p:cNvPr id="177" name="Shape 175"/>
          <p:cNvSpPr/>
          <p:nvPr/>
        </p:nvSpPr>
        <p:spPr>
          <a:xfrm>
            <a:off x="8083296" y="3950954"/>
            <a:ext cx="848563" cy="14929"/>
          </a:xfrm>
          <a:prstGeom prst="roundRect">
            <a:avLst>
              <a:gd name="adj" fmla="val 183750"/>
            </a:avLst>
          </a:prstGeom>
          <a:solidFill>
            <a:srgbClr val="B45309"/>
          </a:solidFill>
          <a:ln/>
        </p:spPr>
      </p:sp>
      <p:sp>
        <p:nvSpPr>
          <p:cNvPr id="178" name="Text 176"/>
          <p:cNvSpPr/>
          <p:nvPr/>
        </p:nvSpPr>
        <p:spPr>
          <a:xfrm>
            <a:off x="365760" y="4011603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Backfill &amp; rough grade restoration</a:t>
            </a:r>
            <a:endParaRPr lang="en-US" sz="900" dirty="0"/>
          </a:p>
        </p:txBody>
      </p:sp>
      <p:sp>
        <p:nvSpPr>
          <p:cNvPr id="179" name="Shape 177"/>
          <p:cNvSpPr/>
          <p:nvPr/>
        </p:nvSpPr>
        <p:spPr>
          <a:xfrm>
            <a:off x="8295437" y="4057323"/>
            <a:ext cx="848563" cy="14929"/>
          </a:xfrm>
          <a:prstGeom prst="roundRect">
            <a:avLst>
              <a:gd name="adj" fmla="val 183750"/>
            </a:avLst>
          </a:prstGeom>
          <a:solidFill>
            <a:srgbClr val="F59E0B"/>
          </a:solidFill>
          <a:ln/>
        </p:spPr>
      </p:sp>
      <p:sp>
        <p:nvSpPr>
          <p:cNvPr id="180" name="Text 178"/>
          <p:cNvSpPr/>
          <p:nvPr/>
        </p:nvSpPr>
        <p:spPr>
          <a:xfrm>
            <a:off x="365760" y="4117972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Mainline welding complete</a:t>
            </a:r>
            <a:endParaRPr lang="en-US" sz="900" dirty="0"/>
          </a:p>
        </p:txBody>
      </p:sp>
      <p:sp>
        <p:nvSpPr>
          <p:cNvPr id="181" name="Shape 179"/>
          <p:cNvSpPr/>
          <p:nvPr/>
        </p:nvSpPr>
        <p:spPr>
          <a:xfrm>
            <a:off x="8531352" y="4107149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82" name="Text 180"/>
          <p:cNvSpPr/>
          <p:nvPr/>
        </p:nvSpPr>
        <p:spPr>
          <a:xfrm>
            <a:off x="365760" y="4224341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Cathodic protection &amp; test station installation</a:t>
            </a:r>
            <a:endParaRPr lang="en-US" sz="900" dirty="0"/>
          </a:p>
        </p:txBody>
      </p:sp>
      <p:sp>
        <p:nvSpPr>
          <p:cNvPr id="183" name="Shape 181"/>
          <p:cNvSpPr/>
          <p:nvPr/>
        </p:nvSpPr>
        <p:spPr>
          <a:xfrm>
            <a:off x="9144000" y="4270061"/>
            <a:ext cx="477317" cy="14929"/>
          </a:xfrm>
          <a:prstGeom prst="roundRect">
            <a:avLst>
              <a:gd name="adj" fmla="val 183750"/>
            </a:avLst>
          </a:prstGeom>
          <a:solidFill>
            <a:srgbClr val="B45309"/>
          </a:solidFill>
          <a:ln/>
        </p:spPr>
      </p:sp>
      <p:sp>
        <p:nvSpPr>
          <p:cNvPr id="184" name="Text 182"/>
          <p:cNvSpPr/>
          <p:nvPr/>
        </p:nvSpPr>
        <p:spPr>
          <a:xfrm>
            <a:off x="365760" y="4330710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Crossings &amp; special works</a:t>
            </a:r>
            <a:endParaRPr lang="en-US" sz="900" dirty="0"/>
          </a:p>
        </p:txBody>
      </p:sp>
      <p:sp>
        <p:nvSpPr>
          <p:cNvPr id="185" name="Shape 183"/>
          <p:cNvSpPr/>
          <p:nvPr/>
        </p:nvSpPr>
        <p:spPr>
          <a:xfrm>
            <a:off x="7871155" y="4356463"/>
            <a:ext cx="1909267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86" name="Text 184"/>
          <p:cNvSpPr/>
          <p:nvPr/>
        </p:nvSpPr>
        <p:spPr>
          <a:xfrm>
            <a:off x="365760" y="4437079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Horizontal directional drill — major river crossing</a:t>
            </a:r>
            <a:endParaRPr lang="en-US" sz="900" dirty="0"/>
          </a:p>
        </p:txBody>
      </p:sp>
      <p:sp>
        <p:nvSpPr>
          <p:cNvPr id="187" name="Shape 185"/>
          <p:cNvSpPr/>
          <p:nvPr/>
        </p:nvSpPr>
        <p:spPr>
          <a:xfrm>
            <a:off x="7871155" y="4482799"/>
            <a:ext cx="636422" cy="14929"/>
          </a:xfrm>
          <a:prstGeom prst="roundRect">
            <a:avLst>
              <a:gd name="adj" fmla="val 183750"/>
            </a:avLst>
          </a:prstGeom>
          <a:solidFill>
            <a:srgbClr val="0891B2"/>
          </a:solidFill>
          <a:ln/>
        </p:spPr>
      </p:sp>
      <p:sp>
        <p:nvSpPr>
          <p:cNvPr id="188" name="Text 186"/>
          <p:cNvSpPr/>
          <p:nvPr/>
        </p:nvSpPr>
        <p:spPr>
          <a:xfrm>
            <a:off x="365760" y="4543448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Watercourse crossings within in-stream window</a:t>
            </a:r>
            <a:endParaRPr lang="en-US" sz="900" dirty="0"/>
          </a:p>
        </p:txBody>
      </p:sp>
      <p:sp>
        <p:nvSpPr>
          <p:cNvPr id="189" name="Shape 187"/>
          <p:cNvSpPr/>
          <p:nvPr/>
        </p:nvSpPr>
        <p:spPr>
          <a:xfrm>
            <a:off x="8507578" y="4589168"/>
            <a:ext cx="477317" cy="14929"/>
          </a:xfrm>
          <a:prstGeom prst="roundRect">
            <a:avLst>
              <a:gd name="adj" fmla="val 183750"/>
            </a:avLst>
          </a:prstGeom>
          <a:solidFill>
            <a:srgbClr val="22D3EE"/>
          </a:solidFill>
          <a:ln/>
        </p:spPr>
      </p:sp>
      <p:sp>
        <p:nvSpPr>
          <p:cNvPr id="190" name="Text 188"/>
          <p:cNvSpPr/>
          <p:nvPr/>
        </p:nvSpPr>
        <p:spPr>
          <a:xfrm>
            <a:off x="365760" y="4649817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Road, rail &amp; foreign line crossings</a:t>
            </a:r>
            <a:endParaRPr lang="en-US" sz="900" dirty="0"/>
          </a:p>
        </p:txBody>
      </p:sp>
      <p:sp>
        <p:nvSpPr>
          <p:cNvPr id="191" name="Shape 189"/>
          <p:cNvSpPr/>
          <p:nvPr/>
        </p:nvSpPr>
        <p:spPr>
          <a:xfrm>
            <a:off x="8083296" y="4695537"/>
            <a:ext cx="954634" cy="14929"/>
          </a:xfrm>
          <a:prstGeom prst="roundRect">
            <a:avLst>
              <a:gd name="adj" fmla="val 183750"/>
            </a:avLst>
          </a:prstGeom>
          <a:solidFill>
            <a:srgbClr val="0891B2"/>
          </a:solidFill>
          <a:ln/>
        </p:spPr>
      </p:sp>
      <p:sp>
        <p:nvSpPr>
          <p:cNvPr id="192" name="Text 190"/>
          <p:cNvSpPr/>
          <p:nvPr/>
        </p:nvSpPr>
        <p:spPr>
          <a:xfrm>
            <a:off x="365760" y="4756186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Pump &amp; compressor station construction</a:t>
            </a:r>
            <a:endParaRPr lang="en-US" sz="900" dirty="0"/>
          </a:p>
        </p:txBody>
      </p:sp>
      <p:sp>
        <p:nvSpPr>
          <p:cNvPr id="193" name="Shape 191"/>
          <p:cNvSpPr/>
          <p:nvPr/>
        </p:nvSpPr>
        <p:spPr>
          <a:xfrm>
            <a:off x="7871155" y="4801906"/>
            <a:ext cx="1697126" cy="14929"/>
          </a:xfrm>
          <a:prstGeom prst="roundRect">
            <a:avLst>
              <a:gd name="adj" fmla="val 183750"/>
            </a:avLst>
          </a:prstGeom>
          <a:solidFill>
            <a:srgbClr val="22D3EE"/>
          </a:solidFill>
          <a:ln/>
        </p:spPr>
      </p:sp>
      <p:sp>
        <p:nvSpPr>
          <p:cNvPr id="194" name="Text 192"/>
          <p:cNvSpPr/>
          <p:nvPr/>
        </p:nvSpPr>
        <p:spPr>
          <a:xfrm>
            <a:off x="365760" y="4862555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Block valve site construction</a:t>
            </a:r>
            <a:endParaRPr lang="en-US" sz="900" dirty="0"/>
          </a:p>
        </p:txBody>
      </p:sp>
      <p:sp>
        <p:nvSpPr>
          <p:cNvPr id="195" name="Shape 193"/>
          <p:cNvSpPr/>
          <p:nvPr/>
        </p:nvSpPr>
        <p:spPr>
          <a:xfrm>
            <a:off x="9144000" y="4908275"/>
            <a:ext cx="636422" cy="14929"/>
          </a:xfrm>
          <a:prstGeom prst="roundRect">
            <a:avLst>
              <a:gd name="adj" fmla="val 183750"/>
            </a:avLst>
          </a:prstGeom>
          <a:solidFill>
            <a:srgbClr val="0891B2"/>
          </a:solidFill>
          <a:ln/>
        </p:spPr>
      </p:sp>
      <p:sp>
        <p:nvSpPr>
          <p:cNvPr id="196" name="Text 194"/>
          <p:cNvSpPr/>
          <p:nvPr/>
        </p:nvSpPr>
        <p:spPr>
          <a:xfrm>
            <a:off x="365760" y="4968924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In-stream work window closed</a:t>
            </a:r>
            <a:endParaRPr lang="en-US" sz="900" dirty="0"/>
          </a:p>
        </p:txBody>
      </p:sp>
      <p:sp>
        <p:nvSpPr>
          <p:cNvPr id="197" name="Shape 195"/>
          <p:cNvSpPr/>
          <p:nvPr/>
        </p:nvSpPr>
        <p:spPr>
          <a:xfrm>
            <a:off x="8902598" y="4958101"/>
            <a:ext cx="164592" cy="164592"/>
          </a:xfrm>
          <a:prstGeom prst="diamond">
            <a:avLst/>
          </a:prstGeom>
          <a:solidFill>
            <a:srgbClr val="EF4444"/>
          </a:solidFill>
          <a:ln/>
        </p:spPr>
      </p:sp>
      <p:sp>
        <p:nvSpPr>
          <p:cNvPr id="198" name="Text 196"/>
          <p:cNvSpPr/>
          <p:nvPr/>
        </p:nvSpPr>
        <p:spPr>
          <a:xfrm>
            <a:off x="365760" y="5075293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Hydrotest, tie-in &amp; commissioning</a:t>
            </a:r>
            <a:endParaRPr lang="en-US" sz="900" dirty="0"/>
          </a:p>
        </p:txBody>
      </p:sp>
      <p:sp>
        <p:nvSpPr>
          <p:cNvPr id="199" name="Shape 197"/>
          <p:cNvSpPr/>
          <p:nvPr/>
        </p:nvSpPr>
        <p:spPr>
          <a:xfrm>
            <a:off x="9356141" y="5101046"/>
            <a:ext cx="2015338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200" name="Text 198"/>
          <p:cNvSpPr/>
          <p:nvPr/>
        </p:nvSpPr>
        <p:spPr>
          <a:xfrm>
            <a:off x="365760" y="5181662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Section isolation &amp; test manifold installation</a:t>
            </a:r>
            <a:endParaRPr lang="en-US" sz="900" dirty="0"/>
          </a:p>
        </p:txBody>
      </p:sp>
      <p:sp>
        <p:nvSpPr>
          <p:cNvPr id="201" name="Shape 199"/>
          <p:cNvSpPr/>
          <p:nvPr/>
        </p:nvSpPr>
        <p:spPr>
          <a:xfrm>
            <a:off x="9621317" y="5227382"/>
            <a:ext cx="318211" cy="14929"/>
          </a:xfrm>
          <a:prstGeom prst="roundRect">
            <a:avLst>
              <a:gd name="adj" fmla="val 183750"/>
            </a:avLst>
          </a:prstGeom>
          <a:solidFill>
            <a:srgbClr val="DC2626"/>
          </a:solidFill>
          <a:ln/>
        </p:spPr>
      </p:sp>
      <p:sp>
        <p:nvSpPr>
          <p:cNvPr id="202" name="Text 200"/>
          <p:cNvSpPr/>
          <p:nvPr/>
        </p:nvSpPr>
        <p:spPr>
          <a:xfrm>
            <a:off x="365760" y="5288031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Hydrostatic test fill &amp; pressurisation</a:t>
            </a:r>
            <a:endParaRPr lang="en-US" sz="900" dirty="0"/>
          </a:p>
        </p:txBody>
      </p:sp>
      <p:sp>
        <p:nvSpPr>
          <p:cNvPr id="203" name="Shape 201"/>
          <p:cNvSpPr/>
          <p:nvPr/>
        </p:nvSpPr>
        <p:spPr>
          <a:xfrm>
            <a:off x="9939528" y="5333751"/>
            <a:ext cx="371246" cy="14929"/>
          </a:xfrm>
          <a:prstGeom prst="roundRect">
            <a:avLst>
              <a:gd name="adj" fmla="val 183750"/>
            </a:avLst>
          </a:prstGeom>
          <a:solidFill>
            <a:srgbClr val="EF4444"/>
          </a:solidFill>
          <a:ln/>
        </p:spPr>
      </p:sp>
      <p:sp>
        <p:nvSpPr>
          <p:cNvPr id="204" name="Text 202"/>
          <p:cNvSpPr/>
          <p:nvPr/>
        </p:nvSpPr>
        <p:spPr>
          <a:xfrm>
            <a:off x="365760" y="5394400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Test hold, leak assessment &amp; repairs</a:t>
            </a:r>
            <a:endParaRPr lang="en-US" sz="900" dirty="0"/>
          </a:p>
        </p:txBody>
      </p:sp>
      <p:sp>
        <p:nvSpPr>
          <p:cNvPr id="205" name="Shape 203"/>
          <p:cNvSpPr/>
          <p:nvPr/>
        </p:nvSpPr>
        <p:spPr>
          <a:xfrm>
            <a:off x="10310774" y="5440120"/>
            <a:ext cx="265176" cy="14929"/>
          </a:xfrm>
          <a:prstGeom prst="roundRect">
            <a:avLst>
              <a:gd name="adj" fmla="val 183750"/>
            </a:avLst>
          </a:prstGeom>
          <a:solidFill>
            <a:srgbClr val="DC2626"/>
          </a:solidFill>
          <a:ln/>
        </p:spPr>
      </p:sp>
      <p:sp>
        <p:nvSpPr>
          <p:cNvPr id="206" name="Text 204"/>
          <p:cNvSpPr/>
          <p:nvPr/>
        </p:nvSpPr>
        <p:spPr>
          <a:xfrm>
            <a:off x="365760" y="5500769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Hydrotest passed</a:t>
            </a:r>
            <a:endParaRPr lang="en-US" sz="900" dirty="0"/>
          </a:p>
        </p:txBody>
      </p:sp>
      <p:sp>
        <p:nvSpPr>
          <p:cNvPr id="207" name="Shape 205"/>
          <p:cNvSpPr/>
          <p:nvPr/>
        </p:nvSpPr>
        <p:spPr>
          <a:xfrm>
            <a:off x="10493654" y="5489946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208" name="Text 206"/>
          <p:cNvSpPr/>
          <p:nvPr/>
        </p:nvSpPr>
        <p:spPr>
          <a:xfrm>
            <a:off x="365760" y="5607138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Dewatering, cleaning &amp; drying pigs</a:t>
            </a:r>
            <a:endParaRPr lang="en-US" sz="900" dirty="0"/>
          </a:p>
        </p:txBody>
      </p:sp>
      <p:sp>
        <p:nvSpPr>
          <p:cNvPr id="209" name="Shape 207"/>
          <p:cNvSpPr/>
          <p:nvPr/>
        </p:nvSpPr>
        <p:spPr>
          <a:xfrm>
            <a:off x="10575950" y="5652858"/>
            <a:ext cx="318211" cy="14929"/>
          </a:xfrm>
          <a:prstGeom prst="roundRect">
            <a:avLst>
              <a:gd name="adj" fmla="val 183750"/>
            </a:avLst>
          </a:prstGeom>
          <a:solidFill>
            <a:srgbClr val="EF4444"/>
          </a:solidFill>
          <a:ln/>
        </p:spPr>
      </p:sp>
      <p:sp>
        <p:nvSpPr>
          <p:cNvPr id="210" name="Text 208"/>
          <p:cNvSpPr/>
          <p:nvPr/>
        </p:nvSpPr>
        <p:spPr>
          <a:xfrm>
            <a:off x="365760" y="5713507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Golden weld tie-ins</a:t>
            </a:r>
            <a:endParaRPr lang="en-US" sz="900" dirty="0"/>
          </a:p>
        </p:txBody>
      </p:sp>
      <p:sp>
        <p:nvSpPr>
          <p:cNvPr id="211" name="Shape 209"/>
          <p:cNvSpPr/>
          <p:nvPr/>
        </p:nvSpPr>
        <p:spPr>
          <a:xfrm>
            <a:off x="10894162" y="5759227"/>
            <a:ext cx="265176" cy="14929"/>
          </a:xfrm>
          <a:prstGeom prst="roundRect">
            <a:avLst>
              <a:gd name="adj" fmla="val 183750"/>
            </a:avLst>
          </a:prstGeom>
          <a:solidFill>
            <a:srgbClr val="DC2626"/>
          </a:solidFill>
          <a:ln/>
        </p:spPr>
      </p:sp>
      <p:sp>
        <p:nvSpPr>
          <p:cNvPr id="212" name="Text 210"/>
          <p:cNvSpPr/>
          <p:nvPr/>
        </p:nvSpPr>
        <p:spPr>
          <a:xfrm>
            <a:off x="365760" y="5819876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SCADA, leak detection &amp; control room integration</a:t>
            </a:r>
            <a:endParaRPr lang="en-US" sz="900" dirty="0"/>
          </a:p>
        </p:txBody>
      </p:sp>
      <p:sp>
        <p:nvSpPr>
          <p:cNvPr id="213" name="Shape 211"/>
          <p:cNvSpPr/>
          <p:nvPr/>
        </p:nvSpPr>
        <p:spPr>
          <a:xfrm>
            <a:off x="10204704" y="5865596"/>
            <a:ext cx="742493" cy="14929"/>
          </a:xfrm>
          <a:prstGeom prst="roundRect">
            <a:avLst>
              <a:gd name="adj" fmla="val 183750"/>
            </a:avLst>
          </a:prstGeom>
          <a:solidFill>
            <a:srgbClr val="EF4444"/>
          </a:solidFill>
          <a:ln/>
        </p:spPr>
      </p:sp>
      <p:sp>
        <p:nvSpPr>
          <p:cNvPr id="214" name="Text 212"/>
          <p:cNvSpPr/>
          <p:nvPr/>
        </p:nvSpPr>
        <p:spPr>
          <a:xfrm>
            <a:off x="365760" y="5926245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Nitrogen purge &amp; introduction of product</a:t>
            </a:r>
            <a:endParaRPr lang="en-US" sz="900" dirty="0"/>
          </a:p>
        </p:txBody>
      </p:sp>
      <p:sp>
        <p:nvSpPr>
          <p:cNvPr id="215" name="Shape 213"/>
          <p:cNvSpPr/>
          <p:nvPr/>
        </p:nvSpPr>
        <p:spPr>
          <a:xfrm>
            <a:off x="11159338" y="5971965"/>
            <a:ext cx="212141" cy="14929"/>
          </a:xfrm>
          <a:prstGeom prst="roundRect">
            <a:avLst>
              <a:gd name="adj" fmla="val 183750"/>
            </a:avLst>
          </a:prstGeom>
          <a:solidFill>
            <a:srgbClr val="DC2626"/>
          </a:solidFill>
          <a:ln/>
        </p:spPr>
      </p:sp>
      <p:sp>
        <p:nvSpPr>
          <p:cNvPr id="216" name="Text 214"/>
          <p:cNvSpPr/>
          <p:nvPr/>
        </p:nvSpPr>
        <p:spPr>
          <a:xfrm>
            <a:off x="365760" y="6032614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Final reclamation &amp; landowner sign-off</a:t>
            </a:r>
            <a:endParaRPr lang="en-US" sz="900" dirty="0"/>
          </a:p>
        </p:txBody>
      </p:sp>
      <p:sp>
        <p:nvSpPr>
          <p:cNvPr id="217" name="Shape 215"/>
          <p:cNvSpPr/>
          <p:nvPr/>
        </p:nvSpPr>
        <p:spPr>
          <a:xfrm>
            <a:off x="11159338" y="6078334"/>
            <a:ext cx="636422" cy="14929"/>
          </a:xfrm>
          <a:prstGeom prst="roundRect">
            <a:avLst>
              <a:gd name="adj" fmla="val 183750"/>
            </a:avLst>
          </a:prstGeom>
          <a:solidFill>
            <a:srgbClr val="EF4444"/>
          </a:solidFill>
          <a:ln/>
        </p:spPr>
      </p:sp>
      <p:sp>
        <p:nvSpPr>
          <p:cNvPr id="218" name="Text 216"/>
          <p:cNvSpPr/>
          <p:nvPr/>
        </p:nvSpPr>
        <p:spPr>
          <a:xfrm>
            <a:off x="365760" y="6138983"/>
            <a:ext cx="3291840" cy="1063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Pipeline in service</a:t>
            </a:r>
            <a:endParaRPr lang="en-US" sz="900" dirty="0"/>
          </a:p>
        </p:txBody>
      </p:sp>
      <p:sp>
        <p:nvSpPr>
          <p:cNvPr id="219" name="Shape 217"/>
          <p:cNvSpPr/>
          <p:nvPr/>
        </p:nvSpPr>
        <p:spPr>
          <a:xfrm>
            <a:off x="11289182" y="6128160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220" name="Text 218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530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530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530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530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530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530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530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Route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selection,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permits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right-of-way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Route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survey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alternatives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study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Engineering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Environmental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social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impact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assessment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Environment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Regulatory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permit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application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hearings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Regulatory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Landowner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negotiation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easement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acquisition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85%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Archaeological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heritage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clearance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survey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Environment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Right-of-way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secured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Construction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permit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issued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Pipe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procurement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logistics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pipe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mill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order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Procurement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Mill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coating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weld-end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preparation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Procurement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Rail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truck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haul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stockpile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yards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Logistics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Pipe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the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right-of-way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Pre-construction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environmental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windows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Environmental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window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nesting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season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mapping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Environment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Access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road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bridge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upgrades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Civils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Right-of-way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clearing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grading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Civils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Topsoil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stripping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erosion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control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Civils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mobilisation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spread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setup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Spread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ready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pipe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Mainline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construction 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spread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Stringing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pipe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along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the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trench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Spread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Trench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excavation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Spread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Field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bending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line-up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Spread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Mainline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welding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Welding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Radiographic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ultrasonic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weld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inspection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NDT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Field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joint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coating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holiday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detection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Coating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Lower-in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padding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Spread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Backfill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rough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grade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restoration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Spread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Mainline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welding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complete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Cathodic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protection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Corrosion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Crossings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special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2028-02-12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180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Horizontal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directional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drill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major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river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crossing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HDD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Watercourse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crossings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within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in-stream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window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Crossings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Road,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rail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foreign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crossings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Crossings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Pump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compressor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construction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Block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valve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construction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Civils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2028-02-12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In-stream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window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closed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Hydrotest,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tie-in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commissioning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2028-07-11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isolation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manifold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Commissioning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2028-01-29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2028-02-27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Hydrostatic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pressurisation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Commissioning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2028-02-28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2028-04-02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hold,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assessment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repairs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Commissioning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2028-04-03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2028-04-27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Hydrotest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passed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2028-04-28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2028-04-28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Dewatering,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cleaning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drying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pigs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Commissioning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2028-04-28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2028-05-27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Golden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weld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tie-ins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Welding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2028-05-28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2028-06-21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SCADA,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detection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control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room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integration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Controls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2028-06-01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Nitrogen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purge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introduction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Commissioning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2028-06-22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2028-07-11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reclamation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landowner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sign-off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Environment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2028-06-22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2028-08-20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Pipeline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service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2028-07-12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2028-07-12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2026-07-24T04:16:59Z</dcterms:created>
  <dcterms:modified xsi:type="dcterms:W3CDTF">2026-07-24T04:16:59Z</dcterms:modified>
</cp:coreProperties>
</file>