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7C3A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OKR Quarterly Planning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OKR Quarterly Planning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61391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24815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53873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15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616077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7950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69342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684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770763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34187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84810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1153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925449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88873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100279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6621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1080135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43559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115747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12090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Text 23"/>
          <p:cNvSpPr/>
          <p:nvPr/>
        </p:nvSpPr>
        <p:spPr>
          <a:xfrm>
            <a:off x="365760" y="1033272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Company direction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3840480" y="1087279"/>
            <a:ext cx="77343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7" name="Text 25"/>
          <p:cNvSpPr/>
          <p:nvPr/>
        </p:nvSpPr>
        <p:spPr>
          <a:xfrm>
            <a:off x="365760" y="1196150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Strategy &amp; annual goal review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3840480" y="1241870"/>
            <a:ext cx="276225" cy="71438"/>
          </a:xfrm>
          <a:prstGeom prst="roundRect">
            <a:avLst>
              <a:gd name="adj" fmla="val 38400"/>
            </a:avLst>
          </a:prstGeom>
          <a:solidFill>
            <a:srgbClr val="64748B"/>
          </a:solidFill>
          <a:ln/>
        </p:spPr>
      </p:sp>
      <p:sp>
        <p:nvSpPr>
          <p:cNvPr id="29" name="Shape 27"/>
          <p:cNvSpPr/>
          <p:nvPr/>
        </p:nvSpPr>
        <p:spPr>
          <a:xfrm>
            <a:off x="3840480" y="1241870"/>
            <a:ext cx="276225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0" name="Text 28"/>
          <p:cNvSpPr/>
          <p:nvPr/>
        </p:nvSpPr>
        <p:spPr>
          <a:xfrm>
            <a:off x="365760" y="1359027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Draft company objectives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4061460" y="1404747"/>
            <a:ext cx="331470" cy="71438"/>
          </a:xfrm>
          <a:prstGeom prst="roundRect">
            <a:avLst>
              <a:gd name="adj" fmla="val 38400"/>
            </a:avLst>
          </a:prstGeom>
          <a:solidFill>
            <a:srgbClr val="94A3B8"/>
          </a:solidFill>
          <a:ln/>
        </p:spPr>
      </p:sp>
      <p:sp>
        <p:nvSpPr>
          <p:cNvPr id="32" name="Shape 30"/>
          <p:cNvSpPr/>
          <p:nvPr/>
        </p:nvSpPr>
        <p:spPr>
          <a:xfrm>
            <a:off x="4061460" y="1404747"/>
            <a:ext cx="331470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3" name="Text 31"/>
          <p:cNvSpPr/>
          <p:nvPr/>
        </p:nvSpPr>
        <p:spPr>
          <a:xfrm>
            <a:off x="365760" y="1521905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Publish drafting guidance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4392930" y="1567625"/>
            <a:ext cx="220980" cy="71438"/>
          </a:xfrm>
          <a:prstGeom prst="roundRect">
            <a:avLst>
              <a:gd name="adj" fmla="val 38400"/>
            </a:avLst>
          </a:prstGeom>
          <a:solidFill>
            <a:srgbClr val="64748B"/>
          </a:solidFill>
          <a:ln/>
        </p:spPr>
      </p:sp>
      <p:sp>
        <p:nvSpPr>
          <p:cNvPr id="35" name="Shape 33"/>
          <p:cNvSpPr/>
          <p:nvPr/>
        </p:nvSpPr>
        <p:spPr>
          <a:xfrm>
            <a:off x="4392930" y="1567625"/>
            <a:ext cx="220980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6" name="Text 34"/>
          <p:cNvSpPr/>
          <p:nvPr/>
        </p:nvSpPr>
        <p:spPr>
          <a:xfrm>
            <a:off x="365760" y="1684782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Company OKRs drafted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4531614" y="1702213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38" name="Text 36"/>
          <p:cNvSpPr/>
          <p:nvPr/>
        </p:nvSpPr>
        <p:spPr>
          <a:xfrm>
            <a:off x="365760" y="1847660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Closing the previous quarter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3840480" y="1901666"/>
            <a:ext cx="116014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40" name="Text 38"/>
          <p:cNvSpPr/>
          <p:nvPr/>
        </p:nvSpPr>
        <p:spPr>
          <a:xfrm>
            <a:off x="365760" y="2010537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Collect final key result data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3840480" y="2056257"/>
            <a:ext cx="386715" cy="71438"/>
          </a:xfrm>
          <a:prstGeom prst="roundRect">
            <a:avLst>
              <a:gd name="adj" fmla="val 38400"/>
            </a:avLst>
          </a:prstGeom>
          <a:solidFill>
            <a:srgbClr val="0D9488"/>
          </a:solidFill>
          <a:ln/>
        </p:spPr>
      </p:sp>
      <p:sp>
        <p:nvSpPr>
          <p:cNvPr id="42" name="Shape 40"/>
          <p:cNvSpPr/>
          <p:nvPr/>
        </p:nvSpPr>
        <p:spPr>
          <a:xfrm>
            <a:off x="3840480" y="2056257"/>
            <a:ext cx="386715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3" name="Text 41"/>
          <p:cNvSpPr/>
          <p:nvPr/>
        </p:nvSpPr>
        <p:spPr>
          <a:xfrm>
            <a:off x="365760" y="2173414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Team self-scoring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4171950" y="2219134"/>
            <a:ext cx="331470" cy="71438"/>
          </a:xfrm>
          <a:prstGeom prst="roundRect">
            <a:avLst>
              <a:gd name="adj" fmla="val 38400"/>
            </a:avLst>
          </a:prstGeom>
          <a:solidFill>
            <a:srgbClr val="14B8A6"/>
          </a:solidFill>
          <a:ln/>
        </p:spPr>
      </p:sp>
      <p:sp>
        <p:nvSpPr>
          <p:cNvPr id="45" name="Shape 43"/>
          <p:cNvSpPr/>
          <p:nvPr/>
        </p:nvSpPr>
        <p:spPr>
          <a:xfrm>
            <a:off x="4171950" y="2219134"/>
            <a:ext cx="331470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6" name="Text 44"/>
          <p:cNvSpPr/>
          <p:nvPr/>
        </p:nvSpPr>
        <p:spPr>
          <a:xfrm>
            <a:off x="365760" y="2336292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Cross-team calibration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4503420" y="2382012"/>
            <a:ext cx="276225" cy="71438"/>
          </a:xfrm>
          <a:prstGeom prst="roundRect">
            <a:avLst>
              <a:gd name="adj" fmla="val 38400"/>
            </a:avLst>
          </a:prstGeom>
          <a:solidFill>
            <a:srgbClr val="0D9488"/>
          </a:solidFill>
          <a:ln/>
        </p:spPr>
      </p:sp>
      <p:sp>
        <p:nvSpPr>
          <p:cNvPr id="48" name="Shape 46"/>
          <p:cNvSpPr/>
          <p:nvPr/>
        </p:nvSpPr>
        <p:spPr>
          <a:xfrm>
            <a:off x="4503420" y="2382012"/>
            <a:ext cx="220980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9" name="Text 47"/>
          <p:cNvSpPr/>
          <p:nvPr/>
        </p:nvSpPr>
        <p:spPr>
          <a:xfrm>
            <a:off x="365760" y="2499170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Scored results readout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4779645" y="2544889"/>
            <a:ext cx="220980" cy="71438"/>
          </a:xfrm>
          <a:prstGeom prst="roundRect">
            <a:avLst>
              <a:gd name="adj" fmla="val 38400"/>
            </a:avLst>
          </a:prstGeom>
          <a:solidFill>
            <a:srgbClr val="14B8A6"/>
          </a:solidFill>
          <a:ln/>
        </p:spPr>
      </p:sp>
      <p:sp>
        <p:nvSpPr>
          <p:cNvPr id="51" name="Shape 49"/>
          <p:cNvSpPr/>
          <p:nvPr/>
        </p:nvSpPr>
        <p:spPr>
          <a:xfrm>
            <a:off x="4779645" y="2544889"/>
            <a:ext cx="88392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2" name="Text 50"/>
          <p:cNvSpPr/>
          <p:nvPr/>
        </p:nvSpPr>
        <p:spPr>
          <a:xfrm>
            <a:off x="365760" y="2662047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Previous quarter scored</a:t>
            </a:r>
            <a:endParaRPr lang="en-US" sz="900" dirty="0"/>
          </a:p>
        </p:txBody>
      </p:sp>
      <p:sp>
        <p:nvSpPr>
          <p:cNvPr id="53" name="Shape 51"/>
          <p:cNvSpPr/>
          <p:nvPr/>
        </p:nvSpPr>
        <p:spPr>
          <a:xfrm>
            <a:off x="4918329" y="267947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54" name="Text 52"/>
          <p:cNvSpPr/>
          <p:nvPr/>
        </p:nvSpPr>
        <p:spPr>
          <a:xfrm>
            <a:off x="365760" y="2824925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Team drafting</a:t>
            </a:r>
            <a:endParaRPr lang="en-US" sz="900" dirty="0"/>
          </a:p>
        </p:txBody>
      </p:sp>
      <p:sp>
        <p:nvSpPr>
          <p:cNvPr id="55" name="Shape 53"/>
          <p:cNvSpPr/>
          <p:nvPr/>
        </p:nvSpPr>
        <p:spPr>
          <a:xfrm>
            <a:off x="4613910" y="2878931"/>
            <a:ext cx="77343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56" name="Text 54"/>
          <p:cNvSpPr/>
          <p:nvPr/>
        </p:nvSpPr>
        <p:spPr>
          <a:xfrm>
            <a:off x="365760" y="2987802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Team drafting sessions</a:t>
            </a:r>
            <a:endParaRPr lang="en-US" sz="900" dirty="0"/>
          </a:p>
        </p:txBody>
      </p:sp>
      <p:sp>
        <p:nvSpPr>
          <p:cNvPr id="57" name="Shape 55"/>
          <p:cNvSpPr/>
          <p:nvPr/>
        </p:nvSpPr>
        <p:spPr>
          <a:xfrm>
            <a:off x="4613910" y="3033522"/>
            <a:ext cx="386715" cy="71438"/>
          </a:xfrm>
          <a:prstGeom prst="roundRect">
            <a:avLst>
              <a:gd name="adj" fmla="val 38400"/>
            </a:avLst>
          </a:prstGeom>
          <a:solidFill>
            <a:srgbClr val="2563EB"/>
          </a:solidFill>
          <a:ln/>
        </p:spPr>
      </p:sp>
      <p:sp>
        <p:nvSpPr>
          <p:cNvPr id="58" name="Shape 56"/>
          <p:cNvSpPr/>
          <p:nvPr/>
        </p:nvSpPr>
        <p:spPr>
          <a:xfrm>
            <a:off x="4613910" y="3033522"/>
            <a:ext cx="193357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9" name="Text 57"/>
          <p:cNvSpPr/>
          <p:nvPr/>
        </p:nvSpPr>
        <p:spPr>
          <a:xfrm>
            <a:off x="365760" y="3150680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Write first-draft OKRs</a:t>
            </a:r>
            <a:endParaRPr lang="en-US" sz="900" dirty="0"/>
          </a:p>
        </p:txBody>
      </p:sp>
      <p:sp>
        <p:nvSpPr>
          <p:cNvPr id="60" name="Shape 58"/>
          <p:cNvSpPr/>
          <p:nvPr/>
        </p:nvSpPr>
        <p:spPr>
          <a:xfrm>
            <a:off x="4890135" y="3196400"/>
            <a:ext cx="386715" cy="71438"/>
          </a:xfrm>
          <a:prstGeom prst="roundRect">
            <a:avLst>
              <a:gd name="adj" fmla="val 38400"/>
            </a:avLst>
          </a:prstGeom>
          <a:solidFill>
            <a:srgbClr val="3B82F6"/>
          </a:solidFill>
          <a:ln/>
        </p:spPr>
      </p:sp>
      <p:sp>
        <p:nvSpPr>
          <p:cNvPr id="61" name="Shape 59"/>
          <p:cNvSpPr/>
          <p:nvPr/>
        </p:nvSpPr>
        <p:spPr>
          <a:xfrm>
            <a:off x="4890135" y="3196400"/>
            <a:ext cx="77343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2" name="Text 60"/>
          <p:cNvSpPr/>
          <p:nvPr/>
        </p:nvSpPr>
        <p:spPr>
          <a:xfrm>
            <a:off x="365760" y="3313557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Drafts submitted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5305044" y="333098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64" name="Text 62"/>
          <p:cNvSpPr/>
          <p:nvPr/>
        </p:nvSpPr>
        <p:spPr>
          <a:xfrm>
            <a:off x="365760" y="3476435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Alignment</a:t>
            </a:r>
            <a:endParaRPr lang="en-US" sz="900" dirty="0"/>
          </a:p>
        </p:txBody>
      </p:sp>
      <p:sp>
        <p:nvSpPr>
          <p:cNvPr id="65" name="Shape 63"/>
          <p:cNvSpPr/>
          <p:nvPr/>
        </p:nvSpPr>
        <p:spPr>
          <a:xfrm>
            <a:off x="5387340" y="3530441"/>
            <a:ext cx="55245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66" name="Text 64"/>
          <p:cNvSpPr/>
          <p:nvPr/>
        </p:nvSpPr>
        <p:spPr>
          <a:xfrm>
            <a:off x="365760" y="3639312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Cross-team dependency review</a:t>
            </a:r>
            <a:endParaRPr lang="en-US" sz="900" dirty="0"/>
          </a:p>
        </p:txBody>
      </p:sp>
      <p:sp>
        <p:nvSpPr>
          <p:cNvPr id="67" name="Shape 65"/>
          <p:cNvSpPr/>
          <p:nvPr/>
        </p:nvSpPr>
        <p:spPr>
          <a:xfrm>
            <a:off x="5387340" y="3685032"/>
            <a:ext cx="276225" cy="71438"/>
          </a:xfrm>
          <a:prstGeom prst="roundRect">
            <a:avLst>
              <a:gd name="adj" fmla="val 38400"/>
            </a:avLst>
          </a:prstGeom>
          <a:solidFill>
            <a:srgbClr val="A855F7"/>
          </a:solidFill>
          <a:ln/>
        </p:spPr>
      </p:sp>
      <p:sp>
        <p:nvSpPr>
          <p:cNvPr id="68" name="Text 66"/>
          <p:cNvSpPr/>
          <p:nvPr/>
        </p:nvSpPr>
        <p:spPr>
          <a:xfrm>
            <a:off x="365760" y="3802190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Capacity &amp; conflict negotiation</a:t>
            </a:r>
            <a:endParaRPr lang="en-US" sz="900" dirty="0"/>
          </a:p>
        </p:txBody>
      </p:sp>
      <p:sp>
        <p:nvSpPr>
          <p:cNvPr id="69" name="Shape 67"/>
          <p:cNvSpPr/>
          <p:nvPr/>
        </p:nvSpPr>
        <p:spPr>
          <a:xfrm>
            <a:off x="5553075" y="3847910"/>
            <a:ext cx="276225" cy="71438"/>
          </a:xfrm>
          <a:prstGeom prst="roundRect">
            <a:avLst>
              <a:gd name="adj" fmla="val 38400"/>
            </a:avLst>
          </a:prstGeom>
          <a:solidFill>
            <a:srgbClr val="C084FC"/>
          </a:solidFill>
          <a:ln/>
        </p:spPr>
      </p:sp>
      <p:sp>
        <p:nvSpPr>
          <p:cNvPr id="70" name="Text 68"/>
          <p:cNvSpPr/>
          <p:nvPr/>
        </p:nvSpPr>
        <p:spPr>
          <a:xfrm>
            <a:off x="365760" y="3965067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Alignment complete</a:t>
            </a:r>
            <a:endParaRPr lang="en-US" sz="900" dirty="0"/>
          </a:p>
        </p:txBody>
      </p:sp>
      <p:sp>
        <p:nvSpPr>
          <p:cNvPr id="71" name="Shape 69"/>
          <p:cNvSpPr/>
          <p:nvPr/>
        </p:nvSpPr>
        <p:spPr>
          <a:xfrm>
            <a:off x="5857494" y="398249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72" name="Text 70"/>
          <p:cNvSpPr/>
          <p:nvPr/>
        </p:nvSpPr>
        <p:spPr>
          <a:xfrm>
            <a:off x="365760" y="4127945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Commitment &amp; kickoff</a:t>
            </a:r>
            <a:endParaRPr lang="en-US" sz="900" dirty="0"/>
          </a:p>
        </p:txBody>
      </p:sp>
      <p:sp>
        <p:nvSpPr>
          <p:cNvPr id="73" name="Shape 71"/>
          <p:cNvSpPr/>
          <p:nvPr/>
        </p:nvSpPr>
        <p:spPr>
          <a:xfrm>
            <a:off x="5939790" y="4181951"/>
            <a:ext cx="55245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4" name="Text 72"/>
          <p:cNvSpPr/>
          <p:nvPr/>
        </p:nvSpPr>
        <p:spPr>
          <a:xfrm>
            <a:off x="365760" y="4290822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Leadership review &amp; final edits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5939790" y="4336542"/>
            <a:ext cx="276225" cy="71438"/>
          </a:xfrm>
          <a:prstGeom prst="roundRect">
            <a:avLst>
              <a:gd name="adj" fmla="val 38400"/>
            </a:avLst>
          </a:prstGeom>
          <a:solidFill>
            <a:srgbClr val="7C3AED"/>
          </a:solidFill>
          <a:ln/>
        </p:spPr>
      </p:sp>
      <p:sp>
        <p:nvSpPr>
          <p:cNvPr id="76" name="Text 74"/>
          <p:cNvSpPr/>
          <p:nvPr/>
        </p:nvSpPr>
        <p:spPr>
          <a:xfrm>
            <a:off x="365760" y="4453700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Publish in tracking tool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6216015" y="4499420"/>
            <a:ext cx="165735" cy="71438"/>
          </a:xfrm>
          <a:prstGeom prst="roundRect">
            <a:avLst>
              <a:gd name="adj" fmla="val 38400"/>
            </a:avLst>
          </a:prstGeom>
          <a:solidFill>
            <a:srgbClr val="A78BFA"/>
          </a:solidFill>
          <a:ln/>
        </p:spPr>
      </p:sp>
      <p:sp>
        <p:nvSpPr>
          <p:cNvPr id="78" name="Text 76"/>
          <p:cNvSpPr/>
          <p:nvPr/>
        </p:nvSpPr>
        <p:spPr>
          <a:xfrm>
            <a:off x="365760" y="4616577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All-hands kickoff</a:t>
            </a:r>
            <a:endParaRPr lang="en-US" sz="900" dirty="0"/>
          </a:p>
        </p:txBody>
      </p:sp>
      <p:sp>
        <p:nvSpPr>
          <p:cNvPr id="79" name="Shape 77"/>
          <p:cNvSpPr/>
          <p:nvPr/>
        </p:nvSpPr>
        <p:spPr>
          <a:xfrm>
            <a:off x="6381750" y="4662297"/>
            <a:ext cx="55245" cy="71438"/>
          </a:xfrm>
          <a:prstGeom prst="roundRect">
            <a:avLst>
              <a:gd name="adj" fmla="val 49655"/>
            </a:avLst>
          </a:prstGeom>
          <a:solidFill>
            <a:srgbClr val="7C3AED"/>
          </a:solidFill>
          <a:ln/>
        </p:spPr>
      </p:sp>
      <p:sp>
        <p:nvSpPr>
          <p:cNvPr id="80" name="Text 78"/>
          <p:cNvSpPr/>
          <p:nvPr/>
        </p:nvSpPr>
        <p:spPr>
          <a:xfrm>
            <a:off x="365760" y="4779455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OKRs committed</a:t>
            </a:r>
            <a:endParaRPr lang="en-US" sz="900" dirty="0"/>
          </a:p>
        </p:txBody>
      </p:sp>
      <p:sp>
        <p:nvSpPr>
          <p:cNvPr id="81" name="Shape 79"/>
          <p:cNvSpPr/>
          <p:nvPr/>
        </p:nvSpPr>
        <p:spPr>
          <a:xfrm>
            <a:off x="6354699" y="4796885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82" name="Text 80"/>
          <p:cNvSpPr/>
          <p:nvPr/>
        </p:nvSpPr>
        <p:spPr>
          <a:xfrm>
            <a:off x="365760" y="4942332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In-quarter execution</a:t>
            </a:r>
            <a:endParaRPr lang="en-US" sz="900" dirty="0"/>
          </a:p>
        </p:txBody>
      </p:sp>
      <p:sp>
        <p:nvSpPr>
          <p:cNvPr id="83" name="Shape 81"/>
          <p:cNvSpPr/>
          <p:nvPr/>
        </p:nvSpPr>
        <p:spPr>
          <a:xfrm>
            <a:off x="6436995" y="4996339"/>
            <a:ext cx="530352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84" name="Text 82"/>
          <p:cNvSpPr/>
          <p:nvPr/>
        </p:nvSpPr>
        <p:spPr>
          <a:xfrm>
            <a:off x="365760" y="5105210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Weekly confidence updates</a:t>
            </a:r>
            <a:endParaRPr lang="en-US" sz="900" dirty="0"/>
          </a:p>
        </p:txBody>
      </p:sp>
      <p:sp>
        <p:nvSpPr>
          <p:cNvPr id="85" name="Shape 83"/>
          <p:cNvSpPr/>
          <p:nvPr/>
        </p:nvSpPr>
        <p:spPr>
          <a:xfrm>
            <a:off x="6436995" y="5150930"/>
            <a:ext cx="4972050" cy="71438"/>
          </a:xfrm>
          <a:prstGeom prst="roundRect">
            <a:avLst>
              <a:gd name="adj" fmla="val 38400"/>
            </a:avLst>
          </a:prstGeom>
          <a:solidFill>
            <a:srgbClr val="F59E0B"/>
          </a:solidFill>
          <a:ln/>
        </p:spPr>
      </p:sp>
      <p:sp>
        <p:nvSpPr>
          <p:cNvPr id="86" name="Text 84"/>
          <p:cNvSpPr/>
          <p:nvPr/>
        </p:nvSpPr>
        <p:spPr>
          <a:xfrm>
            <a:off x="365760" y="5268087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Mid-quarter check-in</a:t>
            </a:r>
            <a:endParaRPr lang="en-US" sz="900" dirty="0"/>
          </a:p>
        </p:txBody>
      </p:sp>
      <p:sp>
        <p:nvSpPr>
          <p:cNvPr id="87" name="Shape 85"/>
          <p:cNvSpPr/>
          <p:nvPr/>
        </p:nvSpPr>
        <p:spPr>
          <a:xfrm>
            <a:off x="8923020" y="5313807"/>
            <a:ext cx="165735" cy="71438"/>
          </a:xfrm>
          <a:prstGeom prst="roundRect">
            <a:avLst>
              <a:gd name="adj" fmla="val 38400"/>
            </a:avLst>
          </a:prstGeom>
          <a:solidFill>
            <a:srgbClr val="EF4444"/>
          </a:solidFill>
          <a:ln/>
        </p:spPr>
      </p:sp>
      <p:sp>
        <p:nvSpPr>
          <p:cNvPr id="88" name="Text 86"/>
          <p:cNvSpPr/>
          <p:nvPr/>
        </p:nvSpPr>
        <p:spPr>
          <a:xfrm>
            <a:off x="365760" y="5430965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Adjust or drop objectives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9088755" y="5476685"/>
            <a:ext cx="276225" cy="71438"/>
          </a:xfrm>
          <a:prstGeom prst="roundRect">
            <a:avLst>
              <a:gd name="adj" fmla="val 38400"/>
            </a:avLst>
          </a:prstGeom>
          <a:solidFill>
            <a:srgbClr val="FBBF24"/>
          </a:solidFill>
          <a:ln/>
        </p:spPr>
      </p:sp>
      <p:sp>
        <p:nvSpPr>
          <p:cNvPr id="90" name="Text 88"/>
          <p:cNvSpPr/>
          <p:nvPr/>
        </p:nvSpPr>
        <p:spPr>
          <a:xfrm>
            <a:off x="365760" y="5593842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Quarter-end scoring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11022330" y="5639562"/>
            <a:ext cx="441960" cy="71438"/>
          </a:xfrm>
          <a:prstGeom prst="roundRect">
            <a:avLst>
              <a:gd name="adj" fmla="val 38400"/>
            </a:avLst>
          </a:prstGeom>
          <a:solidFill>
            <a:srgbClr val="F59E0B"/>
          </a:solidFill>
          <a:ln/>
        </p:spPr>
      </p:sp>
      <p:sp>
        <p:nvSpPr>
          <p:cNvPr id="92" name="Text 90"/>
          <p:cNvSpPr/>
          <p:nvPr/>
        </p:nvSpPr>
        <p:spPr>
          <a:xfrm>
            <a:off x="365760" y="5756720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Retrospective on process</a:t>
            </a:r>
            <a:endParaRPr lang="en-US" sz="900" dirty="0"/>
          </a:p>
        </p:txBody>
      </p:sp>
      <p:sp>
        <p:nvSpPr>
          <p:cNvPr id="93" name="Shape 91"/>
          <p:cNvSpPr/>
          <p:nvPr/>
        </p:nvSpPr>
        <p:spPr>
          <a:xfrm>
            <a:off x="11353800" y="5802440"/>
            <a:ext cx="276225" cy="71438"/>
          </a:xfrm>
          <a:prstGeom prst="roundRect">
            <a:avLst>
              <a:gd name="adj" fmla="val 38400"/>
            </a:avLst>
          </a:prstGeom>
          <a:solidFill>
            <a:srgbClr val="FBBF24"/>
          </a:solidFill>
          <a:ln/>
        </p:spPr>
      </p:sp>
      <p:sp>
        <p:nvSpPr>
          <p:cNvPr id="94" name="Text 92"/>
          <p:cNvSpPr/>
          <p:nvPr/>
        </p:nvSpPr>
        <p:spPr>
          <a:xfrm>
            <a:off x="365760" y="5919597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Next cycle drafting begins</a:t>
            </a:r>
            <a:endParaRPr lang="en-US" sz="900" dirty="0"/>
          </a:p>
        </p:txBody>
      </p:sp>
      <p:sp>
        <p:nvSpPr>
          <p:cNvPr id="95" name="Shape 93"/>
          <p:cNvSpPr/>
          <p:nvPr/>
        </p:nvSpPr>
        <p:spPr>
          <a:xfrm>
            <a:off x="10940034" y="5937028"/>
            <a:ext cx="164592" cy="164592"/>
          </a:xfrm>
          <a:prstGeom prst="diamond">
            <a:avLst/>
          </a:prstGeom>
          <a:solidFill>
            <a:srgbClr val="A855F7"/>
          </a:solidFill>
          <a:ln/>
        </p:spPr>
      </p:sp>
      <p:sp>
        <p:nvSpPr>
          <p:cNvPr id="96" name="Text 94"/>
          <p:cNvSpPr/>
          <p:nvPr/>
        </p:nvSpPr>
        <p:spPr>
          <a:xfrm>
            <a:off x="365760" y="6082475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Quarter closed</a:t>
            </a:r>
            <a:endParaRPr lang="en-US" sz="900" dirty="0"/>
          </a:p>
        </p:txBody>
      </p:sp>
      <p:sp>
        <p:nvSpPr>
          <p:cNvPr id="97" name="Shape 95"/>
          <p:cNvSpPr/>
          <p:nvPr/>
        </p:nvSpPr>
        <p:spPr>
          <a:xfrm>
            <a:off x="11658219" y="6099905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98" name="Text 96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Company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direction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Strategy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annual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Leadership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company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objectives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Leadership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Publish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drafting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guidance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Chief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staff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Company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OKRs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drafted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previous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quarter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Collect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key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result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OKR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self-scoring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Cross-team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calibration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Leadership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Scored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results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readout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Chief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staff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Previous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quarter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scored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drafting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drafting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sessions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Write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first-draft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OKRs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Drafts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submitted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Alignment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Cross-team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dependency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Capacity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conflict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negotiation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Alignment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Commitment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kickoff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Leadership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edits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Leadership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Publish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tracking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tool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Chief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staff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All-hands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kickoff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Leadership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OKRs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committed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In-quarter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execution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Weekly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confidence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updates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OKR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Mid-quarter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check-in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Leadership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Adjust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drop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objectives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Quarter-end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OKR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Retrospective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Next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cycle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drafting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begins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Quarter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2026-07-24T04:16:57Z</dcterms:created>
  <dcterms:modified xsi:type="dcterms:W3CDTF">2026-07-24T04:16:57Z</dcterms:modified>
</cp:coreProperties>
</file>