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E185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Pharma Product Launch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Pharma Product Launch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092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434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779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122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3467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809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5154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497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6842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184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529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872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0217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559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1904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247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3592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934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5279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1622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6967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309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8654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997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0342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6684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2029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8371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3717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0059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5404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1746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7092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434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8779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5121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0466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6809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2154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8496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73841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0184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5529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187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77216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3559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8904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5246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80591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6934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82279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8621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83966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0309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85654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81996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87341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3684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89029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5371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90716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7059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92404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8746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94091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90434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95779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92121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97466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3809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99154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5496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100841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97184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102529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98871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04216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100559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105904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102246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107591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103934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109279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105621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110966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107309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11265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10899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114341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110683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116029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112371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17716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114058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Text 97"/>
          <p:cNvSpPr/>
          <p:nvPr/>
        </p:nvSpPr>
        <p:spPr>
          <a:xfrm>
            <a:off x="365760" y="1033272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Regulatory submission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3840480" y="1072662"/>
            <a:ext cx="482138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1166915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Dossier compilation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3840480" y="1212635"/>
            <a:ext cx="1084811" cy="42203"/>
          </a:xfrm>
          <a:prstGeom prst="roundRect">
            <a:avLst>
              <a:gd name="adj" fmla="val 65000"/>
            </a:avLst>
          </a:prstGeom>
          <a:solidFill>
            <a:srgbClr val="2563EB"/>
          </a:solidFill>
          <a:ln/>
        </p:spPr>
      </p:sp>
      <p:sp>
        <p:nvSpPr>
          <p:cNvPr id="103" name="Shape 101"/>
          <p:cNvSpPr/>
          <p:nvPr/>
        </p:nvSpPr>
        <p:spPr>
          <a:xfrm>
            <a:off x="3840480" y="1212635"/>
            <a:ext cx="1084811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1300558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Pre-submission meeting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563687" y="1346278"/>
            <a:ext cx="241069" cy="42203"/>
          </a:xfrm>
          <a:prstGeom prst="roundRect">
            <a:avLst>
              <a:gd name="adj" fmla="val 65000"/>
            </a:avLst>
          </a:prstGeom>
          <a:solidFill>
            <a:srgbClr val="3B82F6"/>
          </a:solidFill>
          <a:ln/>
        </p:spPr>
      </p:sp>
      <p:sp>
        <p:nvSpPr>
          <p:cNvPr id="106" name="Shape 104"/>
          <p:cNvSpPr/>
          <p:nvPr/>
        </p:nvSpPr>
        <p:spPr>
          <a:xfrm>
            <a:off x="4563687" y="1346278"/>
            <a:ext cx="241069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1434201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Submission to first market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4903262" y="1437015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09" name="Text 107"/>
          <p:cNvSpPr/>
          <p:nvPr/>
        </p:nvSpPr>
        <p:spPr>
          <a:xfrm>
            <a:off x="365760" y="156784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Regulatory review clock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4985558" y="1613564"/>
            <a:ext cx="2892829" cy="42203"/>
          </a:xfrm>
          <a:prstGeom prst="roundRect">
            <a:avLst>
              <a:gd name="adj" fmla="val 65000"/>
            </a:avLst>
          </a:prstGeom>
          <a:solidFill>
            <a:srgbClr val="2563EB"/>
          </a:solidFill>
          <a:ln/>
        </p:spPr>
      </p:sp>
      <p:sp>
        <p:nvSpPr>
          <p:cNvPr id="111" name="Shape 109"/>
          <p:cNvSpPr/>
          <p:nvPr/>
        </p:nvSpPr>
        <p:spPr>
          <a:xfrm>
            <a:off x="4985558" y="1613564"/>
            <a:ext cx="1735697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170148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Questions &amp; responses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6251171" y="1747207"/>
            <a:ext cx="1084811" cy="42203"/>
          </a:xfrm>
          <a:prstGeom prst="roundRect">
            <a:avLst>
              <a:gd name="adj" fmla="val 65000"/>
            </a:avLst>
          </a:prstGeom>
          <a:solidFill>
            <a:srgbClr val="3B82F6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251171" y="1747207"/>
            <a:ext cx="433924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183513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Labelling negotiation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7697585" y="1880850"/>
            <a:ext cx="723207" cy="42203"/>
          </a:xfrm>
          <a:prstGeom prst="roundRect">
            <a:avLst>
              <a:gd name="adj" fmla="val 65000"/>
            </a:avLst>
          </a:prstGeom>
          <a:solidFill>
            <a:srgbClr val="2563EB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196877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Marketing authorisation granted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8579566" y="197158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210241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CMC &amp; manufacturing readiness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4202084" y="2141806"/>
            <a:ext cx="470084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223606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Process scale-up &amp; tech transfer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4202084" y="2281780"/>
            <a:ext cx="1446415" cy="42203"/>
          </a:xfrm>
          <a:prstGeom prst="roundRect">
            <a:avLst>
              <a:gd name="adj" fmla="val 65000"/>
            </a:avLst>
          </a:prstGeom>
          <a:solidFill>
            <a:srgbClr val="7C3AED"/>
          </a:solidFill>
          <a:ln/>
        </p:spPr>
      </p:sp>
      <p:sp>
        <p:nvSpPr>
          <p:cNvPr id="123" name="Shape 121"/>
          <p:cNvSpPr/>
          <p:nvPr/>
        </p:nvSpPr>
        <p:spPr>
          <a:xfrm>
            <a:off x="4202084" y="2281780"/>
            <a:ext cx="1446415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2369703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readiness &amp; equipment qualification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5286895" y="2415423"/>
            <a:ext cx="1084811" cy="42203"/>
          </a:xfrm>
          <a:prstGeom prst="roundRect">
            <a:avLst>
              <a:gd name="adj" fmla="val 65000"/>
            </a:avLst>
          </a:prstGeom>
          <a:solidFill>
            <a:srgbClr val="A78BFA"/>
          </a:solidFill>
          <a:ln/>
        </p:spPr>
      </p:sp>
      <p:sp>
        <p:nvSpPr>
          <p:cNvPr id="126" name="Shape 124"/>
          <p:cNvSpPr/>
          <p:nvPr/>
        </p:nvSpPr>
        <p:spPr>
          <a:xfrm>
            <a:off x="5286895" y="2415423"/>
            <a:ext cx="867849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2503346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Three validation batches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6311438" y="2549066"/>
            <a:ext cx="1325880" cy="42203"/>
          </a:xfrm>
          <a:prstGeom prst="roundRect">
            <a:avLst>
              <a:gd name="adj" fmla="val 65000"/>
            </a:avLst>
          </a:prstGeom>
          <a:solidFill>
            <a:srgbClr val="7C3AED"/>
          </a:solidFill>
          <a:ln/>
        </p:spPr>
      </p:sp>
      <p:sp>
        <p:nvSpPr>
          <p:cNvPr id="129" name="Shape 127"/>
          <p:cNvSpPr/>
          <p:nvPr/>
        </p:nvSpPr>
        <p:spPr>
          <a:xfrm>
            <a:off x="6311438" y="2549066"/>
            <a:ext cx="530352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2636989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Stability data package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6853844" y="2682709"/>
            <a:ext cx="1566949" cy="42203"/>
          </a:xfrm>
          <a:prstGeom prst="roundRect">
            <a:avLst>
              <a:gd name="adj" fmla="val 65000"/>
            </a:avLst>
          </a:prstGeom>
          <a:solidFill>
            <a:srgbClr val="A78BFA"/>
          </a:solidFill>
          <a:ln/>
        </p:spPr>
      </p:sp>
      <p:sp>
        <p:nvSpPr>
          <p:cNvPr id="132" name="Shape 130"/>
          <p:cNvSpPr/>
          <p:nvPr/>
        </p:nvSpPr>
        <p:spPr>
          <a:xfrm>
            <a:off x="6853844" y="2682709"/>
            <a:ext cx="313390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2770632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Pre-approval inspection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7818120" y="2816352"/>
            <a:ext cx="241069" cy="42203"/>
          </a:xfrm>
          <a:prstGeom prst="roundRect">
            <a:avLst>
              <a:gd name="adj" fmla="val 65000"/>
            </a:avLst>
          </a:prstGeom>
          <a:solidFill>
            <a:srgbClr val="7C3AED"/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2904275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 stock manufacture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8059189" y="2949995"/>
            <a:ext cx="843742" cy="42203"/>
          </a:xfrm>
          <a:prstGeom prst="roundRect">
            <a:avLst>
              <a:gd name="adj" fmla="val 65000"/>
            </a:avLst>
          </a:prstGeom>
          <a:solidFill>
            <a:srgbClr val="A78BFA"/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3037918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Launch stock released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8820635" y="30407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3171561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Serialisation &amp; labelling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6251171" y="3210951"/>
            <a:ext cx="301336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330520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Artwork &amp; translations per market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6251171" y="3350924"/>
            <a:ext cx="1325880" cy="42203"/>
          </a:xfrm>
          <a:prstGeom prst="roundRect">
            <a:avLst>
              <a:gd name="adj" fmla="val 65000"/>
            </a:avLst>
          </a:prstGeom>
          <a:solidFill>
            <a:srgbClr val="0D9488"/>
          </a:solidFill>
          <a:ln/>
        </p:spPr>
      </p:sp>
      <p:sp>
        <p:nvSpPr>
          <p:cNvPr id="143" name="Shape 141"/>
          <p:cNvSpPr/>
          <p:nvPr/>
        </p:nvSpPr>
        <p:spPr>
          <a:xfrm>
            <a:off x="6251171" y="3350924"/>
            <a:ext cx="530352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343884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Serialisation &amp; aggregation set-up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6853844" y="3484567"/>
            <a:ext cx="1446415" cy="42203"/>
          </a:xfrm>
          <a:prstGeom prst="roundRect">
            <a:avLst>
              <a:gd name="adj" fmla="val 65000"/>
            </a:avLst>
          </a:prstGeom>
          <a:solidFill>
            <a:srgbClr val="14B8A6"/>
          </a:solidFill>
          <a:ln/>
        </p:spPr>
      </p:sp>
      <p:sp>
        <p:nvSpPr>
          <p:cNvPr id="146" name="Shape 144"/>
          <p:cNvSpPr/>
          <p:nvPr/>
        </p:nvSpPr>
        <p:spPr>
          <a:xfrm>
            <a:off x="6853844" y="3484567"/>
            <a:ext cx="289283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357249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National repository connections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7938655" y="3618210"/>
            <a:ext cx="843742" cy="42203"/>
          </a:xfrm>
          <a:prstGeom prst="roundRect">
            <a:avLst>
              <a:gd name="adj" fmla="val 65000"/>
            </a:avLst>
          </a:prstGeom>
          <a:solidFill>
            <a:srgbClr val="0D9488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370613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Packaging line qualification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8541327" y="3751854"/>
            <a:ext cx="723207" cy="42203"/>
          </a:xfrm>
          <a:prstGeom prst="roundRect">
            <a:avLst>
              <a:gd name="adj" fmla="val 65000"/>
            </a:avLst>
          </a:prstGeom>
          <a:solidFill>
            <a:srgbClr val="14B8A6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383977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Pricing &amp; reimbursement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6612775" y="3879166"/>
            <a:ext cx="421870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397342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Value dossier &amp; HTA submission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6612775" y="4019140"/>
            <a:ext cx="1446415" cy="42203"/>
          </a:xfrm>
          <a:prstGeom prst="roundRect">
            <a:avLst>
              <a:gd name="adj" fmla="val 65000"/>
            </a:avLst>
          </a:prstGeom>
          <a:solidFill>
            <a:srgbClr val="F59E0B"/>
          </a:solidFill>
          <a:ln/>
        </p:spPr>
      </p:sp>
      <p:sp>
        <p:nvSpPr>
          <p:cNvPr id="155" name="Shape 153"/>
          <p:cNvSpPr/>
          <p:nvPr/>
        </p:nvSpPr>
        <p:spPr>
          <a:xfrm>
            <a:off x="6612775" y="4019140"/>
            <a:ext cx="433924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4107063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Pricing strategy &amp; reference analysis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7215447" y="4152783"/>
            <a:ext cx="1084811" cy="42203"/>
          </a:xfrm>
          <a:prstGeom prst="roundRect">
            <a:avLst>
              <a:gd name="adj" fmla="val 65000"/>
            </a:avLst>
          </a:prstGeom>
          <a:solidFill>
            <a:srgbClr val="FBBF24"/>
          </a:solidFill>
          <a:ln/>
        </p:spPr>
      </p:sp>
      <p:sp>
        <p:nvSpPr>
          <p:cNvPr id="158" name="Shape 156"/>
          <p:cNvSpPr/>
          <p:nvPr/>
        </p:nvSpPr>
        <p:spPr>
          <a:xfrm>
            <a:off x="7215447" y="4152783"/>
            <a:ext cx="216962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4240706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Payer negotiations - first market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8661862" y="4286426"/>
            <a:ext cx="1325880" cy="42203"/>
          </a:xfrm>
          <a:prstGeom prst="roundRect">
            <a:avLst>
              <a:gd name="adj" fmla="val 65000"/>
            </a:avLst>
          </a:prstGeom>
          <a:solidFill>
            <a:srgbClr val="F59E0B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4374349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Reimbursement listing decision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9927475" y="4420069"/>
            <a:ext cx="542405" cy="42203"/>
          </a:xfrm>
          <a:prstGeom prst="roundRect">
            <a:avLst>
              <a:gd name="adj" fmla="val 65000"/>
            </a:avLst>
          </a:prstGeom>
          <a:solidFill>
            <a:srgbClr val="FBBF24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4507992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reimbursement listing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10387584" y="451080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4641635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Medical affairs &amp; evidence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5286895" y="4681025"/>
            <a:ext cx="482138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4775278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Publication plan &amp; data disclosure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5286895" y="4820998"/>
            <a:ext cx="1566949" cy="42203"/>
          </a:xfrm>
          <a:prstGeom prst="roundRect">
            <a:avLst>
              <a:gd name="adj" fmla="val 65000"/>
            </a:avLst>
          </a:prstGeom>
          <a:solidFill>
            <a:srgbClr val="0EA5E9"/>
          </a:solidFill>
          <a:ln/>
        </p:spPr>
      </p:sp>
      <p:sp>
        <p:nvSpPr>
          <p:cNvPr id="169" name="Shape 167"/>
          <p:cNvSpPr/>
          <p:nvPr/>
        </p:nvSpPr>
        <p:spPr>
          <a:xfrm>
            <a:off x="5286895" y="4820998"/>
            <a:ext cx="940169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4908921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Advisory boards &amp; KOL engagement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6251171" y="4954641"/>
            <a:ext cx="1928553" cy="42203"/>
          </a:xfrm>
          <a:prstGeom prst="roundRect">
            <a:avLst>
              <a:gd name="adj" fmla="val 65000"/>
            </a:avLst>
          </a:prstGeom>
          <a:solidFill>
            <a:srgbClr val="38BDF8"/>
          </a:solidFill>
          <a:ln/>
        </p:spPr>
      </p:sp>
      <p:sp>
        <p:nvSpPr>
          <p:cNvPr id="172" name="Shape 170"/>
          <p:cNvSpPr/>
          <p:nvPr/>
        </p:nvSpPr>
        <p:spPr>
          <a:xfrm>
            <a:off x="6251171" y="4954641"/>
            <a:ext cx="578566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504256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Medical education programme</a:t>
            </a:r>
            <a:endParaRPr lang="en-US" sz="900" dirty="0"/>
          </a:p>
        </p:txBody>
      </p:sp>
      <p:sp>
        <p:nvSpPr>
          <p:cNvPr id="174" name="Shape 172"/>
          <p:cNvSpPr/>
          <p:nvPr/>
        </p:nvSpPr>
        <p:spPr>
          <a:xfrm>
            <a:off x="7818120" y="5088284"/>
            <a:ext cx="1566949" cy="42203"/>
          </a:xfrm>
          <a:prstGeom prst="roundRect">
            <a:avLst>
              <a:gd name="adj" fmla="val 65000"/>
            </a:avLst>
          </a:prstGeom>
          <a:solidFill>
            <a:srgbClr val="0EA5E9"/>
          </a:solidFill>
          <a:ln/>
        </p:spPr>
      </p:sp>
      <p:sp>
        <p:nvSpPr>
          <p:cNvPr id="175" name="Shape 173"/>
          <p:cNvSpPr/>
          <p:nvPr/>
        </p:nvSpPr>
        <p:spPr>
          <a:xfrm>
            <a:off x="7818120" y="5088284"/>
            <a:ext cx="156695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517620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Medical information &amp; RWE set-up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8661862" y="5221927"/>
            <a:ext cx="1446415" cy="42203"/>
          </a:xfrm>
          <a:prstGeom prst="roundRect">
            <a:avLst>
              <a:gd name="adj" fmla="val 65000"/>
            </a:avLst>
          </a:prstGeom>
          <a:solidFill>
            <a:srgbClr val="38BDF8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530985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Commercial launch by country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7938655" y="5349240"/>
            <a:ext cx="385710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544349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Brand positioning &amp; launch materials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7938655" y="5489214"/>
            <a:ext cx="1084811" cy="42203"/>
          </a:xfrm>
          <a:prstGeom prst="roundRect">
            <a:avLst>
              <a:gd name="adj" fmla="val 65000"/>
            </a:avLst>
          </a:prstGeom>
          <a:solidFill>
            <a:srgbClr val="BE185D"/>
          </a:solidFill>
          <a:ln/>
        </p:spPr>
      </p:sp>
      <p:sp>
        <p:nvSpPr>
          <p:cNvPr id="182" name="Shape 180"/>
          <p:cNvSpPr/>
          <p:nvPr/>
        </p:nvSpPr>
        <p:spPr>
          <a:xfrm>
            <a:off x="7938655" y="5489214"/>
            <a:ext cx="216962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3" name="Text 181"/>
          <p:cNvSpPr/>
          <p:nvPr/>
        </p:nvSpPr>
        <p:spPr>
          <a:xfrm>
            <a:off x="365760" y="557713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 force hiring</a:t>
            </a:r>
            <a:endParaRPr lang="en-US" sz="900" dirty="0"/>
          </a:p>
        </p:txBody>
      </p:sp>
      <p:sp>
        <p:nvSpPr>
          <p:cNvPr id="184" name="Shape 182"/>
          <p:cNvSpPr/>
          <p:nvPr/>
        </p:nvSpPr>
        <p:spPr>
          <a:xfrm>
            <a:off x="8661862" y="5622857"/>
            <a:ext cx="843742" cy="42203"/>
          </a:xfrm>
          <a:prstGeom prst="roundRect">
            <a:avLst>
              <a:gd name="adj" fmla="val 65000"/>
            </a:avLst>
          </a:prstGeom>
          <a:solidFill>
            <a:srgbClr val="DB2777"/>
          </a:solidFill>
          <a:ln/>
        </p:spPr>
      </p:sp>
      <p:sp>
        <p:nvSpPr>
          <p:cNvPr id="185" name="Text 183"/>
          <p:cNvSpPr/>
          <p:nvPr/>
        </p:nvSpPr>
        <p:spPr>
          <a:xfrm>
            <a:off x="365760" y="571078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 force training &amp; launch meeting</a:t>
            </a:r>
            <a:endParaRPr lang="en-US" sz="900" dirty="0"/>
          </a:p>
        </p:txBody>
      </p:sp>
      <p:sp>
        <p:nvSpPr>
          <p:cNvPr id="186" name="Shape 184"/>
          <p:cNvSpPr/>
          <p:nvPr/>
        </p:nvSpPr>
        <p:spPr>
          <a:xfrm>
            <a:off x="9505604" y="5756500"/>
            <a:ext cx="482138" cy="42203"/>
          </a:xfrm>
          <a:prstGeom prst="roundRect">
            <a:avLst>
              <a:gd name="adj" fmla="val 65000"/>
            </a:avLst>
          </a:prstGeom>
          <a:solidFill>
            <a:srgbClr val="BE185D"/>
          </a:solidFill>
          <a:ln/>
        </p:spPr>
      </p:sp>
      <p:sp>
        <p:nvSpPr>
          <p:cNvPr id="187" name="Text 185"/>
          <p:cNvSpPr/>
          <p:nvPr/>
        </p:nvSpPr>
        <p:spPr>
          <a:xfrm>
            <a:off x="365760" y="5844423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commercial sale</a:t>
            </a:r>
            <a:endParaRPr lang="en-US" sz="900" dirty="0"/>
          </a:p>
        </p:txBody>
      </p:sp>
      <p:sp>
        <p:nvSpPr>
          <p:cNvPr id="188" name="Shape 186"/>
          <p:cNvSpPr/>
          <p:nvPr/>
        </p:nvSpPr>
        <p:spPr>
          <a:xfrm>
            <a:off x="10508119" y="584723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9" name="Text 187"/>
          <p:cNvSpPr/>
          <p:nvPr/>
        </p:nvSpPr>
        <p:spPr>
          <a:xfrm>
            <a:off x="365760" y="5978066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two markets</a:t>
            </a:r>
            <a:endParaRPr lang="en-US" sz="900" dirty="0"/>
          </a:p>
        </p:txBody>
      </p:sp>
      <p:sp>
        <p:nvSpPr>
          <p:cNvPr id="190" name="Shape 188"/>
          <p:cNvSpPr/>
          <p:nvPr/>
        </p:nvSpPr>
        <p:spPr>
          <a:xfrm>
            <a:off x="10590415" y="6023786"/>
            <a:ext cx="723207" cy="42203"/>
          </a:xfrm>
          <a:prstGeom prst="roundRect">
            <a:avLst>
              <a:gd name="adj" fmla="val 65000"/>
            </a:avLst>
          </a:prstGeom>
          <a:solidFill>
            <a:srgbClr val="DB2777"/>
          </a:solidFill>
          <a:ln/>
        </p:spPr>
      </p:sp>
      <p:sp>
        <p:nvSpPr>
          <p:cNvPr id="191" name="Text 189"/>
          <p:cNvSpPr/>
          <p:nvPr/>
        </p:nvSpPr>
        <p:spPr>
          <a:xfrm>
            <a:off x="365760" y="6111709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three markets</a:t>
            </a:r>
            <a:endParaRPr lang="en-US" sz="900" dirty="0"/>
          </a:p>
        </p:txBody>
      </p:sp>
      <p:sp>
        <p:nvSpPr>
          <p:cNvPr id="192" name="Shape 190"/>
          <p:cNvSpPr/>
          <p:nvPr/>
        </p:nvSpPr>
        <p:spPr>
          <a:xfrm>
            <a:off x="11193087" y="6157429"/>
            <a:ext cx="602673" cy="42203"/>
          </a:xfrm>
          <a:prstGeom prst="roundRect">
            <a:avLst>
              <a:gd name="adj" fmla="val 65000"/>
            </a:avLst>
          </a:prstGeom>
          <a:solidFill>
            <a:srgbClr val="BE185D"/>
          </a:solidFill>
          <a:ln/>
        </p:spPr>
      </p:sp>
      <p:sp>
        <p:nvSpPr>
          <p:cNvPr id="193" name="Text 19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Dossier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compilation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Pre-submission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Questions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Labelling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scale-up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MSAT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batches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Pre-approval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Serialisation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labelling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translations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Serialisation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aggregation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repository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reimbursement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dossier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reference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Payer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Reimbursement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Payer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reimbursement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Advisory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education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information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RWE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positioning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two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2026-07-24T04:16:57Z</dcterms:created>
  <dcterms:modified xsi:type="dcterms:W3CDTF">2026-07-24T04:16:57Z</dcterms:modified>
</cp:coreProperties>
</file>