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36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PhD Research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PhD Research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247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590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091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433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0934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276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1777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119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2620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962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3463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805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4306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0648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5149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492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5992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335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6835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178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47678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021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48522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64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49365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07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0208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6550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1051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393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1894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236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2737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9079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358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92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4423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766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55266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1609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56109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2452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6953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3295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57796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4138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58639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4981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59482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5824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0325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6667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1168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7510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2011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8354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62854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9197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63697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0040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64541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0883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65384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1726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66227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2569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67070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3412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67913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4255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68756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5098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69599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5942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70442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66785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71285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7628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72128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8471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7297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931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73815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0157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74658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1000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75501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1843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76344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72686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77187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73529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7803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7437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78873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5216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79716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76059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8055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7690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81403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77745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82246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8588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8308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7943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83932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80274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84775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81117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85618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81960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86461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82804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87304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83647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88147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84490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88990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85333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89834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86176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90677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87019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91520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87862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9236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8870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93206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89548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94049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90392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94892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91235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95735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92078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96578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92921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97422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93764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98265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94607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99108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95450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Shape 147"/>
          <p:cNvSpPr/>
          <p:nvPr/>
        </p:nvSpPr>
        <p:spPr>
          <a:xfrm>
            <a:off x="99951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96293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21</a:t>
            </a:r>
            <a:endParaRPr lang="en-US" sz="700" dirty="0"/>
          </a:p>
        </p:txBody>
      </p:sp>
      <p:sp>
        <p:nvSpPr>
          <p:cNvPr id="151" name="Shape 149"/>
          <p:cNvSpPr/>
          <p:nvPr/>
        </p:nvSpPr>
        <p:spPr>
          <a:xfrm>
            <a:off x="10079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9713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4</a:t>
            </a:r>
            <a:endParaRPr lang="en-US" sz="700" dirty="0"/>
          </a:p>
        </p:txBody>
      </p:sp>
      <p:sp>
        <p:nvSpPr>
          <p:cNvPr id="153" name="Shape 151"/>
          <p:cNvSpPr/>
          <p:nvPr/>
        </p:nvSpPr>
        <p:spPr>
          <a:xfrm>
            <a:off x="101637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97979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18</a:t>
            </a:r>
            <a:endParaRPr lang="en-US" sz="700" dirty="0"/>
          </a:p>
        </p:txBody>
      </p:sp>
      <p:sp>
        <p:nvSpPr>
          <p:cNvPr id="155" name="Shape 153"/>
          <p:cNvSpPr/>
          <p:nvPr/>
        </p:nvSpPr>
        <p:spPr>
          <a:xfrm>
            <a:off x="102480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98823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2</a:t>
            </a:r>
            <a:endParaRPr lang="en-US" sz="700" dirty="0"/>
          </a:p>
        </p:txBody>
      </p:sp>
      <p:sp>
        <p:nvSpPr>
          <p:cNvPr id="157" name="Shape 155"/>
          <p:cNvSpPr/>
          <p:nvPr/>
        </p:nvSpPr>
        <p:spPr>
          <a:xfrm>
            <a:off x="103323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99666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16</a:t>
            </a:r>
            <a:endParaRPr lang="en-US" sz="700" dirty="0"/>
          </a:p>
        </p:txBody>
      </p:sp>
      <p:sp>
        <p:nvSpPr>
          <p:cNvPr id="159" name="Shape 157"/>
          <p:cNvSpPr/>
          <p:nvPr/>
        </p:nvSpPr>
        <p:spPr>
          <a:xfrm>
            <a:off x="104166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100509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30</a:t>
            </a:r>
            <a:endParaRPr lang="en-US" sz="700" dirty="0"/>
          </a:p>
        </p:txBody>
      </p:sp>
      <p:sp>
        <p:nvSpPr>
          <p:cNvPr id="161" name="Shape 159"/>
          <p:cNvSpPr/>
          <p:nvPr/>
        </p:nvSpPr>
        <p:spPr>
          <a:xfrm>
            <a:off x="10500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10135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13</a:t>
            </a:r>
            <a:endParaRPr lang="en-US" sz="700" dirty="0"/>
          </a:p>
        </p:txBody>
      </p:sp>
      <p:sp>
        <p:nvSpPr>
          <p:cNvPr id="163" name="Shape 161"/>
          <p:cNvSpPr/>
          <p:nvPr/>
        </p:nvSpPr>
        <p:spPr>
          <a:xfrm>
            <a:off x="105853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102195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27</a:t>
            </a:r>
            <a:endParaRPr lang="en-US" sz="700" dirty="0"/>
          </a:p>
        </p:txBody>
      </p:sp>
      <p:sp>
        <p:nvSpPr>
          <p:cNvPr id="165" name="Shape 163"/>
          <p:cNvSpPr/>
          <p:nvPr/>
        </p:nvSpPr>
        <p:spPr>
          <a:xfrm>
            <a:off x="106696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103038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10</a:t>
            </a:r>
            <a:endParaRPr lang="en-US" sz="700" dirty="0"/>
          </a:p>
        </p:txBody>
      </p:sp>
      <p:sp>
        <p:nvSpPr>
          <p:cNvPr id="167" name="Shape 165"/>
          <p:cNvSpPr/>
          <p:nvPr/>
        </p:nvSpPr>
        <p:spPr>
          <a:xfrm>
            <a:off x="10753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10388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24</a:t>
            </a:r>
            <a:endParaRPr lang="en-US" sz="700" dirty="0"/>
          </a:p>
        </p:txBody>
      </p:sp>
      <p:sp>
        <p:nvSpPr>
          <p:cNvPr id="169" name="Shape 167"/>
          <p:cNvSpPr/>
          <p:nvPr/>
        </p:nvSpPr>
        <p:spPr>
          <a:xfrm>
            <a:off x="108382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0" name="Text 168"/>
          <p:cNvSpPr/>
          <p:nvPr/>
        </p:nvSpPr>
        <p:spPr>
          <a:xfrm>
            <a:off x="104724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8</a:t>
            </a:r>
            <a:endParaRPr lang="en-US" sz="700" dirty="0"/>
          </a:p>
        </p:txBody>
      </p:sp>
      <p:sp>
        <p:nvSpPr>
          <p:cNvPr id="171" name="Shape 169"/>
          <p:cNvSpPr/>
          <p:nvPr/>
        </p:nvSpPr>
        <p:spPr>
          <a:xfrm>
            <a:off x="109225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105567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22</a:t>
            </a:r>
            <a:endParaRPr lang="en-US" sz="700" dirty="0"/>
          </a:p>
        </p:txBody>
      </p:sp>
      <p:sp>
        <p:nvSpPr>
          <p:cNvPr id="173" name="Shape 171"/>
          <p:cNvSpPr/>
          <p:nvPr/>
        </p:nvSpPr>
        <p:spPr>
          <a:xfrm>
            <a:off x="110068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4" name="Text 172"/>
          <p:cNvSpPr/>
          <p:nvPr/>
        </p:nvSpPr>
        <p:spPr>
          <a:xfrm>
            <a:off x="106410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5</a:t>
            </a:r>
            <a:endParaRPr lang="en-US" sz="700" dirty="0"/>
          </a:p>
        </p:txBody>
      </p:sp>
      <p:sp>
        <p:nvSpPr>
          <p:cNvPr id="175" name="Shape 173"/>
          <p:cNvSpPr/>
          <p:nvPr/>
        </p:nvSpPr>
        <p:spPr>
          <a:xfrm>
            <a:off x="110911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6" name="Text 174"/>
          <p:cNvSpPr/>
          <p:nvPr/>
        </p:nvSpPr>
        <p:spPr>
          <a:xfrm>
            <a:off x="107254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19</a:t>
            </a:r>
            <a:endParaRPr lang="en-US" sz="700" dirty="0"/>
          </a:p>
        </p:txBody>
      </p:sp>
      <p:sp>
        <p:nvSpPr>
          <p:cNvPr id="177" name="Shape 175"/>
          <p:cNvSpPr/>
          <p:nvPr/>
        </p:nvSpPr>
        <p:spPr>
          <a:xfrm>
            <a:off x="111754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8" name="Text 176"/>
          <p:cNvSpPr/>
          <p:nvPr/>
        </p:nvSpPr>
        <p:spPr>
          <a:xfrm>
            <a:off x="108097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3</a:t>
            </a:r>
            <a:endParaRPr lang="en-US" sz="700" dirty="0"/>
          </a:p>
        </p:txBody>
      </p:sp>
      <p:sp>
        <p:nvSpPr>
          <p:cNvPr id="179" name="Shape 177"/>
          <p:cNvSpPr/>
          <p:nvPr/>
        </p:nvSpPr>
        <p:spPr>
          <a:xfrm>
            <a:off x="112597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0" name="Text 178"/>
          <p:cNvSpPr/>
          <p:nvPr/>
        </p:nvSpPr>
        <p:spPr>
          <a:xfrm>
            <a:off x="108940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17</a:t>
            </a:r>
            <a:endParaRPr lang="en-US" sz="700" dirty="0"/>
          </a:p>
        </p:txBody>
      </p:sp>
      <p:sp>
        <p:nvSpPr>
          <p:cNvPr id="181" name="Shape 179"/>
          <p:cNvSpPr/>
          <p:nvPr/>
        </p:nvSpPr>
        <p:spPr>
          <a:xfrm>
            <a:off x="113440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2" name="Text 180"/>
          <p:cNvSpPr/>
          <p:nvPr/>
        </p:nvSpPr>
        <p:spPr>
          <a:xfrm>
            <a:off x="109783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31</a:t>
            </a:r>
            <a:endParaRPr lang="en-US" sz="700" dirty="0"/>
          </a:p>
        </p:txBody>
      </p:sp>
      <p:sp>
        <p:nvSpPr>
          <p:cNvPr id="183" name="Shape 181"/>
          <p:cNvSpPr/>
          <p:nvPr/>
        </p:nvSpPr>
        <p:spPr>
          <a:xfrm>
            <a:off x="11428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4" name="Text 182"/>
          <p:cNvSpPr/>
          <p:nvPr/>
        </p:nvSpPr>
        <p:spPr>
          <a:xfrm>
            <a:off x="11062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14</a:t>
            </a:r>
            <a:endParaRPr lang="en-US" sz="700" dirty="0"/>
          </a:p>
        </p:txBody>
      </p:sp>
      <p:sp>
        <p:nvSpPr>
          <p:cNvPr id="185" name="Shape 183"/>
          <p:cNvSpPr/>
          <p:nvPr/>
        </p:nvSpPr>
        <p:spPr>
          <a:xfrm>
            <a:off x="115127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6" name="Text 184"/>
          <p:cNvSpPr/>
          <p:nvPr/>
        </p:nvSpPr>
        <p:spPr>
          <a:xfrm>
            <a:off x="111469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28</a:t>
            </a:r>
            <a:endParaRPr lang="en-US" sz="700" dirty="0"/>
          </a:p>
        </p:txBody>
      </p:sp>
      <p:sp>
        <p:nvSpPr>
          <p:cNvPr id="187" name="Shape 185"/>
          <p:cNvSpPr/>
          <p:nvPr/>
        </p:nvSpPr>
        <p:spPr>
          <a:xfrm>
            <a:off x="115970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8" name="Text 186"/>
          <p:cNvSpPr/>
          <p:nvPr/>
        </p:nvSpPr>
        <p:spPr>
          <a:xfrm>
            <a:off x="112312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11</a:t>
            </a:r>
            <a:endParaRPr lang="en-US" sz="700" dirty="0"/>
          </a:p>
        </p:txBody>
      </p:sp>
      <p:sp>
        <p:nvSpPr>
          <p:cNvPr id="189" name="Shape 187"/>
          <p:cNvSpPr/>
          <p:nvPr/>
        </p:nvSpPr>
        <p:spPr>
          <a:xfrm>
            <a:off x="116813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0" name="Text 188"/>
          <p:cNvSpPr/>
          <p:nvPr/>
        </p:nvSpPr>
        <p:spPr>
          <a:xfrm>
            <a:off x="113155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25</a:t>
            </a:r>
            <a:endParaRPr lang="en-US" sz="700" dirty="0"/>
          </a:p>
        </p:txBody>
      </p:sp>
      <p:sp>
        <p:nvSpPr>
          <p:cNvPr id="191" name="Shape 189"/>
          <p:cNvSpPr/>
          <p:nvPr/>
        </p:nvSpPr>
        <p:spPr>
          <a:xfrm>
            <a:off x="117656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2" name="Text 190"/>
          <p:cNvSpPr/>
          <p:nvPr/>
        </p:nvSpPr>
        <p:spPr>
          <a:xfrm>
            <a:off x="113998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11</a:t>
            </a:r>
            <a:endParaRPr lang="en-US" sz="700" dirty="0"/>
          </a:p>
        </p:txBody>
      </p:sp>
      <p:sp>
        <p:nvSpPr>
          <p:cNvPr id="193" name="Text 191"/>
          <p:cNvSpPr/>
          <p:nvPr/>
        </p:nvSpPr>
        <p:spPr>
          <a:xfrm>
            <a:off x="365760" y="10332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Year 1 — foundations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3840480" y="1114425"/>
            <a:ext cx="18066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12504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Coursework &amp; methods training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3840480" y="1296162"/>
            <a:ext cx="1083990" cy="125730"/>
          </a:xfrm>
          <a:prstGeom prst="roundRect">
            <a:avLst>
              <a:gd name="adj" fmla="val 21818"/>
            </a:avLst>
          </a:prstGeom>
          <a:solidFill>
            <a:srgbClr val="64748B"/>
          </a:solidFill>
          <a:ln/>
        </p:spPr>
      </p:sp>
      <p:sp>
        <p:nvSpPr>
          <p:cNvPr id="197" name="Shape 195"/>
          <p:cNvSpPr/>
          <p:nvPr/>
        </p:nvSpPr>
        <p:spPr>
          <a:xfrm>
            <a:off x="3840480" y="1296162"/>
            <a:ext cx="108399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14676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Literature scoping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4021145" y="1513332"/>
            <a:ext cx="903325" cy="125730"/>
          </a:xfrm>
          <a:prstGeom prst="roundRect">
            <a:avLst>
              <a:gd name="adj" fmla="val 21818"/>
            </a:avLst>
          </a:prstGeom>
          <a:solidFill>
            <a:srgbClr val="94A3B8"/>
          </a:solidFill>
          <a:ln/>
        </p:spPr>
      </p:sp>
      <p:sp>
        <p:nvSpPr>
          <p:cNvPr id="200" name="Shape 198"/>
          <p:cNvSpPr/>
          <p:nvPr/>
        </p:nvSpPr>
        <p:spPr>
          <a:xfrm>
            <a:off x="4021145" y="1513332"/>
            <a:ext cx="903325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16847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Qualifying / upgrade exam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5564834" y="17293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19019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Proposal &amp; candidacy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5285800" y="1983105"/>
            <a:ext cx="9033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21191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Research design &amp; proposal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5285800" y="2164842"/>
            <a:ext cx="662438" cy="125730"/>
          </a:xfrm>
          <a:prstGeom prst="roundRect">
            <a:avLst>
              <a:gd name="adj" fmla="val 21818"/>
            </a:avLst>
          </a:prstGeom>
          <a:solidFill>
            <a:srgbClr val="6366F1"/>
          </a:solidFill>
          <a:ln/>
        </p:spPr>
      </p:sp>
      <p:sp>
        <p:nvSpPr>
          <p:cNvPr id="207" name="Shape 205"/>
          <p:cNvSpPr/>
          <p:nvPr/>
        </p:nvSpPr>
        <p:spPr>
          <a:xfrm>
            <a:off x="5285800" y="2164842"/>
            <a:ext cx="662438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8" name="Text 206"/>
          <p:cNvSpPr/>
          <p:nvPr/>
        </p:nvSpPr>
        <p:spPr>
          <a:xfrm>
            <a:off x="365760" y="23362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Proposal defense</a:t>
            </a:r>
            <a:endParaRPr lang="en-US" sz="900" dirty="0"/>
          </a:p>
        </p:txBody>
      </p:sp>
      <p:sp>
        <p:nvSpPr>
          <p:cNvPr id="209" name="Shape 207"/>
          <p:cNvSpPr/>
          <p:nvPr/>
        </p:nvSpPr>
        <p:spPr>
          <a:xfrm>
            <a:off x="6106828" y="238086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0" name="Text 208"/>
          <p:cNvSpPr/>
          <p:nvPr/>
        </p:nvSpPr>
        <p:spPr>
          <a:xfrm>
            <a:off x="365760" y="25534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Year 2 — data collection</a:t>
            </a:r>
            <a:endParaRPr lang="en-US" sz="900" dirty="0"/>
          </a:p>
        </p:txBody>
      </p:sp>
      <p:sp>
        <p:nvSpPr>
          <p:cNvPr id="211" name="Shape 209"/>
          <p:cNvSpPr/>
          <p:nvPr/>
        </p:nvSpPr>
        <p:spPr>
          <a:xfrm>
            <a:off x="6189124" y="2634615"/>
            <a:ext cx="19873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2" name="Text 210"/>
          <p:cNvSpPr/>
          <p:nvPr/>
        </p:nvSpPr>
        <p:spPr>
          <a:xfrm>
            <a:off x="365760" y="27706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Ethics approval</a:t>
            </a:r>
            <a:endParaRPr lang="en-US" sz="900" dirty="0"/>
          </a:p>
        </p:txBody>
      </p:sp>
      <p:sp>
        <p:nvSpPr>
          <p:cNvPr id="213" name="Shape 211"/>
          <p:cNvSpPr/>
          <p:nvPr/>
        </p:nvSpPr>
        <p:spPr>
          <a:xfrm>
            <a:off x="6189124" y="2816352"/>
            <a:ext cx="361330" cy="125730"/>
          </a:xfrm>
          <a:prstGeom prst="roundRect">
            <a:avLst>
              <a:gd name="adj" fmla="val 21818"/>
            </a:avLst>
          </a:prstGeom>
          <a:solidFill>
            <a:srgbClr val="EA580C"/>
          </a:solidFill>
          <a:ln/>
        </p:spPr>
      </p:sp>
      <p:sp>
        <p:nvSpPr>
          <p:cNvPr id="214" name="Shape 212"/>
          <p:cNvSpPr/>
          <p:nvPr/>
        </p:nvSpPr>
        <p:spPr>
          <a:xfrm>
            <a:off x="6189124" y="2816352"/>
            <a:ext cx="36133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15" name="Text 213"/>
          <p:cNvSpPr/>
          <p:nvPr/>
        </p:nvSpPr>
        <p:spPr>
          <a:xfrm>
            <a:off x="365760" y="29878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Fieldwork / experiments</a:t>
            </a:r>
            <a:endParaRPr lang="en-US" sz="900" dirty="0"/>
          </a:p>
        </p:txBody>
      </p:sp>
      <p:sp>
        <p:nvSpPr>
          <p:cNvPr id="216" name="Shape 214"/>
          <p:cNvSpPr/>
          <p:nvPr/>
        </p:nvSpPr>
        <p:spPr>
          <a:xfrm>
            <a:off x="6550454" y="3033522"/>
            <a:ext cx="1445320" cy="125730"/>
          </a:xfrm>
          <a:prstGeom prst="roundRect">
            <a:avLst>
              <a:gd name="adj" fmla="val 21818"/>
            </a:avLst>
          </a:prstGeom>
          <a:solidFill>
            <a:srgbClr val="F97316"/>
          </a:solidFill>
          <a:ln/>
        </p:spPr>
      </p:sp>
      <p:sp>
        <p:nvSpPr>
          <p:cNvPr id="217" name="Shape 215"/>
          <p:cNvSpPr/>
          <p:nvPr/>
        </p:nvSpPr>
        <p:spPr>
          <a:xfrm>
            <a:off x="6550454" y="3033522"/>
            <a:ext cx="36133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18" name="Text 216"/>
          <p:cNvSpPr/>
          <p:nvPr/>
        </p:nvSpPr>
        <p:spPr>
          <a:xfrm>
            <a:off x="365760" y="32049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conference paper</a:t>
            </a:r>
            <a:endParaRPr lang="en-US" sz="900" dirty="0"/>
          </a:p>
        </p:txBody>
      </p:sp>
      <p:sp>
        <p:nvSpPr>
          <p:cNvPr id="219" name="Shape 217"/>
          <p:cNvSpPr/>
          <p:nvPr/>
        </p:nvSpPr>
        <p:spPr>
          <a:xfrm>
            <a:off x="7453779" y="3250692"/>
            <a:ext cx="541995" cy="125730"/>
          </a:xfrm>
          <a:prstGeom prst="roundRect">
            <a:avLst>
              <a:gd name="adj" fmla="val 21818"/>
            </a:avLst>
          </a:prstGeom>
          <a:solidFill>
            <a:srgbClr val="FBBF24"/>
          </a:solidFill>
          <a:ln/>
        </p:spPr>
      </p:sp>
      <p:sp>
        <p:nvSpPr>
          <p:cNvPr id="220" name="Shape 218"/>
          <p:cNvSpPr/>
          <p:nvPr/>
        </p:nvSpPr>
        <p:spPr>
          <a:xfrm>
            <a:off x="7453779" y="3250692"/>
            <a:ext cx="54199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34221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Year 3 — analysis &amp; output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8055996" y="3503295"/>
            <a:ext cx="18066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3" name="Text 221"/>
          <p:cNvSpPr/>
          <p:nvPr/>
        </p:nvSpPr>
        <p:spPr>
          <a:xfrm>
            <a:off x="365760" y="36393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analysis</a:t>
            </a:r>
            <a:endParaRPr lang="en-US" sz="900" dirty="0"/>
          </a:p>
        </p:txBody>
      </p:sp>
      <p:sp>
        <p:nvSpPr>
          <p:cNvPr id="224" name="Shape 222"/>
          <p:cNvSpPr/>
          <p:nvPr/>
        </p:nvSpPr>
        <p:spPr>
          <a:xfrm>
            <a:off x="8055996" y="3685032"/>
            <a:ext cx="1083990" cy="125730"/>
          </a:xfrm>
          <a:prstGeom prst="roundRect">
            <a:avLst>
              <a:gd name="adj" fmla="val 21818"/>
            </a:avLst>
          </a:prstGeom>
          <a:solidFill>
            <a:srgbClr val="0EA5E9"/>
          </a:solidFill>
          <a:ln/>
        </p:spPr>
      </p:sp>
      <p:sp>
        <p:nvSpPr>
          <p:cNvPr id="225" name="Text 223"/>
          <p:cNvSpPr/>
          <p:nvPr/>
        </p:nvSpPr>
        <p:spPr>
          <a:xfrm>
            <a:off x="365760" y="38564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Journal submissions</a:t>
            </a:r>
            <a:endParaRPr lang="en-US" sz="900" dirty="0"/>
          </a:p>
        </p:txBody>
      </p:sp>
      <p:sp>
        <p:nvSpPr>
          <p:cNvPr id="226" name="Shape 224"/>
          <p:cNvSpPr/>
          <p:nvPr/>
        </p:nvSpPr>
        <p:spPr>
          <a:xfrm>
            <a:off x="8778655" y="3902202"/>
            <a:ext cx="1083990" cy="125730"/>
          </a:xfrm>
          <a:prstGeom prst="roundRect">
            <a:avLst>
              <a:gd name="adj" fmla="val 21818"/>
            </a:avLst>
          </a:prstGeom>
          <a:solidFill>
            <a:srgbClr val="38BDF8"/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40736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Writing up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9561537" y="4154805"/>
            <a:ext cx="14453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42908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Chapter drafting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9561537" y="4336542"/>
            <a:ext cx="903325" cy="125730"/>
          </a:xfrm>
          <a:prstGeom prst="roundRect">
            <a:avLst>
              <a:gd name="adj" fmla="val 21818"/>
            </a:avLst>
          </a:prstGeom>
          <a:solidFill>
            <a:srgbClr val="9333EA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45079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Supervisor feedback cycles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10284197" y="4553712"/>
            <a:ext cx="421552" cy="125730"/>
          </a:xfrm>
          <a:prstGeom prst="roundRect">
            <a:avLst>
              <a:gd name="adj" fmla="val 21818"/>
            </a:avLst>
          </a:prstGeom>
          <a:solidFill>
            <a:srgbClr val="C084FC"/>
          </a:solidFill>
          <a:ln/>
        </p:spPr>
      </p:sp>
      <p:sp>
        <p:nvSpPr>
          <p:cNvPr id="233" name="Text 231"/>
          <p:cNvSpPr/>
          <p:nvPr/>
        </p:nvSpPr>
        <p:spPr>
          <a:xfrm>
            <a:off x="365760" y="47251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revision &amp; formatting</a:t>
            </a:r>
            <a:endParaRPr lang="en-US" sz="900" dirty="0"/>
          </a:p>
        </p:txBody>
      </p:sp>
      <p:sp>
        <p:nvSpPr>
          <p:cNvPr id="234" name="Shape 232"/>
          <p:cNvSpPr/>
          <p:nvPr/>
        </p:nvSpPr>
        <p:spPr>
          <a:xfrm>
            <a:off x="10645526" y="4770882"/>
            <a:ext cx="361330" cy="125730"/>
          </a:xfrm>
          <a:prstGeom prst="roundRect">
            <a:avLst>
              <a:gd name="adj" fmla="val 21818"/>
            </a:avLst>
          </a:prstGeom>
          <a:solidFill>
            <a:srgbClr val="9333EA"/>
          </a:solidFill>
          <a:ln/>
        </p:spPr>
      </p:sp>
      <p:sp>
        <p:nvSpPr>
          <p:cNvPr id="235" name="Text 233"/>
          <p:cNvSpPr/>
          <p:nvPr/>
        </p:nvSpPr>
        <p:spPr>
          <a:xfrm>
            <a:off x="365760" y="49423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Submission &amp; viva</a:t>
            </a:r>
            <a:endParaRPr lang="en-US" sz="900" dirty="0"/>
          </a:p>
        </p:txBody>
      </p:sp>
      <p:sp>
        <p:nvSpPr>
          <p:cNvPr id="236" name="Shape 234"/>
          <p:cNvSpPr/>
          <p:nvPr/>
        </p:nvSpPr>
        <p:spPr>
          <a:xfrm>
            <a:off x="11006856" y="5023485"/>
            <a:ext cx="78288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7" name="Text 235"/>
          <p:cNvSpPr/>
          <p:nvPr/>
        </p:nvSpPr>
        <p:spPr>
          <a:xfrm>
            <a:off x="365760" y="51595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Thesis submitted</a:t>
            </a:r>
            <a:endParaRPr lang="en-US" sz="900" dirty="0"/>
          </a:p>
        </p:txBody>
      </p:sp>
      <p:sp>
        <p:nvSpPr>
          <p:cNvPr id="238" name="Shape 236"/>
          <p:cNvSpPr/>
          <p:nvPr/>
        </p:nvSpPr>
        <p:spPr>
          <a:xfrm>
            <a:off x="10954671" y="520407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39" name="Text 237"/>
          <p:cNvSpPr/>
          <p:nvPr/>
        </p:nvSpPr>
        <p:spPr>
          <a:xfrm>
            <a:off x="365760" y="53766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Examiner reading period</a:t>
            </a:r>
            <a:endParaRPr lang="en-US" sz="900" dirty="0"/>
          </a:p>
        </p:txBody>
      </p:sp>
      <p:sp>
        <p:nvSpPr>
          <p:cNvPr id="240" name="Shape 238"/>
          <p:cNvSpPr/>
          <p:nvPr/>
        </p:nvSpPr>
        <p:spPr>
          <a:xfrm>
            <a:off x="11036967" y="5422392"/>
            <a:ext cx="451662" cy="125730"/>
          </a:xfrm>
          <a:prstGeom prst="roundRect">
            <a:avLst>
              <a:gd name="adj" fmla="val 21818"/>
            </a:avLst>
          </a:prstGeom>
          <a:solidFill>
            <a:srgbClr val="0D9488"/>
          </a:solidFill>
          <a:ln/>
        </p:spPr>
      </p:sp>
      <p:sp>
        <p:nvSpPr>
          <p:cNvPr id="241" name="Text 239"/>
          <p:cNvSpPr/>
          <p:nvPr/>
        </p:nvSpPr>
        <p:spPr>
          <a:xfrm>
            <a:off x="365760" y="55938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Viva voce</a:t>
            </a:r>
            <a:endParaRPr lang="en-US" sz="900" dirty="0"/>
          </a:p>
        </p:txBody>
      </p:sp>
      <p:sp>
        <p:nvSpPr>
          <p:cNvPr id="242" name="Shape 240"/>
          <p:cNvSpPr/>
          <p:nvPr/>
        </p:nvSpPr>
        <p:spPr>
          <a:xfrm>
            <a:off x="11436444" y="5638419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243" name="Text 241"/>
          <p:cNvSpPr/>
          <p:nvPr/>
        </p:nvSpPr>
        <p:spPr>
          <a:xfrm>
            <a:off x="365760" y="58110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Corrections</a:t>
            </a:r>
            <a:endParaRPr lang="en-US" sz="900" dirty="0"/>
          </a:p>
        </p:txBody>
      </p:sp>
      <p:sp>
        <p:nvSpPr>
          <p:cNvPr id="244" name="Shape 242"/>
          <p:cNvSpPr/>
          <p:nvPr/>
        </p:nvSpPr>
        <p:spPr>
          <a:xfrm>
            <a:off x="11518740" y="5856732"/>
            <a:ext cx="270997" cy="125730"/>
          </a:xfrm>
          <a:prstGeom prst="roundRect">
            <a:avLst>
              <a:gd name="adj" fmla="val 21818"/>
            </a:avLst>
          </a:prstGeom>
          <a:solidFill>
            <a:srgbClr val="14B8A6"/>
          </a:solidFill>
          <a:ln/>
        </p:spPr>
      </p:sp>
      <p:sp>
        <p:nvSpPr>
          <p:cNvPr id="245" name="Text 243"/>
          <p:cNvSpPr/>
          <p:nvPr/>
        </p:nvSpPr>
        <p:spPr>
          <a:xfrm>
            <a:off x="365760" y="60281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Degree awarded</a:t>
            </a:r>
            <a:endParaRPr lang="en-US" sz="900" dirty="0"/>
          </a:p>
        </p:txBody>
      </p:sp>
      <p:sp>
        <p:nvSpPr>
          <p:cNvPr id="246" name="Shape 244"/>
          <p:cNvSpPr/>
          <p:nvPr/>
        </p:nvSpPr>
        <p:spPr>
          <a:xfrm>
            <a:off x="11707442" y="60727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47" name="Text 24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6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Coursework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methods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Literature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Qualifying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upgrade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candidacy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defense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experiments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conference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paper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output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Journal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Chapter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2029-09-14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viva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Examiner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Viva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Degree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awarded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