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Podcast 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Podcast 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8911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54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9418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761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9925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68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0432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77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093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28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01446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778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11953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8296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65760" y="103327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 &amp; plan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089906"/>
            <a:ext cx="10506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2014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niche &amp; target audience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40480" y="1247124"/>
            <a:ext cx="375249" cy="76692"/>
          </a:xfrm>
          <a:prstGeom prst="roundRect">
            <a:avLst>
              <a:gd name="adj" fmla="val 35769"/>
            </a:avLst>
          </a:prstGeom>
          <a:solidFill>
            <a:srgbClr val="7C3AED"/>
          </a:solidFill>
          <a:ln/>
        </p:spPr>
      </p:sp>
      <p:sp>
        <p:nvSpPr>
          <p:cNvPr id="23" name="Shape 21"/>
          <p:cNvSpPr/>
          <p:nvPr/>
        </p:nvSpPr>
        <p:spPr>
          <a:xfrm>
            <a:off x="3840480" y="1247124"/>
            <a:ext cx="37524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36953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format &amp; show name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215729" y="1415255"/>
            <a:ext cx="375249" cy="76692"/>
          </a:xfrm>
          <a:prstGeom prst="roundRect">
            <a:avLst>
              <a:gd name="adj" fmla="val 35769"/>
            </a:avLst>
          </a:prstGeom>
          <a:solidFill>
            <a:srgbClr val="8B5CF6"/>
          </a:solidFill>
          <a:ln/>
        </p:spPr>
      </p:sp>
      <p:sp>
        <p:nvSpPr>
          <p:cNvPr id="26" name="Shape 24"/>
          <p:cNvSpPr/>
          <p:nvPr/>
        </p:nvSpPr>
        <p:spPr>
          <a:xfrm>
            <a:off x="4215729" y="1415255"/>
            <a:ext cx="37524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5376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 first season (10 episodes)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440878" y="1583387"/>
            <a:ext cx="450299" cy="76692"/>
          </a:xfrm>
          <a:prstGeom prst="roundRect">
            <a:avLst>
              <a:gd name="adj" fmla="val 35769"/>
            </a:avLst>
          </a:prstGeom>
          <a:solidFill>
            <a:srgbClr val="A855F7"/>
          </a:solidFill>
          <a:ln/>
        </p:spPr>
      </p:sp>
      <p:sp>
        <p:nvSpPr>
          <p:cNvPr id="29" name="Shape 27"/>
          <p:cNvSpPr/>
          <p:nvPr/>
        </p:nvSpPr>
        <p:spPr>
          <a:xfrm>
            <a:off x="4440878" y="1583387"/>
            <a:ext cx="36023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170579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Concept locked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808881" y="172585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187393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Branding &amp; setup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891177" y="1930564"/>
            <a:ext cx="157604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0420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Cover art &amp; branding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91177" y="2087782"/>
            <a:ext cx="900598" cy="76692"/>
          </a:xfrm>
          <a:prstGeom prst="roundRect">
            <a:avLst>
              <a:gd name="adj" fmla="val 35769"/>
            </a:avLst>
          </a:prstGeom>
          <a:solidFill>
            <a:srgbClr val="DB2777"/>
          </a:solidFill>
          <a:ln/>
        </p:spPr>
      </p:sp>
      <p:sp>
        <p:nvSpPr>
          <p:cNvPr id="36" name="Shape 34"/>
          <p:cNvSpPr/>
          <p:nvPr/>
        </p:nvSpPr>
        <p:spPr>
          <a:xfrm>
            <a:off x="4891177" y="2087782"/>
            <a:ext cx="45029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221019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Intro &amp; outro music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191377" y="2255913"/>
            <a:ext cx="525349" cy="76692"/>
          </a:xfrm>
          <a:prstGeom prst="roundRect">
            <a:avLst>
              <a:gd name="adj" fmla="val 35769"/>
            </a:avLst>
          </a:prstGeom>
          <a:solidFill>
            <a:srgbClr val="EC4899"/>
          </a:solidFill>
          <a:ln/>
        </p:spPr>
      </p:sp>
      <p:sp>
        <p:nvSpPr>
          <p:cNvPr id="39" name="Shape 37"/>
          <p:cNvSpPr/>
          <p:nvPr/>
        </p:nvSpPr>
        <p:spPr>
          <a:xfrm>
            <a:off x="5191377" y="2255913"/>
            <a:ext cx="105070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37832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hosting &amp; equipment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891177" y="2424045"/>
            <a:ext cx="525349" cy="76692"/>
          </a:xfrm>
          <a:prstGeom prst="roundRect">
            <a:avLst>
              <a:gd name="adj" fmla="val 35769"/>
            </a:avLst>
          </a:prstGeom>
          <a:solidFill>
            <a:srgbClr val="F472B6"/>
          </a:solidFill>
          <a:ln/>
        </p:spPr>
      </p:sp>
      <p:sp>
        <p:nvSpPr>
          <p:cNvPr id="42" name="Shape 40"/>
          <p:cNvSpPr/>
          <p:nvPr/>
        </p:nvSpPr>
        <p:spPr>
          <a:xfrm>
            <a:off x="4891177" y="2424045"/>
            <a:ext cx="52534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25464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recording space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416526" y="2592177"/>
            <a:ext cx="375249" cy="76692"/>
          </a:xfrm>
          <a:prstGeom prst="roundRect">
            <a:avLst>
              <a:gd name="adj" fmla="val 35769"/>
            </a:avLst>
          </a:prstGeom>
          <a:solidFill>
            <a:srgbClr val="F9A8D4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71458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Setup ready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384927" y="273464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8827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Record launch episodes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941875" y="2939354"/>
            <a:ext cx="21013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305085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&amp; prep guests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5941875" y="3096571"/>
            <a:ext cx="1050697" cy="76692"/>
          </a:xfrm>
          <a:prstGeom prst="roundRect">
            <a:avLst>
              <a:gd name="adj" fmla="val 35769"/>
            </a:avLst>
          </a:prstGeom>
          <a:solidFill>
            <a:srgbClr val="EA580C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321898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Record 3-5 launch episodes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6467223" y="3264703"/>
            <a:ext cx="1350897" cy="76692"/>
          </a:xfrm>
          <a:prstGeom prst="roundRect">
            <a:avLst>
              <a:gd name="adj" fmla="val 35769"/>
            </a:avLst>
          </a:prstGeom>
          <a:solidFill>
            <a:srgbClr val="F97316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38711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Recording done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960973" y="340717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55524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Edit &amp; assets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517921" y="3611880"/>
            <a:ext cx="157604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372337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Edit episodes &amp; audio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7517921" y="3769098"/>
            <a:ext cx="1125747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89150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Write show notes &amp; transcripts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8043269" y="3937229"/>
            <a:ext cx="750498" cy="76692"/>
          </a:xfrm>
          <a:prstGeom prst="roundRect">
            <a:avLst>
              <a:gd name="adj" fmla="val 35769"/>
            </a:avLst>
          </a:prstGeom>
          <a:solidFill>
            <a:srgbClr val="3B82F6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405964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Record trailer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043269" y="4105361"/>
            <a:ext cx="225149" cy="76692"/>
          </a:xfrm>
          <a:prstGeom prst="roundRect">
            <a:avLst>
              <a:gd name="adj" fmla="val 35769"/>
            </a:avLst>
          </a:prstGeom>
          <a:solidFill>
            <a:srgbClr val="60A5FA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422777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Episodes ready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9011671" y="42478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43959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Submit &amp; pre-launch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8343469" y="4452538"/>
            <a:ext cx="16510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456403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RSS &amp; submit to Apple/Spotify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8343469" y="4609756"/>
            <a:ext cx="600398" cy="76692"/>
          </a:xfrm>
          <a:prstGeom prst="roundRect">
            <a:avLst>
              <a:gd name="adj" fmla="val 35769"/>
            </a:avLst>
          </a:prstGeom>
          <a:solidFill>
            <a:srgbClr val="0891B2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47321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website &amp; landing page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8343469" y="4777887"/>
            <a:ext cx="1050697" cy="76692"/>
          </a:xfrm>
          <a:prstGeom prst="roundRect">
            <a:avLst>
              <a:gd name="adj" fmla="val 35769"/>
            </a:avLst>
          </a:prstGeom>
          <a:solidFill>
            <a:srgbClr val="06B6D4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490029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Pre-launch promo &amp; email list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9093967" y="4946019"/>
            <a:ext cx="750498" cy="76692"/>
          </a:xfrm>
          <a:prstGeom prst="roundRect">
            <a:avLst>
              <a:gd name="adj" fmla="val 35769"/>
            </a:avLst>
          </a:prstGeom>
          <a:solidFill>
            <a:srgbClr val="22D3EE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506843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Directories approved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9537019" y="508848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52365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 &amp; grow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9619315" y="5293196"/>
            <a:ext cx="21013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540469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day: 3-episode drop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9537019" y="54247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557282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promotion &amp; outreach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9619315" y="5618546"/>
            <a:ext cx="1050697" cy="76692"/>
          </a:xfrm>
          <a:prstGeom prst="roundRect">
            <a:avLst>
              <a:gd name="adj" fmla="val 35769"/>
            </a:avLst>
          </a:prstGeom>
          <a:solidFill>
            <a:srgbClr val="059669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57409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Guest &amp; cross-promo outreach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0144664" y="5786677"/>
            <a:ext cx="1050697" cy="76692"/>
          </a:xfrm>
          <a:prstGeom prst="roundRect">
            <a:avLst>
              <a:gd name="adj" fmla="val 35769"/>
            </a:avLst>
          </a:prstGeom>
          <a:solidFill>
            <a:srgbClr val="34D399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590908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 analytics &amp; iterate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0670013" y="5954809"/>
            <a:ext cx="750498" cy="76692"/>
          </a:xfrm>
          <a:prstGeom prst="roundRect">
            <a:avLst>
              <a:gd name="adj" fmla="val 35769"/>
            </a:avLst>
          </a:prstGeom>
          <a:solidFill>
            <a:srgbClr val="6EE7B7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60772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month reviewed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11638414" y="609727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niche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season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(10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episodes)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Intro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music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episodes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3-5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episodes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episodes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transcripts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Episodes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Apple/Spotify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3-episode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outreach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cross-promo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outreach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iterate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