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69A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Port Terminal Construction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Port Terminal Construction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745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087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085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427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2425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767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3765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108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5106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448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6446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788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7786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28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9126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469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0466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809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1807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149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3147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489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4487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830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5827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2170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7168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3510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8508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4850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9848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6191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1188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7531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2529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8871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3869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0211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5209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1551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6549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2892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7890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232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9230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5572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0570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6912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1910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8253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3251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9593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74591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0933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75931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2273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77271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3614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78611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4954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9952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6294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1292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7634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82632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8975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83972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0315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85313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81655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86653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2995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87993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4336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89333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5676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90674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87016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92014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88356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93354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89697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94694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91037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96035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92377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97375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3717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98715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95057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00055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96398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01396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97738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02736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99078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04076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100418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0541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10175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106757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103099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108097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04439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109437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105779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110777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107120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112117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108460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113458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109800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114798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111140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116138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112481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117478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113821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365760" y="103327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Studies &amp; consents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3840480" y="1070991"/>
            <a:ext cx="201036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116357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Bathymetric &amp; geotechnical survey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3840480" y="1209294"/>
            <a:ext cx="670120" cy="38862"/>
          </a:xfrm>
          <a:prstGeom prst="roundRect">
            <a:avLst>
              <a:gd name="adj" fmla="val 70588"/>
            </a:avLst>
          </a:prstGeom>
          <a:solidFill>
            <a:srgbClr val="64748B"/>
          </a:solidFill>
          <a:ln/>
        </p:spPr>
      </p:sp>
      <p:sp>
        <p:nvSpPr>
          <p:cNvPr id="127" name="Shape 125"/>
          <p:cNvSpPr/>
          <p:nvPr/>
        </p:nvSpPr>
        <p:spPr>
          <a:xfrm>
            <a:off x="3840480" y="1209294"/>
            <a:ext cx="670120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129387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impact assessment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4319137" y="1339596"/>
            <a:ext cx="1053045" cy="38862"/>
          </a:xfrm>
          <a:prstGeom prst="roundRect">
            <a:avLst>
              <a:gd name="adj" fmla="val 70588"/>
            </a:avLst>
          </a:prstGeom>
          <a:solidFill>
            <a:srgbClr val="94A3B8"/>
          </a:solidFill>
          <a:ln/>
        </p:spPr>
      </p:sp>
      <p:sp>
        <p:nvSpPr>
          <p:cNvPr id="130" name="Shape 128"/>
          <p:cNvSpPr/>
          <p:nvPr/>
        </p:nvSpPr>
        <p:spPr>
          <a:xfrm>
            <a:off x="4319137" y="1339596"/>
            <a:ext cx="1053045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142417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Disposal ground licensing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4989257" y="1469898"/>
            <a:ext cx="861583" cy="38862"/>
          </a:xfrm>
          <a:prstGeom prst="roundRect">
            <a:avLst>
              <a:gd name="adj" fmla="val 70588"/>
            </a:avLst>
          </a:prstGeom>
          <a:solidFill>
            <a:srgbClr val="64748B"/>
          </a:solidFill>
          <a:ln/>
        </p:spPr>
      </p:sp>
      <p:sp>
        <p:nvSpPr>
          <p:cNvPr id="133" name="Shape 131"/>
          <p:cNvSpPr/>
          <p:nvPr/>
        </p:nvSpPr>
        <p:spPr>
          <a:xfrm>
            <a:off x="4989257" y="1469898"/>
            <a:ext cx="861583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155448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Marine licence &amp; dredging consent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5276451" y="1600200"/>
            <a:ext cx="574388" cy="38862"/>
          </a:xfrm>
          <a:prstGeom prst="roundRect">
            <a:avLst>
              <a:gd name="adj" fmla="val 70588"/>
            </a:avLst>
          </a:prstGeom>
          <a:solidFill>
            <a:srgbClr val="94A3B8"/>
          </a:solidFill>
          <a:ln/>
        </p:spPr>
      </p:sp>
      <p:sp>
        <p:nvSpPr>
          <p:cNvPr id="136" name="Shape 134"/>
          <p:cNvSpPr/>
          <p:nvPr/>
        </p:nvSpPr>
        <p:spPr>
          <a:xfrm>
            <a:off x="5276451" y="1600200"/>
            <a:ext cx="574388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168478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Dredging consent granted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5768544" y="168592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181508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Dredging &amp; reclamation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5850840" y="1852803"/>
            <a:ext cx="315913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194538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Dredger mobilisation window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5850840" y="1991106"/>
            <a:ext cx="239329" cy="38862"/>
          </a:xfrm>
          <a:prstGeom prst="roundRect">
            <a:avLst>
              <a:gd name="adj" fmla="val 70588"/>
            </a:avLst>
          </a:prstGeom>
          <a:solidFill>
            <a:srgbClr val="0369A1"/>
          </a:solidFill>
          <a:ln/>
        </p:spPr>
      </p:sp>
      <p:sp>
        <p:nvSpPr>
          <p:cNvPr id="143" name="Shape 141"/>
          <p:cNvSpPr/>
          <p:nvPr/>
        </p:nvSpPr>
        <p:spPr>
          <a:xfrm>
            <a:off x="5850840" y="1991106"/>
            <a:ext cx="239329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207568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Capital dredging campaign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6090168" y="2121408"/>
            <a:ext cx="1244508" cy="38862"/>
          </a:xfrm>
          <a:prstGeom prst="roundRect">
            <a:avLst>
              <a:gd name="adj" fmla="val 70588"/>
            </a:avLst>
          </a:prstGeom>
          <a:solidFill>
            <a:srgbClr val="0EA5E9"/>
          </a:solidFill>
          <a:ln/>
        </p:spPr>
      </p:sp>
      <p:sp>
        <p:nvSpPr>
          <p:cNvPr id="146" name="Shape 144"/>
          <p:cNvSpPr/>
          <p:nvPr/>
        </p:nvSpPr>
        <p:spPr>
          <a:xfrm>
            <a:off x="6090168" y="2121408"/>
            <a:ext cx="746705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220599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Disposal to licensed ground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6138034" y="2251710"/>
            <a:ext cx="1244508" cy="38862"/>
          </a:xfrm>
          <a:prstGeom prst="roundRect">
            <a:avLst>
              <a:gd name="adj" fmla="val 70588"/>
            </a:avLst>
          </a:prstGeom>
          <a:solidFill>
            <a:srgbClr val="0369A1"/>
          </a:solidFill>
          <a:ln/>
        </p:spPr>
      </p:sp>
      <p:sp>
        <p:nvSpPr>
          <p:cNvPr id="149" name="Shape 147"/>
          <p:cNvSpPr/>
          <p:nvPr/>
        </p:nvSpPr>
        <p:spPr>
          <a:xfrm>
            <a:off x="6138034" y="2251710"/>
            <a:ext cx="684480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233629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Reclamation fill placement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6712422" y="2382012"/>
            <a:ext cx="1148777" cy="38862"/>
          </a:xfrm>
          <a:prstGeom prst="roundRect">
            <a:avLst>
              <a:gd name="adj" fmla="val 70588"/>
            </a:avLst>
          </a:prstGeom>
          <a:solidFill>
            <a:srgbClr val="0EA5E9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712422" y="2382012"/>
            <a:ext cx="287194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246659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Surcharge &amp; settlement monitoring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7861199" y="2512314"/>
            <a:ext cx="1148777" cy="38862"/>
          </a:xfrm>
          <a:prstGeom prst="roundRect">
            <a:avLst>
              <a:gd name="adj" fmla="val 70588"/>
            </a:avLst>
          </a:prstGeom>
          <a:solidFill>
            <a:srgbClr val="0369A1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259689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Quay wall &amp; berth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6712422" y="2634615"/>
            <a:ext cx="268047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272719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Piling &amp; caisson placement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6712422" y="2772918"/>
            <a:ext cx="1340240" cy="38862"/>
          </a:xfrm>
          <a:prstGeom prst="roundRect">
            <a:avLst>
              <a:gd name="adj" fmla="val 70588"/>
            </a:avLst>
          </a:prstGeom>
          <a:solidFill>
            <a:srgbClr val="7C3AED"/>
          </a:solidFill>
          <a:ln/>
        </p:spPr>
      </p:sp>
      <p:sp>
        <p:nvSpPr>
          <p:cNvPr id="159" name="Shape 157"/>
          <p:cNvSpPr/>
          <p:nvPr/>
        </p:nvSpPr>
        <p:spPr>
          <a:xfrm>
            <a:off x="6712422" y="2772918"/>
            <a:ext cx="268048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285750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Capping beam &amp; deck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7956931" y="2903220"/>
            <a:ext cx="861583" cy="38862"/>
          </a:xfrm>
          <a:prstGeom prst="roundRect">
            <a:avLst>
              <a:gd name="adj" fmla="val 70588"/>
            </a:avLst>
          </a:prstGeom>
          <a:solidFill>
            <a:srgbClr val="A78BFA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298780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Fenders &amp; bollards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8674916" y="3033522"/>
            <a:ext cx="430791" cy="38862"/>
          </a:xfrm>
          <a:prstGeom prst="roundRect">
            <a:avLst>
              <a:gd name="adj" fmla="val 70588"/>
            </a:avLst>
          </a:prstGeom>
          <a:solidFill>
            <a:srgbClr val="7C3AED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311810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Berth pocket dredge to depth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8818513" y="3163824"/>
            <a:ext cx="574388" cy="38862"/>
          </a:xfrm>
          <a:prstGeom prst="roundRect">
            <a:avLst>
              <a:gd name="adj" fmla="val 70588"/>
            </a:avLst>
          </a:prstGeom>
          <a:solidFill>
            <a:srgbClr val="A78BFA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324840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Berth available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9310606" y="324954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337870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Crane rail &amp; yard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8818513" y="3416427"/>
            <a:ext cx="248901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350901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Ground improvement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8818513" y="3554730"/>
            <a:ext cx="765851" cy="38862"/>
          </a:xfrm>
          <a:prstGeom prst="roundRect">
            <a:avLst>
              <a:gd name="adj" fmla="val 70588"/>
            </a:avLst>
          </a:prstGeom>
          <a:solidFill>
            <a:srgbClr val="F59E0B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363931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rail beams &amp; rails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9488633" y="3685032"/>
            <a:ext cx="765851" cy="38862"/>
          </a:xfrm>
          <a:prstGeom prst="roundRect">
            <a:avLst>
              <a:gd name="adj" fmla="val 70588"/>
            </a:avLst>
          </a:prstGeom>
          <a:solidFill>
            <a:srgbClr val="FBBF24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376961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Rail survey &amp; alignment proof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10206619" y="3815334"/>
            <a:ext cx="239329" cy="38862"/>
          </a:xfrm>
          <a:prstGeom prst="roundRect">
            <a:avLst>
              <a:gd name="adj" fmla="val 70588"/>
            </a:avLst>
          </a:prstGeom>
          <a:solidFill>
            <a:srgbClr val="F59E0B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389991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Yard paving &amp; drainage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9584364" y="3945636"/>
            <a:ext cx="1340240" cy="38862"/>
          </a:xfrm>
          <a:prstGeom prst="roundRect">
            <a:avLst>
              <a:gd name="adj" fmla="val 70588"/>
            </a:avLst>
          </a:prstGeom>
          <a:solidFill>
            <a:srgbClr val="FBBF24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403021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Lighting masts &amp; reefer racks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10541679" y="4075938"/>
            <a:ext cx="574388" cy="38862"/>
          </a:xfrm>
          <a:prstGeom prst="roundRect">
            <a:avLst>
              <a:gd name="adj" fmla="val 70588"/>
            </a:avLst>
          </a:prstGeom>
          <a:solidFill>
            <a:srgbClr val="F59E0B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416052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Gate complex &amp; weighbridges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0445947" y="4206240"/>
            <a:ext cx="861583" cy="38862"/>
          </a:xfrm>
          <a:prstGeom prst="roundRect">
            <a:avLst>
              <a:gd name="adj" fmla="val 70588"/>
            </a:avLst>
          </a:prstGeom>
          <a:solidFill>
            <a:srgbClr val="FBBF24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429082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STS cranes &amp; equipment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6138034" y="4328541"/>
            <a:ext cx="536095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442112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STS crane order placed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6055738" y="4422267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455142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fabrication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6138034" y="4597146"/>
            <a:ext cx="4116451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138034" y="4597146"/>
            <a:ext cx="1852403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468172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Heavy-lift vessel voyage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10254484" y="4727448"/>
            <a:ext cx="430791" cy="38862"/>
          </a:xfrm>
          <a:prstGeom prst="roundRect">
            <a:avLst>
              <a:gd name="adj" fmla="val 70588"/>
            </a:avLst>
          </a:prstGeom>
          <a:solidFill>
            <a:srgbClr val="EF4444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481203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offload &amp; walk ashore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10685276" y="4857750"/>
            <a:ext cx="143597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494233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erection &amp; load testing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10828873" y="4988052"/>
            <a:ext cx="526523" cy="38862"/>
          </a:xfrm>
          <a:prstGeom prst="roundRect">
            <a:avLst>
              <a:gd name="adj" fmla="val 70588"/>
            </a:avLst>
          </a:prstGeom>
          <a:solidFill>
            <a:srgbClr val="EF4444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507263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Yard equipment delivery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10541679" y="5118354"/>
            <a:ext cx="670120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520293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Cranes accepted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11273100" y="520407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533323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TOS &amp; go-live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8435588" y="5370957"/>
            <a:ext cx="335059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546354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TOS configuration &amp; master data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8435588" y="5509260"/>
            <a:ext cx="1435971" cy="38862"/>
          </a:xfrm>
          <a:prstGeom prst="roundRect">
            <a:avLst>
              <a:gd name="adj" fmla="val 70588"/>
            </a:avLst>
          </a:prstGeom>
          <a:solidFill>
            <a:srgbClr val="0D9488"/>
          </a:solidFill>
          <a:ln/>
        </p:spPr>
      </p:sp>
      <p:sp>
        <p:nvSpPr>
          <p:cNvPr id="203" name="Shape 201"/>
          <p:cNvSpPr/>
          <p:nvPr/>
        </p:nvSpPr>
        <p:spPr>
          <a:xfrm>
            <a:off x="8435588" y="5509260"/>
            <a:ext cx="215396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4" name="Text 202"/>
          <p:cNvSpPr/>
          <p:nvPr/>
        </p:nvSpPr>
        <p:spPr>
          <a:xfrm>
            <a:off x="365760" y="559384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Gate, OCR &amp; customs integration</a:t>
            </a:r>
            <a:endParaRPr lang="en-US" sz="900" dirty="0"/>
          </a:p>
        </p:txBody>
      </p:sp>
      <p:sp>
        <p:nvSpPr>
          <p:cNvPr id="205" name="Shape 203"/>
          <p:cNvSpPr/>
          <p:nvPr/>
        </p:nvSpPr>
        <p:spPr>
          <a:xfrm>
            <a:off x="9584364" y="5639562"/>
            <a:ext cx="1148777" cy="38862"/>
          </a:xfrm>
          <a:prstGeom prst="roundRect">
            <a:avLst>
              <a:gd name="adj" fmla="val 70588"/>
            </a:avLst>
          </a:prstGeom>
          <a:solidFill>
            <a:srgbClr val="14B8A6"/>
          </a:solidFill>
          <a:ln/>
        </p:spPr>
      </p:sp>
      <p:sp>
        <p:nvSpPr>
          <p:cNvPr id="206" name="Text 204"/>
          <p:cNvSpPr/>
          <p:nvPr/>
        </p:nvSpPr>
        <p:spPr>
          <a:xfrm>
            <a:off x="365760" y="572414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&amp; radio coverage</a:t>
            </a:r>
            <a:endParaRPr lang="en-US" sz="900" dirty="0"/>
          </a:p>
        </p:txBody>
      </p:sp>
      <p:sp>
        <p:nvSpPr>
          <p:cNvPr id="207" name="Shape 205"/>
          <p:cNvSpPr/>
          <p:nvPr/>
        </p:nvSpPr>
        <p:spPr>
          <a:xfrm>
            <a:off x="10445947" y="5769864"/>
            <a:ext cx="574388" cy="38862"/>
          </a:xfrm>
          <a:prstGeom prst="roundRect">
            <a:avLst>
              <a:gd name="adj" fmla="val 70588"/>
            </a:avLst>
          </a:prstGeom>
          <a:solidFill>
            <a:srgbClr val="0D9488"/>
          </a:solidFill>
          <a:ln/>
        </p:spPr>
      </p:sp>
      <p:sp>
        <p:nvSpPr>
          <p:cNvPr id="208" name="Text 206"/>
          <p:cNvSpPr/>
          <p:nvPr/>
        </p:nvSpPr>
        <p:spPr>
          <a:xfrm>
            <a:off x="365760" y="585444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Operator training &amp; simulation</a:t>
            </a:r>
            <a:endParaRPr lang="en-US" sz="900" dirty="0"/>
          </a:p>
        </p:txBody>
      </p:sp>
      <p:sp>
        <p:nvSpPr>
          <p:cNvPr id="209" name="Shape 207"/>
          <p:cNvSpPr/>
          <p:nvPr/>
        </p:nvSpPr>
        <p:spPr>
          <a:xfrm>
            <a:off x="10972470" y="5900166"/>
            <a:ext cx="430791" cy="38862"/>
          </a:xfrm>
          <a:prstGeom prst="roundRect">
            <a:avLst>
              <a:gd name="adj" fmla="val 70588"/>
            </a:avLst>
          </a:prstGeom>
          <a:solidFill>
            <a:srgbClr val="14B8A6"/>
          </a:solidFill>
          <a:ln/>
        </p:spPr>
      </p:sp>
      <p:sp>
        <p:nvSpPr>
          <p:cNvPr id="210" name="Text 208"/>
          <p:cNvSpPr/>
          <p:nvPr/>
        </p:nvSpPr>
        <p:spPr>
          <a:xfrm>
            <a:off x="365760" y="598474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Trial vessel call</a:t>
            </a:r>
            <a:endParaRPr lang="en-US" sz="900" dirty="0"/>
          </a:p>
        </p:txBody>
      </p:sp>
      <p:sp>
        <p:nvSpPr>
          <p:cNvPr id="211" name="Shape 209"/>
          <p:cNvSpPr/>
          <p:nvPr/>
        </p:nvSpPr>
        <p:spPr>
          <a:xfrm>
            <a:off x="11403261" y="6030468"/>
            <a:ext cx="67012" cy="38862"/>
          </a:xfrm>
          <a:prstGeom prst="roundRect">
            <a:avLst>
              <a:gd name="adj" fmla="val 70588"/>
            </a:avLst>
          </a:prstGeom>
          <a:solidFill>
            <a:srgbClr val="0D9488"/>
          </a:solidFill>
          <a:ln/>
        </p:spPr>
      </p:sp>
      <p:sp>
        <p:nvSpPr>
          <p:cNvPr id="212" name="Text 210"/>
          <p:cNvSpPr/>
          <p:nvPr/>
        </p:nvSpPr>
        <p:spPr>
          <a:xfrm>
            <a:off x="365760" y="611505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commercial vessel</a:t>
            </a:r>
            <a:endParaRPr lang="en-US" sz="900" dirty="0"/>
          </a:p>
        </p:txBody>
      </p:sp>
      <p:sp>
        <p:nvSpPr>
          <p:cNvPr id="213" name="Shape 211"/>
          <p:cNvSpPr/>
          <p:nvPr/>
        </p:nvSpPr>
        <p:spPr>
          <a:xfrm>
            <a:off x="11703891" y="611619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4" name="Text 21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Bathymetric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dredging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Dredging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Dredging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reclamation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Dredger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Capital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dredging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Reclamation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Surcharge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settlement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Geotechnical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berth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caisson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Fenders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bollards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Berth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pocket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depth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Berth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improvement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proof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masts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reefer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weighbridges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Heavy-lift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vessel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voyage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ashore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simulation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vessel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vessel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