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D4ED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Post-Merger Integration Plan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Post-Merger Integration Plan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14899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78323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45751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09175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476602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40026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507454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70878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538305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01729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569157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32581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600008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63432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630860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94284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661711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5135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692563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55987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723414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86838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75426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1769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785117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48541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815969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779393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846820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10244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877672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841096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908523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71947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939375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902799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970226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933650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100107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96450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1031929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995353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24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1062781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1026205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7</a:t>
            </a:r>
            <a:endParaRPr lang="en-US" sz="700" dirty="0"/>
          </a:p>
        </p:txBody>
      </p:sp>
      <p:sp>
        <p:nvSpPr>
          <p:cNvPr id="49" name="Shape 47"/>
          <p:cNvSpPr/>
          <p:nvPr/>
        </p:nvSpPr>
        <p:spPr>
          <a:xfrm>
            <a:off x="1093632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1057056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21</a:t>
            </a:r>
            <a:endParaRPr lang="en-US" sz="700" dirty="0"/>
          </a:p>
        </p:txBody>
      </p:sp>
      <p:sp>
        <p:nvSpPr>
          <p:cNvPr id="51" name="Shape 49"/>
          <p:cNvSpPr/>
          <p:nvPr/>
        </p:nvSpPr>
        <p:spPr>
          <a:xfrm>
            <a:off x="1124484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1087908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5</a:t>
            </a:r>
            <a:endParaRPr lang="en-US" sz="700" dirty="0"/>
          </a:p>
        </p:txBody>
      </p:sp>
      <p:sp>
        <p:nvSpPr>
          <p:cNvPr id="53" name="Shape 51"/>
          <p:cNvSpPr/>
          <p:nvPr/>
        </p:nvSpPr>
        <p:spPr>
          <a:xfrm>
            <a:off x="1155335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1118759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19</a:t>
            </a:r>
            <a:endParaRPr lang="en-US" sz="700" dirty="0"/>
          </a:p>
        </p:txBody>
      </p:sp>
      <p:sp>
        <p:nvSpPr>
          <p:cNvPr id="55" name="Text 53"/>
          <p:cNvSpPr/>
          <p:nvPr/>
        </p:nvSpPr>
        <p:spPr>
          <a:xfrm>
            <a:off x="365760" y="1033272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Pre-close planning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3840480" y="1087279"/>
            <a:ext cx="132220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57" name="Text 55"/>
          <p:cNvSpPr/>
          <p:nvPr/>
        </p:nvSpPr>
        <p:spPr>
          <a:xfrm>
            <a:off x="365760" y="1196150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Stand up integration office</a:t>
            </a:r>
            <a:endParaRPr lang="en-US" sz="900" dirty="0"/>
          </a:p>
        </p:txBody>
      </p:sp>
      <p:sp>
        <p:nvSpPr>
          <p:cNvPr id="58" name="Shape 56"/>
          <p:cNvSpPr/>
          <p:nvPr/>
        </p:nvSpPr>
        <p:spPr>
          <a:xfrm>
            <a:off x="3840480" y="1241870"/>
            <a:ext cx="440736" cy="71438"/>
          </a:xfrm>
          <a:prstGeom prst="roundRect">
            <a:avLst>
              <a:gd name="adj" fmla="val 38400"/>
            </a:avLst>
          </a:prstGeom>
          <a:solidFill>
            <a:srgbClr val="64748B"/>
          </a:solidFill>
          <a:ln/>
        </p:spPr>
      </p:sp>
      <p:sp>
        <p:nvSpPr>
          <p:cNvPr id="59" name="Shape 57"/>
          <p:cNvSpPr/>
          <p:nvPr/>
        </p:nvSpPr>
        <p:spPr>
          <a:xfrm>
            <a:off x="3840480" y="1241870"/>
            <a:ext cx="440736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0" name="Text 58"/>
          <p:cNvSpPr/>
          <p:nvPr/>
        </p:nvSpPr>
        <p:spPr>
          <a:xfrm>
            <a:off x="365760" y="1359027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Name workstream leads</a:t>
            </a:r>
            <a:endParaRPr lang="en-US" sz="900" dirty="0"/>
          </a:p>
        </p:txBody>
      </p:sp>
      <p:sp>
        <p:nvSpPr>
          <p:cNvPr id="61" name="Shape 59"/>
          <p:cNvSpPr/>
          <p:nvPr/>
        </p:nvSpPr>
        <p:spPr>
          <a:xfrm>
            <a:off x="4171032" y="1404747"/>
            <a:ext cx="330552" cy="71438"/>
          </a:xfrm>
          <a:prstGeom prst="roundRect">
            <a:avLst>
              <a:gd name="adj" fmla="val 38400"/>
            </a:avLst>
          </a:prstGeom>
          <a:solidFill>
            <a:srgbClr val="94A3B8"/>
          </a:solidFill>
          <a:ln/>
        </p:spPr>
      </p:sp>
      <p:sp>
        <p:nvSpPr>
          <p:cNvPr id="62" name="Shape 60"/>
          <p:cNvSpPr/>
          <p:nvPr/>
        </p:nvSpPr>
        <p:spPr>
          <a:xfrm>
            <a:off x="4171032" y="1404747"/>
            <a:ext cx="330552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3" name="Text 61"/>
          <p:cNvSpPr/>
          <p:nvPr/>
        </p:nvSpPr>
        <p:spPr>
          <a:xfrm>
            <a:off x="365760" y="1521905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Clean-team analysis</a:t>
            </a:r>
            <a:endParaRPr lang="en-US" sz="900" dirty="0"/>
          </a:p>
        </p:txBody>
      </p:sp>
      <p:sp>
        <p:nvSpPr>
          <p:cNvPr id="64" name="Shape 62"/>
          <p:cNvSpPr/>
          <p:nvPr/>
        </p:nvSpPr>
        <p:spPr>
          <a:xfrm>
            <a:off x="4281216" y="1567625"/>
            <a:ext cx="881471" cy="71438"/>
          </a:xfrm>
          <a:prstGeom prst="roundRect">
            <a:avLst>
              <a:gd name="adj" fmla="val 38400"/>
            </a:avLst>
          </a:prstGeom>
          <a:solidFill>
            <a:srgbClr val="64748B"/>
          </a:solidFill>
          <a:ln/>
        </p:spPr>
      </p:sp>
      <p:sp>
        <p:nvSpPr>
          <p:cNvPr id="65" name="Shape 63"/>
          <p:cNvSpPr/>
          <p:nvPr/>
        </p:nvSpPr>
        <p:spPr>
          <a:xfrm>
            <a:off x="4281216" y="1567625"/>
            <a:ext cx="881471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6" name="Text 64"/>
          <p:cNvSpPr/>
          <p:nvPr/>
        </p:nvSpPr>
        <p:spPr>
          <a:xfrm>
            <a:off x="365760" y="1684782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Day one checklist</a:t>
            </a:r>
            <a:endParaRPr lang="en-US" sz="900" dirty="0"/>
          </a:p>
        </p:txBody>
      </p:sp>
      <p:sp>
        <p:nvSpPr>
          <p:cNvPr id="67" name="Shape 65"/>
          <p:cNvSpPr/>
          <p:nvPr/>
        </p:nvSpPr>
        <p:spPr>
          <a:xfrm>
            <a:off x="4501584" y="1730502"/>
            <a:ext cx="661104" cy="71438"/>
          </a:xfrm>
          <a:prstGeom prst="roundRect">
            <a:avLst>
              <a:gd name="adj" fmla="val 38400"/>
            </a:avLst>
          </a:prstGeom>
          <a:solidFill>
            <a:srgbClr val="94A3B8"/>
          </a:solidFill>
          <a:ln/>
        </p:spPr>
      </p:sp>
      <p:sp>
        <p:nvSpPr>
          <p:cNvPr id="68" name="Shape 66"/>
          <p:cNvSpPr/>
          <p:nvPr/>
        </p:nvSpPr>
        <p:spPr>
          <a:xfrm>
            <a:off x="4501584" y="1730502"/>
            <a:ext cx="661104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9" name="Text 67"/>
          <p:cNvSpPr/>
          <p:nvPr/>
        </p:nvSpPr>
        <p:spPr>
          <a:xfrm>
            <a:off x="365760" y="1847660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Close</a:t>
            </a:r>
            <a:endParaRPr lang="en-US" sz="900" dirty="0"/>
          </a:p>
        </p:txBody>
      </p:sp>
      <p:sp>
        <p:nvSpPr>
          <p:cNvPr id="70" name="Shape 68"/>
          <p:cNvSpPr/>
          <p:nvPr/>
        </p:nvSpPr>
        <p:spPr>
          <a:xfrm>
            <a:off x="5080391" y="1865090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71" name="Text 69"/>
          <p:cNvSpPr/>
          <p:nvPr/>
        </p:nvSpPr>
        <p:spPr>
          <a:xfrm>
            <a:off x="365760" y="2010537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Day one readiness</a:t>
            </a:r>
            <a:endParaRPr lang="en-US" sz="900" dirty="0"/>
          </a:p>
        </p:txBody>
      </p:sp>
      <p:sp>
        <p:nvSpPr>
          <p:cNvPr id="72" name="Shape 70"/>
          <p:cNvSpPr/>
          <p:nvPr/>
        </p:nvSpPr>
        <p:spPr>
          <a:xfrm>
            <a:off x="5162687" y="2064544"/>
            <a:ext cx="66110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73" name="Text 71"/>
          <p:cNvSpPr/>
          <p:nvPr/>
        </p:nvSpPr>
        <p:spPr>
          <a:xfrm>
            <a:off x="365760" y="2173414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Legal entity &amp; signing authority</a:t>
            </a:r>
            <a:endParaRPr lang="en-US" sz="900" dirty="0"/>
          </a:p>
        </p:txBody>
      </p:sp>
      <p:sp>
        <p:nvSpPr>
          <p:cNvPr id="74" name="Shape 72"/>
          <p:cNvSpPr/>
          <p:nvPr/>
        </p:nvSpPr>
        <p:spPr>
          <a:xfrm>
            <a:off x="5162687" y="2219134"/>
            <a:ext cx="220368" cy="71438"/>
          </a:xfrm>
          <a:prstGeom prst="roundRect">
            <a:avLst>
              <a:gd name="adj" fmla="val 38400"/>
            </a:avLst>
          </a:prstGeom>
          <a:solidFill>
            <a:srgbClr val="EF4444"/>
          </a:solidFill>
          <a:ln/>
        </p:spPr>
      </p:sp>
      <p:sp>
        <p:nvSpPr>
          <p:cNvPr id="75" name="Shape 73"/>
          <p:cNvSpPr/>
          <p:nvPr/>
        </p:nvSpPr>
        <p:spPr>
          <a:xfrm>
            <a:off x="5162687" y="2219134"/>
            <a:ext cx="220368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6" name="Text 74"/>
          <p:cNvSpPr/>
          <p:nvPr/>
        </p:nvSpPr>
        <p:spPr>
          <a:xfrm>
            <a:off x="365760" y="2336292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Employee &amp; customer communications</a:t>
            </a:r>
            <a:endParaRPr lang="en-US" sz="900" dirty="0"/>
          </a:p>
        </p:txBody>
      </p:sp>
      <p:sp>
        <p:nvSpPr>
          <p:cNvPr id="77" name="Shape 75"/>
          <p:cNvSpPr/>
          <p:nvPr/>
        </p:nvSpPr>
        <p:spPr>
          <a:xfrm>
            <a:off x="5162687" y="2382012"/>
            <a:ext cx="154258" cy="71438"/>
          </a:xfrm>
          <a:prstGeom prst="roundRect">
            <a:avLst>
              <a:gd name="adj" fmla="val 38400"/>
            </a:avLst>
          </a:prstGeom>
          <a:solidFill>
            <a:srgbClr val="F87171"/>
          </a:solidFill>
          <a:ln/>
        </p:spPr>
      </p:sp>
      <p:sp>
        <p:nvSpPr>
          <p:cNvPr id="78" name="Shape 76"/>
          <p:cNvSpPr/>
          <p:nvPr/>
        </p:nvSpPr>
        <p:spPr>
          <a:xfrm>
            <a:off x="5162687" y="2382012"/>
            <a:ext cx="154258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9" name="Text 77"/>
          <p:cNvSpPr/>
          <p:nvPr/>
        </p:nvSpPr>
        <p:spPr>
          <a:xfrm>
            <a:off x="365760" y="2499170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Payroll &amp; benefits continuity</a:t>
            </a:r>
            <a:endParaRPr lang="en-US" sz="900" dirty="0"/>
          </a:p>
        </p:txBody>
      </p:sp>
      <p:sp>
        <p:nvSpPr>
          <p:cNvPr id="80" name="Shape 78"/>
          <p:cNvSpPr/>
          <p:nvPr/>
        </p:nvSpPr>
        <p:spPr>
          <a:xfrm>
            <a:off x="5162687" y="2544889"/>
            <a:ext cx="550920" cy="71438"/>
          </a:xfrm>
          <a:prstGeom prst="roundRect">
            <a:avLst>
              <a:gd name="adj" fmla="val 38400"/>
            </a:avLst>
          </a:prstGeom>
          <a:solidFill>
            <a:srgbClr val="EF4444"/>
          </a:solidFill>
          <a:ln/>
        </p:spPr>
      </p:sp>
      <p:sp>
        <p:nvSpPr>
          <p:cNvPr id="81" name="Shape 79"/>
          <p:cNvSpPr/>
          <p:nvPr/>
        </p:nvSpPr>
        <p:spPr>
          <a:xfrm>
            <a:off x="5162687" y="2544889"/>
            <a:ext cx="330552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2" name="Text 80"/>
          <p:cNvSpPr/>
          <p:nvPr/>
        </p:nvSpPr>
        <p:spPr>
          <a:xfrm>
            <a:off x="365760" y="2662047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System access &amp; email routing</a:t>
            </a:r>
            <a:endParaRPr lang="en-US" sz="900" dirty="0"/>
          </a:p>
        </p:txBody>
      </p:sp>
      <p:sp>
        <p:nvSpPr>
          <p:cNvPr id="83" name="Shape 81"/>
          <p:cNvSpPr/>
          <p:nvPr/>
        </p:nvSpPr>
        <p:spPr>
          <a:xfrm>
            <a:off x="5162687" y="2707767"/>
            <a:ext cx="440736" cy="71438"/>
          </a:xfrm>
          <a:prstGeom prst="roundRect">
            <a:avLst>
              <a:gd name="adj" fmla="val 38400"/>
            </a:avLst>
          </a:prstGeom>
          <a:solidFill>
            <a:srgbClr val="F87171"/>
          </a:solidFill>
          <a:ln/>
        </p:spPr>
      </p:sp>
      <p:sp>
        <p:nvSpPr>
          <p:cNvPr id="84" name="Shape 82"/>
          <p:cNvSpPr/>
          <p:nvPr/>
        </p:nvSpPr>
        <p:spPr>
          <a:xfrm>
            <a:off x="5162687" y="2707767"/>
            <a:ext cx="220368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5" name="Text 83"/>
          <p:cNvSpPr/>
          <p:nvPr/>
        </p:nvSpPr>
        <p:spPr>
          <a:xfrm>
            <a:off x="365760" y="2824925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Organization &amp; people</a:t>
            </a:r>
            <a:endParaRPr lang="en-US" sz="900" dirty="0"/>
          </a:p>
        </p:txBody>
      </p:sp>
      <p:sp>
        <p:nvSpPr>
          <p:cNvPr id="86" name="Shape 84"/>
          <p:cNvSpPr/>
          <p:nvPr/>
        </p:nvSpPr>
        <p:spPr>
          <a:xfrm>
            <a:off x="5493239" y="2878931"/>
            <a:ext cx="3966622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87" name="Text 85"/>
          <p:cNvSpPr/>
          <p:nvPr/>
        </p:nvSpPr>
        <p:spPr>
          <a:xfrm>
            <a:off x="365760" y="2987802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Org design</a:t>
            </a:r>
            <a:endParaRPr lang="en-US" sz="900" dirty="0"/>
          </a:p>
        </p:txBody>
      </p:sp>
      <p:sp>
        <p:nvSpPr>
          <p:cNvPr id="88" name="Shape 86"/>
          <p:cNvSpPr/>
          <p:nvPr/>
        </p:nvSpPr>
        <p:spPr>
          <a:xfrm>
            <a:off x="5493239" y="3033522"/>
            <a:ext cx="1101839" cy="71438"/>
          </a:xfrm>
          <a:prstGeom prst="roundRect">
            <a:avLst>
              <a:gd name="adj" fmla="val 38400"/>
            </a:avLst>
          </a:prstGeom>
          <a:solidFill>
            <a:srgbClr val="1D4ED8"/>
          </a:solidFill>
          <a:ln/>
        </p:spPr>
      </p:sp>
      <p:sp>
        <p:nvSpPr>
          <p:cNvPr id="89" name="Shape 87"/>
          <p:cNvSpPr/>
          <p:nvPr/>
        </p:nvSpPr>
        <p:spPr>
          <a:xfrm>
            <a:off x="5493239" y="3033522"/>
            <a:ext cx="440736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0" name="Text 88"/>
          <p:cNvSpPr/>
          <p:nvPr/>
        </p:nvSpPr>
        <p:spPr>
          <a:xfrm>
            <a:off x="365760" y="3150680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Selection &amp; retention decisions</a:t>
            </a:r>
            <a:endParaRPr lang="en-US" sz="900" dirty="0"/>
          </a:p>
        </p:txBody>
      </p:sp>
      <p:sp>
        <p:nvSpPr>
          <p:cNvPr id="91" name="Shape 89"/>
          <p:cNvSpPr/>
          <p:nvPr/>
        </p:nvSpPr>
        <p:spPr>
          <a:xfrm>
            <a:off x="6374710" y="3196400"/>
            <a:ext cx="991655" cy="71438"/>
          </a:xfrm>
          <a:prstGeom prst="roundRect">
            <a:avLst>
              <a:gd name="adj" fmla="val 38400"/>
            </a:avLst>
          </a:prstGeom>
          <a:solidFill>
            <a:srgbClr val="3B82F6"/>
          </a:solidFill>
          <a:ln/>
        </p:spPr>
      </p:sp>
      <p:sp>
        <p:nvSpPr>
          <p:cNvPr id="92" name="Shape 90"/>
          <p:cNvSpPr/>
          <p:nvPr/>
        </p:nvSpPr>
        <p:spPr>
          <a:xfrm>
            <a:off x="6374710" y="3196400"/>
            <a:ext cx="198331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3" name="Text 91"/>
          <p:cNvSpPr/>
          <p:nvPr/>
        </p:nvSpPr>
        <p:spPr>
          <a:xfrm>
            <a:off x="365760" y="3313557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Consultation where required</a:t>
            </a:r>
            <a:endParaRPr lang="en-US" sz="900" dirty="0"/>
          </a:p>
        </p:txBody>
      </p:sp>
      <p:sp>
        <p:nvSpPr>
          <p:cNvPr id="94" name="Shape 92"/>
          <p:cNvSpPr/>
          <p:nvPr/>
        </p:nvSpPr>
        <p:spPr>
          <a:xfrm>
            <a:off x="7145998" y="3359277"/>
            <a:ext cx="991655" cy="71438"/>
          </a:xfrm>
          <a:prstGeom prst="roundRect">
            <a:avLst>
              <a:gd name="adj" fmla="val 38400"/>
            </a:avLst>
          </a:prstGeom>
          <a:solidFill>
            <a:srgbClr val="1D4ED8"/>
          </a:solidFill>
          <a:ln/>
        </p:spPr>
      </p:sp>
      <p:sp>
        <p:nvSpPr>
          <p:cNvPr id="95" name="Text 93"/>
          <p:cNvSpPr/>
          <p:nvPr/>
        </p:nvSpPr>
        <p:spPr>
          <a:xfrm>
            <a:off x="365760" y="3476435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Harmonize terms &amp; benefits</a:t>
            </a:r>
            <a:endParaRPr lang="en-US" sz="900" dirty="0"/>
          </a:p>
        </p:txBody>
      </p:sp>
      <p:sp>
        <p:nvSpPr>
          <p:cNvPr id="96" name="Shape 94"/>
          <p:cNvSpPr/>
          <p:nvPr/>
        </p:nvSpPr>
        <p:spPr>
          <a:xfrm>
            <a:off x="8137653" y="3522154"/>
            <a:ext cx="1322207" cy="71438"/>
          </a:xfrm>
          <a:prstGeom prst="roundRect">
            <a:avLst>
              <a:gd name="adj" fmla="val 38400"/>
            </a:avLst>
          </a:prstGeom>
          <a:solidFill>
            <a:srgbClr val="3B82F6"/>
          </a:solidFill>
          <a:ln/>
        </p:spPr>
      </p:sp>
      <p:sp>
        <p:nvSpPr>
          <p:cNvPr id="97" name="Text 95"/>
          <p:cNvSpPr/>
          <p:nvPr/>
        </p:nvSpPr>
        <p:spPr>
          <a:xfrm>
            <a:off x="365760" y="3639312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Finance &amp; reporting</a:t>
            </a:r>
            <a:endParaRPr lang="en-US" sz="900" dirty="0"/>
          </a:p>
        </p:txBody>
      </p:sp>
      <p:sp>
        <p:nvSpPr>
          <p:cNvPr id="98" name="Shape 96"/>
          <p:cNvSpPr/>
          <p:nvPr/>
        </p:nvSpPr>
        <p:spPr>
          <a:xfrm>
            <a:off x="5162687" y="3693319"/>
            <a:ext cx="3305518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99" name="Text 97"/>
          <p:cNvSpPr/>
          <p:nvPr/>
        </p:nvSpPr>
        <p:spPr>
          <a:xfrm>
            <a:off x="365760" y="3802190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Chart of accounts mapping</a:t>
            </a:r>
            <a:endParaRPr lang="en-US" sz="900" dirty="0"/>
          </a:p>
        </p:txBody>
      </p:sp>
      <p:sp>
        <p:nvSpPr>
          <p:cNvPr id="100" name="Shape 98"/>
          <p:cNvSpPr/>
          <p:nvPr/>
        </p:nvSpPr>
        <p:spPr>
          <a:xfrm>
            <a:off x="5162687" y="3847910"/>
            <a:ext cx="991655" cy="71438"/>
          </a:xfrm>
          <a:prstGeom prst="roundRect">
            <a:avLst>
              <a:gd name="adj" fmla="val 38400"/>
            </a:avLst>
          </a:prstGeom>
          <a:solidFill>
            <a:srgbClr val="0D9488"/>
          </a:solidFill>
          <a:ln/>
        </p:spPr>
      </p:sp>
      <p:sp>
        <p:nvSpPr>
          <p:cNvPr id="101" name="Shape 99"/>
          <p:cNvSpPr/>
          <p:nvPr/>
        </p:nvSpPr>
        <p:spPr>
          <a:xfrm>
            <a:off x="5162687" y="3847910"/>
            <a:ext cx="594993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2" name="Text 100"/>
          <p:cNvSpPr/>
          <p:nvPr/>
        </p:nvSpPr>
        <p:spPr>
          <a:xfrm>
            <a:off x="365760" y="3965067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Consolidated reporting pack</a:t>
            </a:r>
            <a:endParaRPr lang="en-US" sz="900" dirty="0"/>
          </a:p>
        </p:txBody>
      </p:sp>
      <p:sp>
        <p:nvSpPr>
          <p:cNvPr id="103" name="Shape 101"/>
          <p:cNvSpPr/>
          <p:nvPr/>
        </p:nvSpPr>
        <p:spPr>
          <a:xfrm>
            <a:off x="5933975" y="4010787"/>
            <a:ext cx="881471" cy="71438"/>
          </a:xfrm>
          <a:prstGeom prst="roundRect">
            <a:avLst>
              <a:gd name="adj" fmla="val 38400"/>
            </a:avLst>
          </a:prstGeom>
          <a:solidFill>
            <a:srgbClr val="14B8A6"/>
          </a:solidFill>
          <a:ln/>
        </p:spPr>
      </p:sp>
      <p:sp>
        <p:nvSpPr>
          <p:cNvPr id="104" name="Shape 102"/>
          <p:cNvSpPr/>
          <p:nvPr/>
        </p:nvSpPr>
        <p:spPr>
          <a:xfrm>
            <a:off x="5933975" y="4010787"/>
            <a:ext cx="264441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5" name="Text 103"/>
          <p:cNvSpPr/>
          <p:nvPr/>
        </p:nvSpPr>
        <p:spPr>
          <a:xfrm>
            <a:off x="365760" y="4127945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Banking &amp; treasury consolidation</a:t>
            </a:r>
            <a:endParaRPr lang="en-US" sz="900" dirty="0"/>
          </a:p>
        </p:txBody>
      </p:sp>
      <p:sp>
        <p:nvSpPr>
          <p:cNvPr id="106" name="Shape 104"/>
          <p:cNvSpPr/>
          <p:nvPr/>
        </p:nvSpPr>
        <p:spPr>
          <a:xfrm>
            <a:off x="6264527" y="4173665"/>
            <a:ext cx="1322207" cy="71438"/>
          </a:xfrm>
          <a:prstGeom prst="roundRect">
            <a:avLst>
              <a:gd name="adj" fmla="val 38400"/>
            </a:avLst>
          </a:prstGeom>
          <a:solidFill>
            <a:srgbClr val="0D9488"/>
          </a:solidFill>
          <a:ln/>
        </p:spPr>
      </p:sp>
      <p:sp>
        <p:nvSpPr>
          <p:cNvPr id="107" name="Shape 105"/>
          <p:cNvSpPr/>
          <p:nvPr/>
        </p:nvSpPr>
        <p:spPr>
          <a:xfrm>
            <a:off x="6264527" y="4173665"/>
            <a:ext cx="132221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8" name="Text 106"/>
          <p:cNvSpPr/>
          <p:nvPr/>
        </p:nvSpPr>
        <p:spPr>
          <a:xfrm>
            <a:off x="365760" y="4290822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First combined month-end</a:t>
            </a:r>
            <a:endParaRPr lang="en-US" sz="900" dirty="0"/>
          </a:p>
        </p:txBody>
      </p:sp>
      <p:sp>
        <p:nvSpPr>
          <p:cNvPr id="109" name="Shape 107"/>
          <p:cNvSpPr/>
          <p:nvPr/>
        </p:nvSpPr>
        <p:spPr>
          <a:xfrm>
            <a:off x="7063702" y="4308253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10" name="Text 108"/>
          <p:cNvSpPr/>
          <p:nvPr/>
        </p:nvSpPr>
        <p:spPr>
          <a:xfrm>
            <a:off x="365760" y="4453700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Systems &amp; data</a:t>
            </a:r>
            <a:endParaRPr lang="en-US" sz="900" dirty="0"/>
          </a:p>
        </p:txBody>
      </p:sp>
      <p:sp>
        <p:nvSpPr>
          <p:cNvPr id="111" name="Shape 109"/>
          <p:cNvSpPr/>
          <p:nvPr/>
        </p:nvSpPr>
        <p:spPr>
          <a:xfrm>
            <a:off x="5823791" y="4507706"/>
            <a:ext cx="4848093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12" name="Text 110"/>
          <p:cNvSpPr/>
          <p:nvPr/>
        </p:nvSpPr>
        <p:spPr>
          <a:xfrm>
            <a:off x="365760" y="4616577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Application rationalization</a:t>
            </a:r>
            <a:endParaRPr lang="en-US" sz="900" dirty="0"/>
          </a:p>
        </p:txBody>
      </p:sp>
      <p:sp>
        <p:nvSpPr>
          <p:cNvPr id="113" name="Shape 111"/>
          <p:cNvSpPr/>
          <p:nvPr/>
        </p:nvSpPr>
        <p:spPr>
          <a:xfrm>
            <a:off x="5823791" y="4662297"/>
            <a:ext cx="1101839" cy="71438"/>
          </a:xfrm>
          <a:prstGeom prst="roundRect">
            <a:avLst>
              <a:gd name="adj" fmla="val 38400"/>
            </a:avLst>
          </a:prstGeom>
          <a:solidFill>
            <a:srgbClr val="A855F7"/>
          </a:solidFill>
          <a:ln/>
        </p:spPr>
      </p:sp>
      <p:sp>
        <p:nvSpPr>
          <p:cNvPr id="114" name="Shape 112"/>
          <p:cNvSpPr/>
          <p:nvPr/>
        </p:nvSpPr>
        <p:spPr>
          <a:xfrm>
            <a:off x="5823791" y="4662297"/>
            <a:ext cx="330552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5" name="Text 113"/>
          <p:cNvSpPr/>
          <p:nvPr/>
        </p:nvSpPr>
        <p:spPr>
          <a:xfrm>
            <a:off x="365760" y="4779455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Identity &amp; email migration</a:t>
            </a:r>
            <a:endParaRPr lang="en-US" sz="900" dirty="0"/>
          </a:p>
        </p:txBody>
      </p:sp>
      <p:sp>
        <p:nvSpPr>
          <p:cNvPr id="116" name="Shape 114"/>
          <p:cNvSpPr/>
          <p:nvPr/>
        </p:nvSpPr>
        <p:spPr>
          <a:xfrm>
            <a:off x="6705262" y="4825175"/>
            <a:ext cx="1322207" cy="71438"/>
          </a:xfrm>
          <a:prstGeom prst="roundRect">
            <a:avLst>
              <a:gd name="adj" fmla="val 38400"/>
            </a:avLst>
          </a:prstGeom>
          <a:solidFill>
            <a:srgbClr val="C084FC"/>
          </a:solidFill>
          <a:ln/>
        </p:spPr>
      </p:sp>
      <p:sp>
        <p:nvSpPr>
          <p:cNvPr id="117" name="Shape 115"/>
          <p:cNvSpPr/>
          <p:nvPr/>
        </p:nvSpPr>
        <p:spPr>
          <a:xfrm>
            <a:off x="6705262" y="4825175"/>
            <a:ext cx="132221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8" name="Text 116"/>
          <p:cNvSpPr/>
          <p:nvPr/>
        </p:nvSpPr>
        <p:spPr>
          <a:xfrm>
            <a:off x="365760" y="4942332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CRM consolidation</a:t>
            </a:r>
            <a:endParaRPr lang="en-US" sz="900" dirty="0"/>
          </a:p>
        </p:txBody>
      </p:sp>
      <p:sp>
        <p:nvSpPr>
          <p:cNvPr id="119" name="Shape 117"/>
          <p:cNvSpPr/>
          <p:nvPr/>
        </p:nvSpPr>
        <p:spPr>
          <a:xfrm>
            <a:off x="7917286" y="4988052"/>
            <a:ext cx="1542575" cy="71438"/>
          </a:xfrm>
          <a:prstGeom prst="roundRect">
            <a:avLst>
              <a:gd name="adj" fmla="val 38400"/>
            </a:avLst>
          </a:prstGeom>
          <a:solidFill>
            <a:srgbClr val="A855F7"/>
          </a:solidFill>
          <a:ln/>
        </p:spPr>
      </p:sp>
      <p:sp>
        <p:nvSpPr>
          <p:cNvPr id="120" name="Text 118"/>
          <p:cNvSpPr/>
          <p:nvPr/>
        </p:nvSpPr>
        <p:spPr>
          <a:xfrm>
            <a:off x="365760" y="5105210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ERP &amp; finance systems</a:t>
            </a:r>
            <a:endParaRPr lang="en-US" sz="900" dirty="0"/>
          </a:p>
        </p:txBody>
      </p:sp>
      <p:sp>
        <p:nvSpPr>
          <p:cNvPr id="121" name="Shape 119"/>
          <p:cNvSpPr/>
          <p:nvPr/>
        </p:nvSpPr>
        <p:spPr>
          <a:xfrm>
            <a:off x="8688573" y="5150930"/>
            <a:ext cx="1983311" cy="71438"/>
          </a:xfrm>
          <a:prstGeom prst="roundRect">
            <a:avLst>
              <a:gd name="adj" fmla="val 38400"/>
            </a:avLst>
          </a:prstGeom>
          <a:solidFill>
            <a:srgbClr val="C084FC"/>
          </a:solidFill>
          <a:ln/>
        </p:spPr>
      </p:sp>
      <p:sp>
        <p:nvSpPr>
          <p:cNvPr id="122" name="Text 120"/>
          <p:cNvSpPr/>
          <p:nvPr/>
        </p:nvSpPr>
        <p:spPr>
          <a:xfrm>
            <a:off x="365760" y="5268087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Systems cutover</a:t>
            </a:r>
            <a:endParaRPr lang="en-US" sz="900" dirty="0"/>
          </a:p>
        </p:txBody>
      </p:sp>
      <p:sp>
        <p:nvSpPr>
          <p:cNvPr id="123" name="Shape 121"/>
          <p:cNvSpPr/>
          <p:nvPr/>
        </p:nvSpPr>
        <p:spPr>
          <a:xfrm>
            <a:off x="10589588" y="5285518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24" name="Text 122"/>
          <p:cNvSpPr/>
          <p:nvPr/>
        </p:nvSpPr>
        <p:spPr>
          <a:xfrm>
            <a:off x="365760" y="5430965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Customers &amp; synergies</a:t>
            </a:r>
            <a:endParaRPr lang="en-US" sz="900" dirty="0"/>
          </a:p>
        </p:txBody>
      </p:sp>
      <p:sp>
        <p:nvSpPr>
          <p:cNvPr id="125" name="Shape 123"/>
          <p:cNvSpPr/>
          <p:nvPr/>
        </p:nvSpPr>
        <p:spPr>
          <a:xfrm>
            <a:off x="5383055" y="5484971"/>
            <a:ext cx="6390668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26" name="Text 124"/>
          <p:cNvSpPr/>
          <p:nvPr/>
        </p:nvSpPr>
        <p:spPr>
          <a:xfrm>
            <a:off x="365760" y="5593842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Customer &amp; contract migration</a:t>
            </a:r>
            <a:endParaRPr lang="en-US" sz="900" dirty="0"/>
          </a:p>
        </p:txBody>
      </p:sp>
      <p:sp>
        <p:nvSpPr>
          <p:cNvPr id="127" name="Shape 125"/>
          <p:cNvSpPr/>
          <p:nvPr/>
        </p:nvSpPr>
        <p:spPr>
          <a:xfrm>
            <a:off x="5383055" y="5639562"/>
            <a:ext cx="2644414" cy="71438"/>
          </a:xfrm>
          <a:prstGeom prst="roundRect">
            <a:avLst>
              <a:gd name="adj" fmla="val 38400"/>
            </a:avLst>
          </a:prstGeom>
          <a:solidFill>
            <a:srgbClr val="F59E0B"/>
          </a:solidFill>
          <a:ln/>
        </p:spPr>
      </p:sp>
      <p:sp>
        <p:nvSpPr>
          <p:cNvPr id="128" name="Shape 126"/>
          <p:cNvSpPr/>
          <p:nvPr/>
        </p:nvSpPr>
        <p:spPr>
          <a:xfrm>
            <a:off x="5383055" y="5639562"/>
            <a:ext cx="661104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9" name="Text 127"/>
          <p:cNvSpPr/>
          <p:nvPr/>
        </p:nvSpPr>
        <p:spPr>
          <a:xfrm>
            <a:off x="365760" y="5756720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Brand &amp; go-to-market alignment</a:t>
            </a:r>
            <a:endParaRPr lang="en-US" sz="900" dirty="0"/>
          </a:p>
        </p:txBody>
      </p:sp>
      <p:sp>
        <p:nvSpPr>
          <p:cNvPr id="130" name="Shape 128"/>
          <p:cNvSpPr/>
          <p:nvPr/>
        </p:nvSpPr>
        <p:spPr>
          <a:xfrm>
            <a:off x="6484894" y="5802440"/>
            <a:ext cx="1983311" cy="71438"/>
          </a:xfrm>
          <a:prstGeom prst="roundRect">
            <a:avLst>
              <a:gd name="adj" fmla="val 38400"/>
            </a:avLst>
          </a:prstGeom>
          <a:solidFill>
            <a:srgbClr val="FBBF24"/>
          </a:solidFill>
          <a:ln/>
        </p:spPr>
      </p:sp>
      <p:sp>
        <p:nvSpPr>
          <p:cNvPr id="131" name="Shape 129"/>
          <p:cNvSpPr/>
          <p:nvPr/>
        </p:nvSpPr>
        <p:spPr>
          <a:xfrm>
            <a:off x="6484894" y="5802440"/>
            <a:ext cx="198331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2" name="Text 130"/>
          <p:cNvSpPr/>
          <p:nvPr/>
        </p:nvSpPr>
        <p:spPr>
          <a:xfrm>
            <a:off x="365760" y="5919597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Synergy delivery tracking</a:t>
            </a:r>
            <a:endParaRPr lang="en-US" sz="900" dirty="0"/>
          </a:p>
        </p:txBody>
      </p:sp>
      <p:sp>
        <p:nvSpPr>
          <p:cNvPr id="133" name="Shape 131"/>
          <p:cNvSpPr/>
          <p:nvPr/>
        </p:nvSpPr>
        <p:spPr>
          <a:xfrm>
            <a:off x="5823791" y="5965317"/>
            <a:ext cx="5949932" cy="71438"/>
          </a:xfrm>
          <a:prstGeom prst="roundRect">
            <a:avLst>
              <a:gd name="adj" fmla="val 38400"/>
            </a:avLst>
          </a:prstGeom>
          <a:solidFill>
            <a:srgbClr val="F59E0B"/>
          </a:solidFill>
          <a:ln/>
        </p:spPr>
      </p:sp>
      <p:sp>
        <p:nvSpPr>
          <p:cNvPr id="134" name="Shape 132"/>
          <p:cNvSpPr/>
          <p:nvPr/>
        </p:nvSpPr>
        <p:spPr>
          <a:xfrm>
            <a:off x="5823791" y="5965317"/>
            <a:ext cx="594993" cy="71438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35" name="Text 133"/>
          <p:cNvSpPr/>
          <p:nvPr/>
        </p:nvSpPr>
        <p:spPr>
          <a:xfrm>
            <a:off x="365760" y="6082475"/>
            <a:ext cx="3291840" cy="1628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Synergy run-rate achieved</a:t>
            </a:r>
            <a:endParaRPr lang="en-US" sz="900" dirty="0"/>
          </a:p>
        </p:txBody>
      </p:sp>
      <p:sp>
        <p:nvSpPr>
          <p:cNvPr id="136" name="Shape 134"/>
          <p:cNvSpPr/>
          <p:nvPr/>
        </p:nvSpPr>
        <p:spPr>
          <a:xfrm>
            <a:off x="11691427" y="6099905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37" name="Text 135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ED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ED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ED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ED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ED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ED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ED8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Pre-close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integration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office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IMO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Name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workstream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IMO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Clean-team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analysis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Clean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checklist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IMO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Close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readiness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Legal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entity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signing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authority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Legal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Employee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customer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communications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Payroll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benefits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continuity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System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email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routing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Organization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people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Org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Selection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retention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decisions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Consultation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where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required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Harmonize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terms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benefits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reporting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Chart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accounts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mapping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Consolidated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reporting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pack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Banking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treasury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consolidation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Treasury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First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combined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month-end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Systems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Application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rationalization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Identity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email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migration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consolidation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ERP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systems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Systems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cutover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Customers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synergies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Customer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migration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Commercial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Brand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go-to-market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alignment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Synergy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delivery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tracking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IMO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Synergy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run-rate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achieved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2026-07-24T04:16:55Z</dcterms:created>
  <dcterms:modified xsi:type="dcterms:W3CDTF">2026-07-24T04:16:55Z</dcterms:modified>
</cp:coreProperties>
</file>