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C26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Product Recall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Product Recall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50380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6722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62356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8698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74331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0674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86307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649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98283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625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110258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601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365760" y="10332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Hour zero — detect, contain, convene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840480" y="1060132"/>
            <a:ext cx="25662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" name="Text 17"/>
          <p:cNvSpPr/>
          <p:nvPr/>
        </p:nvSpPr>
        <p:spPr>
          <a:xfrm>
            <a:off x="365760" y="11418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Signal received &amp; logged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840480" y="1187577"/>
            <a:ext cx="85541" cy="17145"/>
          </a:xfrm>
          <a:prstGeom prst="roundRect">
            <a:avLst>
              <a:gd name="adj" fmla="val 160000"/>
            </a:avLst>
          </a:prstGeom>
          <a:solidFill>
            <a:srgbClr val="DC2626"/>
          </a:solidFill>
          <a:ln/>
        </p:spPr>
      </p:sp>
      <p:sp>
        <p:nvSpPr>
          <p:cNvPr id="21" name="Shape 19"/>
          <p:cNvSpPr/>
          <p:nvPr/>
        </p:nvSpPr>
        <p:spPr>
          <a:xfrm>
            <a:off x="3840480" y="1187577"/>
            <a:ext cx="85541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365760" y="12504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Convene recall team &amp; open incident log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840480" y="1296162"/>
            <a:ext cx="85541" cy="17145"/>
          </a:xfrm>
          <a:prstGeom prst="roundRect">
            <a:avLst>
              <a:gd name="adj" fmla="val 160000"/>
            </a:avLst>
          </a:prstGeom>
          <a:solidFill>
            <a:srgbClr val="F87171"/>
          </a:solidFill>
          <a:ln/>
        </p:spPr>
      </p:sp>
      <p:sp>
        <p:nvSpPr>
          <p:cNvPr id="24" name="Shape 22"/>
          <p:cNvSpPr/>
          <p:nvPr/>
        </p:nvSpPr>
        <p:spPr>
          <a:xfrm>
            <a:off x="3840480" y="1296162"/>
            <a:ext cx="85541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365760" y="13590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Place distribution &amp; shipments on hold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926021" y="1404747"/>
            <a:ext cx="85541" cy="17145"/>
          </a:xfrm>
          <a:prstGeom prst="roundRect">
            <a:avLst>
              <a:gd name="adj" fmla="val 160000"/>
            </a:avLst>
          </a:prstGeom>
          <a:solidFill>
            <a:srgbClr val="DC2626"/>
          </a:solidFill>
          <a:ln/>
        </p:spPr>
      </p:sp>
      <p:sp>
        <p:nvSpPr>
          <p:cNvPr id="27" name="Shape 25"/>
          <p:cNvSpPr/>
          <p:nvPr/>
        </p:nvSpPr>
        <p:spPr>
          <a:xfrm>
            <a:off x="3926021" y="1404747"/>
            <a:ext cx="85541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365760" y="14676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Identify affected lot &amp; batch codes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926021" y="1513332"/>
            <a:ext cx="171081" cy="17145"/>
          </a:xfrm>
          <a:prstGeom prst="roundRect">
            <a:avLst>
              <a:gd name="adj" fmla="val 160000"/>
            </a:avLst>
          </a:prstGeom>
          <a:solidFill>
            <a:srgbClr val="F87171"/>
          </a:solidFill>
          <a:ln/>
        </p:spPr>
      </p:sp>
      <p:sp>
        <p:nvSpPr>
          <p:cNvPr id="30" name="Shape 28"/>
          <p:cNvSpPr/>
          <p:nvPr/>
        </p:nvSpPr>
        <p:spPr>
          <a:xfrm>
            <a:off x="3926021" y="1513332"/>
            <a:ext cx="171081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15761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Trace distribution records &amp; quantity shipped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926021" y="1621917"/>
            <a:ext cx="256622" cy="17145"/>
          </a:xfrm>
          <a:prstGeom prst="roundRect">
            <a:avLst>
              <a:gd name="adj" fmla="val 160000"/>
            </a:avLst>
          </a:prstGeom>
          <a:solidFill>
            <a:srgbClr val="DC2626"/>
          </a:solidFill>
          <a:ln/>
        </p:spPr>
      </p:sp>
      <p:sp>
        <p:nvSpPr>
          <p:cNvPr id="33" name="Shape 31"/>
          <p:cNvSpPr/>
          <p:nvPr/>
        </p:nvSpPr>
        <p:spPr>
          <a:xfrm>
            <a:off x="3926021" y="1621917"/>
            <a:ext cx="230960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16847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Recall team convened and shipments held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014806" y="167506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36" name="Text 34"/>
          <p:cNvSpPr/>
          <p:nvPr/>
        </p:nvSpPr>
        <p:spPr>
          <a:xfrm>
            <a:off x="365760" y="17933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Risk assessment &amp; recall decision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011561" y="1820227"/>
            <a:ext cx="42770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190195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Hazard characterisation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011561" y="1947672"/>
            <a:ext cx="171081" cy="17145"/>
          </a:xfrm>
          <a:prstGeom prst="roundRect">
            <a:avLst>
              <a:gd name="adj" fmla="val 160000"/>
            </a:avLst>
          </a:prstGeom>
          <a:solidFill>
            <a:srgbClr val="EA580C"/>
          </a:solidFill>
          <a:ln/>
        </p:spPr>
      </p:sp>
      <p:sp>
        <p:nvSpPr>
          <p:cNvPr id="40" name="Shape 38"/>
          <p:cNvSpPr/>
          <p:nvPr/>
        </p:nvSpPr>
        <p:spPr>
          <a:xfrm>
            <a:off x="4011561" y="1947672"/>
            <a:ext cx="171081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201053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Exposure &amp; severity assessment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4097102" y="2056257"/>
            <a:ext cx="171081" cy="17145"/>
          </a:xfrm>
          <a:prstGeom prst="roundRect">
            <a:avLst>
              <a:gd name="adj" fmla="val 160000"/>
            </a:avLst>
          </a:prstGeom>
          <a:solidFill>
            <a:srgbClr val="FB923C"/>
          </a:solidFill>
          <a:ln/>
        </p:spPr>
      </p:sp>
      <p:sp>
        <p:nvSpPr>
          <p:cNvPr id="43" name="Shape 41"/>
          <p:cNvSpPr/>
          <p:nvPr/>
        </p:nvSpPr>
        <p:spPr>
          <a:xfrm>
            <a:off x="4097102" y="2056257"/>
            <a:ext cx="136865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365760" y="211912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Retain sample testing &amp; verification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097102" y="2164842"/>
            <a:ext cx="342163" cy="17145"/>
          </a:xfrm>
          <a:prstGeom prst="roundRect">
            <a:avLst>
              <a:gd name="adj" fmla="val 160000"/>
            </a:avLst>
          </a:prstGeom>
          <a:solidFill>
            <a:srgbClr val="EA580C"/>
          </a:solidFill>
          <a:ln/>
        </p:spPr>
      </p:sp>
      <p:sp>
        <p:nvSpPr>
          <p:cNvPr id="46" name="Shape 44"/>
          <p:cNvSpPr/>
          <p:nvPr/>
        </p:nvSpPr>
        <p:spPr>
          <a:xfrm>
            <a:off x="4097102" y="2164842"/>
            <a:ext cx="205298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222770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Classify recall severity level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268183" y="2273427"/>
            <a:ext cx="85541" cy="17145"/>
          </a:xfrm>
          <a:prstGeom prst="roundRect">
            <a:avLst>
              <a:gd name="adj" fmla="val 160000"/>
            </a:avLst>
          </a:prstGeom>
          <a:solidFill>
            <a:srgbClr val="FB923C"/>
          </a:solidFill>
          <a:ln/>
        </p:spPr>
      </p:sp>
      <p:sp>
        <p:nvSpPr>
          <p:cNvPr id="49" name="Shape 47"/>
          <p:cNvSpPr/>
          <p:nvPr/>
        </p:nvSpPr>
        <p:spPr>
          <a:xfrm>
            <a:off x="4268183" y="2273427"/>
            <a:ext cx="34216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233629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Determine depth of recall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4268183" y="2382012"/>
            <a:ext cx="85541" cy="17145"/>
          </a:xfrm>
          <a:prstGeom prst="roundRect">
            <a:avLst>
              <a:gd name="adj" fmla="val 160000"/>
            </a:avLst>
          </a:prstGeom>
          <a:solidFill>
            <a:srgbClr val="EA580C"/>
          </a:solidFill>
          <a:ln/>
        </p:spPr>
      </p:sp>
      <p:sp>
        <p:nvSpPr>
          <p:cNvPr id="52" name="Shape 50"/>
          <p:cNvSpPr/>
          <p:nvPr/>
        </p:nvSpPr>
        <p:spPr>
          <a:xfrm>
            <a:off x="4268183" y="2382012"/>
            <a:ext cx="17108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244487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Recall decision recorded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4356969" y="243516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255346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Regulator notification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4353724" y="2580323"/>
            <a:ext cx="85540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7" name="Text 55"/>
          <p:cNvSpPr/>
          <p:nvPr/>
        </p:nvSpPr>
        <p:spPr>
          <a:xfrm>
            <a:off x="365760" y="266204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Confirm applicable authorities per market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4353724" y="2707767"/>
            <a:ext cx="171081" cy="17145"/>
          </a:xfrm>
          <a:prstGeom prst="roundRect">
            <a:avLst>
              <a:gd name="adj" fmla="val 160000"/>
            </a:avLst>
          </a:prstGeom>
          <a:solidFill>
            <a:srgbClr val="B91C1C"/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277063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Confirm reporting window &amp; content per jurisdiction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4353724" y="2816352"/>
            <a:ext cx="171081" cy="17145"/>
          </a:xfrm>
          <a:prstGeom prst="roundRect">
            <a:avLst>
              <a:gd name="adj" fmla="val 160000"/>
            </a:avLst>
          </a:prstGeom>
          <a:solidFill>
            <a:srgbClr val="EF4444"/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287921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Prepare regulator notification pack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4439265" y="2924937"/>
            <a:ext cx="171081" cy="17145"/>
          </a:xfrm>
          <a:prstGeom prst="roundRect">
            <a:avLst>
              <a:gd name="adj" fmla="val 160000"/>
            </a:avLst>
          </a:prstGeom>
          <a:solidFill>
            <a:srgbClr val="B91C1C"/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298780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Submit primary market notification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4524805" y="3033522"/>
            <a:ext cx="85541" cy="17145"/>
          </a:xfrm>
          <a:prstGeom prst="roundRect">
            <a:avLst>
              <a:gd name="adj" fmla="val 160000"/>
            </a:avLst>
          </a:prstGeom>
          <a:solidFill>
            <a:srgbClr val="EF4444"/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309638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Submit secondary market notifications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4610346" y="3142107"/>
            <a:ext cx="256622" cy="17145"/>
          </a:xfrm>
          <a:prstGeom prst="roundRect">
            <a:avLst>
              <a:gd name="adj" fmla="val 160000"/>
            </a:avLst>
          </a:prstGeom>
          <a:solidFill>
            <a:srgbClr val="B91C1C"/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32049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Agree public notice wording with regulator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4610346" y="3250692"/>
            <a:ext cx="342163" cy="17145"/>
          </a:xfrm>
          <a:prstGeom prst="roundRect">
            <a:avLst>
              <a:gd name="adj" fmla="val 160000"/>
            </a:avLst>
          </a:prstGeom>
          <a:solidFill>
            <a:srgbClr val="EF4444"/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33135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Regulators notified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870212" y="330384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34221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Customer &amp; public notification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4695886" y="3449003"/>
            <a:ext cx="119756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35307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Draft notification letters &amp; press release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4524805" y="3576447"/>
            <a:ext cx="256622" cy="17145"/>
          </a:xfrm>
          <a:prstGeom prst="roundRect">
            <a:avLst>
              <a:gd name="adj" fmla="val 160000"/>
            </a:avLst>
          </a:prstGeom>
          <a:solidFill>
            <a:srgbClr val="7C3AED"/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36393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Notify distributors &amp; wholesalers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4952508" y="3685032"/>
            <a:ext cx="171081" cy="17145"/>
          </a:xfrm>
          <a:prstGeom prst="roundRect">
            <a:avLst>
              <a:gd name="adj" fmla="val 160000"/>
            </a:avLst>
          </a:prstGeom>
          <a:solidFill>
            <a:srgbClr val="A78BFA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37478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Notify retailers &amp; instruct stock removal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5038049" y="3793617"/>
            <a:ext cx="256622" cy="17145"/>
          </a:xfrm>
          <a:prstGeom prst="roundRect">
            <a:avLst>
              <a:gd name="adj" fmla="val 160000"/>
            </a:avLst>
          </a:prstGeom>
          <a:solidFill>
            <a:srgbClr val="7C3AED"/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38564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Direct customer contact from sales records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5038049" y="3902202"/>
            <a:ext cx="513244" cy="17145"/>
          </a:xfrm>
          <a:prstGeom prst="roundRect">
            <a:avLst>
              <a:gd name="adj" fmla="val 160000"/>
            </a:avLst>
          </a:prstGeom>
          <a:solidFill>
            <a:srgbClr val="A78BFA"/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39650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Publish public notice &amp; website banner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5038049" y="4010787"/>
            <a:ext cx="171081" cy="17145"/>
          </a:xfrm>
          <a:prstGeom prst="roundRect">
            <a:avLst>
              <a:gd name="adj" fmla="val 160000"/>
            </a:avLst>
          </a:prstGeom>
          <a:solidFill>
            <a:srgbClr val="7C3AED"/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407365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Stand up customer contact line &amp; scripts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952508" y="4119372"/>
            <a:ext cx="342163" cy="17145"/>
          </a:xfrm>
          <a:prstGeom prst="roundRect">
            <a:avLst>
              <a:gd name="adj" fmla="val 160000"/>
            </a:avLst>
          </a:prstGeom>
          <a:solidFill>
            <a:srgbClr val="A78BFA"/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418223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Public notice issued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5126834" y="417252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429082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Retrieval, quarantine &amp; disposition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5209130" y="4317683"/>
            <a:ext cx="342162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439940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up return logistics &amp; carrier instructions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5038049" y="4445127"/>
            <a:ext cx="427703" cy="17145"/>
          </a:xfrm>
          <a:prstGeom prst="roundRect">
            <a:avLst>
              <a:gd name="adj" fmla="val 160000"/>
            </a:avLst>
          </a:prstGeom>
          <a:solidFill>
            <a:srgbClr val="0D9488"/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450799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Receive returned stock &amp; log by lot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5465752" y="4553712"/>
            <a:ext cx="2566219" cy="17145"/>
          </a:xfrm>
          <a:prstGeom prst="roundRect">
            <a:avLst>
              <a:gd name="adj" fmla="val 160000"/>
            </a:avLst>
          </a:prstGeom>
          <a:solidFill>
            <a:srgbClr val="14B8A6"/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461657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Secure quarantine area &amp; segregation controls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5294671" y="4662297"/>
            <a:ext cx="513244" cy="17145"/>
          </a:xfrm>
          <a:prstGeom prst="roundRect">
            <a:avLst>
              <a:gd name="adj" fmla="val 160000"/>
            </a:avLst>
          </a:prstGeom>
          <a:solidFill>
            <a:srgbClr val="0D9488"/>
          </a:solidFill>
          <a:ln/>
        </p:spPr>
      </p:sp>
      <p:sp>
        <p:nvSpPr>
          <p:cNvPr id="95" name="Text 93"/>
          <p:cNvSpPr/>
          <p:nvPr/>
        </p:nvSpPr>
        <p:spPr>
          <a:xfrm>
            <a:off x="365760" y="472516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Reconcile returns against quantity distributed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6406699" y="4770882"/>
            <a:ext cx="1881894" cy="17145"/>
          </a:xfrm>
          <a:prstGeom prst="roundRect">
            <a:avLst>
              <a:gd name="adj" fmla="val 160000"/>
            </a:avLst>
          </a:prstGeom>
          <a:solidFill>
            <a:srgbClr val="14B8A6"/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483374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Disposition decision — rework, destroy or release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8117512" y="4879467"/>
            <a:ext cx="513244" cy="17145"/>
          </a:xfrm>
          <a:prstGeom prst="roundRect">
            <a:avLst>
              <a:gd name="adj" fmla="val 160000"/>
            </a:avLst>
          </a:prstGeom>
          <a:solidFill>
            <a:srgbClr val="0D9488"/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494233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Witnessed destruction &amp; certificates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8630756" y="4988052"/>
            <a:ext cx="684325" cy="17145"/>
          </a:xfrm>
          <a:prstGeom prst="roundRect">
            <a:avLst>
              <a:gd name="adj" fmla="val 160000"/>
            </a:avLst>
          </a:prstGeom>
          <a:solidFill>
            <a:srgbClr val="14B8A6"/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505091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Quantity reconciliation complete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8548460" y="504120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3" name="Text 101"/>
          <p:cNvSpPr/>
          <p:nvPr/>
        </p:nvSpPr>
        <p:spPr>
          <a:xfrm>
            <a:off x="365760" y="515950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Effectiveness checks, root cause &amp; closure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5722374" y="5186363"/>
            <a:ext cx="59878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5" name="Text 103"/>
          <p:cNvSpPr/>
          <p:nvPr/>
        </p:nvSpPr>
        <p:spPr>
          <a:xfrm>
            <a:off x="365760" y="526808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Effectiveness check round 1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5722374" y="5313807"/>
            <a:ext cx="513244" cy="17145"/>
          </a:xfrm>
          <a:prstGeom prst="roundRect">
            <a:avLst>
              <a:gd name="adj" fmla="val 160000"/>
            </a:avLst>
          </a:prstGeom>
          <a:solidFill>
            <a:srgbClr val="2563EB"/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53766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Effectiveness check round 2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7262106" y="5422392"/>
            <a:ext cx="513244" cy="17145"/>
          </a:xfrm>
          <a:prstGeom prst="roundRect">
            <a:avLst>
              <a:gd name="adj" fmla="val 160000"/>
            </a:avLst>
          </a:prstGeom>
          <a:solidFill>
            <a:srgbClr val="3B82F6"/>
          </a:solidFill>
          <a:ln/>
        </p:spPr>
      </p:sp>
      <p:sp>
        <p:nvSpPr>
          <p:cNvPr id="109" name="Text 107"/>
          <p:cNvSpPr/>
          <p:nvPr/>
        </p:nvSpPr>
        <p:spPr>
          <a:xfrm>
            <a:off x="365760" y="54852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Effectiveness check round 3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9144000" y="5530977"/>
            <a:ext cx="513244" cy="17145"/>
          </a:xfrm>
          <a:prstGeom prst="roundRect">
            <a:avLst>
              <a:gd name="adj" fmla="val 160000"/>
            </a:avLst>
          </a:prstGeom>
          <a:solidFill>
            <a:srgbClr val="2563EB"/>
          </a:solidFill>
          <a:ln/>
        </p:spPr>
      </p:sp>
      <p:sp>
        <p:nvSpPr>
          <p:cNvPr id="111" name="Text 109"/>
          <p:cNvSpPr/>
          <p:nvPr/>
        </p:nvSpPr>
        <p:spPr>
          <a:xfrm>
            <a:off x="365760" y="55938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Root cause investigation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5551293" y="5639562"/>
            <a:ext cx="2566219" cy="17145"/>
          </a:xfrm>
          <a:prstGeom prst="roundRect">
            <a:avLst>
              <a:gd name="adj" fmla="val 160000"/>
            </a:avLst>
          </a:prstGeom>
          <a:solidFill>
            <a:srgbClr val="3B82F6"/>
          </a:solidFill>
          <a:ln/>
        </p:spPr>
      </p:sp>
      <p:sp>
        <p:nvSpPr>
          <p:cNvPr id="113" name="Text 111"/>
          <p:cNvSpPr/>
          <p:nvPr/>
        </p:nvSpPr>
        <p:spPr>
          <a:xfrm>
            <a:off x="365760" y="57024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Corrective &amp; preventive action plan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8117512" y="5748147"/>
            <a:ext cx="2138516" cy="17145"/>
          </a:xfrm>
          <a:prstGeom prst="roundRect">
            <a:avLst>
              <a:gd name="adj" fmla="val 160000"/>
            </a:avLst>
          </a:prstGeom>
          <a:solidFill>
            <a:srgbClr val="2563EB"/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58110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Interim status reports to regulator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5978996" y="5856732"/>
            <a:ext cx="5132439" cy="17145"/>
          </a:xfrm>
          <a:prstGeom prst="roundRect">
            <a:avLst>
              <a:gd name="adj" fmla="val 160000"/>
            </a:avLst>
          </a:prstGeom>
          <a:solidFill>
            <a:srgbClr val="3B82F6"/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59195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recall report submitted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10683732" y="5965317"/>
            <a:ext cx="684325" cy="17145"/>
          </a:xfrm>
          <a:prstGeom prst="roundRect">
            <a:avLst>
              <a:gd name="adj" fmla="val 160000"/>
            </a:avLst>
          </a:prstGeom>
          <a:solidFill>
            <a:srgbClr val="2563EB"/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60281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Lessons learned &amp; mock recall scheduled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11111435" y="6073902"/>
            <a:ext cx="598785" cy="17145"/>
          </a:xfrm>
          <a:prstGeom prst="roundRect">
            <a:avLst>
              <a:gd name="adj" fmla="val 160000"/>
            </a:avLst>
          </a:prstGeom>
          <a:solidFill>
            <a:srgbClr val="3B82F6"/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61367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Recall closed by regulator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11627923" y="612705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Hour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zero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detect,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convene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received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logged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Convene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incident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coordinator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distribution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shipments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Identify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affected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codes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distribution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shipped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convened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shipments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Hazard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characterisation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Exposure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severity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verification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Classify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severity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level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Determine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authorities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affairs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jurisdiction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affairs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primary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affairs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secondary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affairs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notifications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affairs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notified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letters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Notify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distributors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wholesalers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Notify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retailers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Publish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website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banner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scripts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Retrieval,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quarantine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disposition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return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carrier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Receive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returned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Warehouse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quarantine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segregation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Warehouse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Reconcile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returns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against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distributed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Disposition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rework,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destroy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Witnessed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destruction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reconciliation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Effectiveness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cause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Effectiveness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Effectiveness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Effectiveness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cause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investigation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Corrective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preventive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Interim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affairs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submitted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affairs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Lessons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learned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coordinator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2026-07-24T04:16:59Z</dcterms:created>
  <dcterms:modified xsi:type="dcterms:W3CDTF">2026-07-24T04:16:59Z</dcterms:modified>
</cp:coreProperties>
</file>