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7C3A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QA Test Plan Schedule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QA Test Plan Schedule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433328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96752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482609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46033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531889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95313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581170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44594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630450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93874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679731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43155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26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729011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92435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9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778292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41716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23</a:t>
            </a:r>
            <a:endParaRPr lang="en-US" sz="700" dirty="0"/>
          </a:p>
        </p:txBody>
      </p:sp>
      <p:sp>
        <p:nvSpPr>
          <p:cNvPr id="21" name="Shape 19"/>
          <p:cNvSpPr/>
          <p:nvPr/>
        </p:nvSpPr>
        <p:spPr>
          <a:xfrm>
            <a:off x="827572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90996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7</a:t>
            </a:r>
            <a:endParaRPr lang="en-US" sz="700" dirty="0"/>
          </a:p>
        </p:txBody>
      </p:sp>
      <p:sp>
        <p:nvSpPr>
          <p:cNvPr id="23" name="Shape 21"/>
          <p:cNvSpPr/>
          <p:nvPr/>
        </p:nvSpPr>
        <p:spPr>
          <a:xfrm>
            <a:off x="876853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40277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21</a:t>
            </a:r>
            <a:endParaRPr lang="en-US" sz="700" dirty="0"/>
          </a:p>
        </p:txBody>
      </p:sp>
      <p:sp>
        <p:nvSpPr>
          <p:cNvPr id="25" name="Shape 23"/>
          <p:cNvSpPr/>
          <p:nvPr/>
        </p:nvSpPr>
        <p:spPr>
          <a:xfrm>
            <a:off x="926133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89557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4</a:t>
            </a:r>
            <a:endParaRPr lang="en-US" sz="700" dirty="0"/>
          </a:p>
        </p:txBody>
      </p:sp>
      <p:sp>
        <p:nvSpPr>
          <p:cNvPr id="27" name="Shape 25"/>
          <p:cNvSpPr/>
          <p:nvPr/>
        </p:nvSpPr>
        <p:spPr>
          <a:xfrm>
            <a:off x="975413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938837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18</a:t>
            </a:r>
            <a:endParaRPr lang="en-US" sz="700" dirty="0"/>
          </a:p>
        </p:txBody>
      </p:sp>
      <p:sp>
        <p:nvSpPr>
          <p:cNvPr id="29" name="Shape 27"/>
          <p:cNvSpPr/>
          <p:nvPr/>
        </p:nvSpPr>
        <p:spPr>
          <a:xfrm>
            <a:off x="1024694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988118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</a:t>
            </a:r>
            <a:endParaRPr lang="en-US" sz="700" dirty="0"/>
          </a:p>
        </p:txBody>
      </p:sp>
      <p:sp>
        <p:nvSpPr>
          <p:cNvPr id="31" name="Shape 29"/>
          <p:cNvSpPr/>
          <p:nvPr/>
        </p:nvSpPr>
        <p:spPr>
          <a:xfrm>
            <a:off x="1073974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1037398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15</a:t>
            </a:r>
            <a:endParaRPr lang="en-US" sz="700" dirty="0"/>
          </a:p>
        </p:txBody>
      </p:sp>
      <p:sp>
        <p:nvSpPr>
          <p:cNvPr id="33" name="Shape 31"/>
          <p:cNvSpPr/>
          <p:nvPr/>
        </p:nvSpPr>
        <p:spPr>
          <a:xfrm>
            <a:off x="1123255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1086679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</a:t>
            </a:r>
            <a:endParaRPr lang="en-US" sz="700" dirty="0"/>
          </a:p>
        </p:txBody>
      </p:sp>
      <p:sp>
        <p:nvSpPr>
          <p:cNvPr id="35" name="Shape 33"/>
          <p:cNvSpPr/>
          <p:nvPr/>
        </p:nvSpPr>
        <p:spPr>
          <a:xfrm>
            <a:off x="1172535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1135959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15</a:t>
            </a:r>
            <a:endParaRPr lang="en-US" sz="700" dirty="0"/>
          </a:p>
        </p:txBody>
      </p:sp>
      <p:sp>
        <p:nvSpPr>
          <p:cNvPr id="37" name="Text 35"/>
          <p:cNvSpPr/>
          <p:nvPr/>
        </p:nvSpPr>
        <p:spPr>
          <a:xfrm>
            <a:off x="365760" y="103327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Test planning &amp; criteria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3840480" y="1060132"/>
            <a:ext cx="1056011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39" name="Text 37"/>
          <p:cNvSpPr/>
          <p:nvPr/>
        </p:nvSpPr>
        <p:spPr>
          <a:xfrm>
            <a:off x="365760" y="114185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Test strategy &amp; scope definition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3840480" y="1187577"/>
            <a:ext cx="352004" cy="17145"/>
          </a:xfrm>
          <a:prstGeom prst="roundRect">
            <a:avLst>
              <a:gd name="adj" fmla="val 160000"/>
            </a:avLst>
          </a:prstGeom>
          <a:solidFill>
            <a:srgbClr val="64748B"/>
          </a:solidFill>
          <a:ln/>
        </p:spPr>
      </p:sp>
      <p:sp>
        <p:nvSpPr>
          <p:cNvPr id="41" name="Shape 39"/>
          <p:cNvSpPr/>
          <p:nvPr/>
        </p:nvSpPr>
        <p:spPr>
          <a:xfrm>
            <a:off x="3840480" y="1187577"/>
            <a:ext cx="352004" cy="17145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42" name="Text 40"/>
          <p:cNvSpPr/>
          <p:nvPr/>
        </p:nvSpPr>
        <p:spPr>
          <a:xfrm>
            <a:off x="365760" y="125044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Risk-based test prioritisation</a:t>
            </a:r>
            <a:endParaRPr lang="en-US" sz="900" dirty="0"/>
          </a:p>
        </p:txBody>
      </p:sp>
      <p:sp>
        <p:nvSpPr>
          <p:cNvPr id="43" name="Shape 41"/>
          <p:cNvSpPr/>
          <p:nvPr/>
        </p:nvSpPr>
        <p:spPr>
          <a:xfrm>
            <a:off x="4122083" y="1296162"/>
            <a:ext cx="281603" cy="17145"/>
          </a:xfrm>
          <a:prstGeom prst="roundRect">
            <a:avLst>
              <a:gd name="adj" fmla="val 160000"/>
            </a:avLst>
          </a:prstGeom>
          <a:solidFill>
            <a:srgbClr val="94A3B8"/>
          </a:solidFill>
          <a:ln/>
        </p:spPr>
      </p:sp>
      <p:sp>
        <p:nvSpPr>
          <p:cNvPr id="44" name="Shape 42"/>
          <p:cNvSpPr/>
          <p:nvPr/>
        </p:nvSpPr>
        <p:spPr>
          <a:xfrm>
            <a:off x="4122083" y="1296162"/>
            <a:ext cx="281603" cy="17145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45" name="Text 43"/>
          <p:cNvSpPr/>
          <p:nvPr/>
        </p:nvSpPr>
        <p:spPr>
          <a:xfrm>
            <a:off x="365760" y="135902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Define entry &amp; exit criteria per phase</a:t>
            </a:r>
            <a:endParaRPr lang="en-US" sz="900" dirty="0"/>
          </a:p>
        </p:txBody>
      </p:sp>
      <p:sp>
        <p:nvSpPr>
          <p:cNvPr id="46" name="Shape 44"/>
          <p:cNvSpPr/>
          <p:nvPr/>
        </p:nvSpPr>
        <p:spPr>
          <a:xfrm>
            <a:off x="4262884" y="1404747"/>
            <a:ext cx="281603" cy="17145"/>
          </a:xfrm>
          <a:prstGeom prst="roundRect">
            <a:avLst>
              <a:gd name="adj" fmla="val 160000"/>
            </a:avLst>
          </a:prstGeom>
          <a:solidFill>
            <a:srgbClr val="64748B"/>
          </a:solidFill>
          <a:ln/>
        </p:spPr>
      </p:sp>
      <p:sp>
        <p:nvSpPr>
          <p:cNvPr id="47" name="Shape 45"/>
          <p:cNvSpPr/>
          <p:nvPr/>
        </p:nvSpPr>
        <p:spPr>
          <a:xfrm>
            <a:off x="4262884" y="1404747"/>
            <a:ext cx="281603" cy="17145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48" name="Text 46"/>
          <p:cNvSpPr/>
          <p:nvPr/>
        </p:nvSpPr>
        <p:spPr>
          <a:xfrm>
            <a:off x="365760" y="146761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Test estimation &amp; resource plan</a:t>
            </a:r>
            <a:endParaRPr lang="en-US" sz="900" dirty="0"/>
          </a:p>
        </p:txBody>
      </p:sp>
      <p:sp>
        <p:nvSpPr>
          <p:cNvPr id="49" name="Shape 47"/>
          <p:cNvSpPr/>
          <p:nvPr/>
        </p:nvSpPr>
        <p:spPr>
          <a:xfrm>
            <a:off x="4403686" y="1513332"/>
            <a:ext cx="281603" cy="17145"/>
          </a:xfrm>
          <a:prstGeom prst="roundRect">
            <a:avLst>
              <a:gd name="adj" fmla="val 160000"/>
            </a:avLst>
          </a:prstGeom>
          <a:solidFill>
            <a:srgbClr val="94A3B8"/>
          </a:solidFill>
          <a:ln/>
        </p:spPr>
      </p:sp>
      <p:sp>
        <p:nvSpPr>
          <p:cNvPr id="50" name="Shape 48"/>
          <p:cNvSpPr/>
          <p:nvPr/>
        </p:nvSpPr>
        <p:spPr>
          <a:xfrm>
            <a:off x="4403686" y="1513332"/>
            <a:ext cx="281603" cy="17145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51" name="Text 49"/>
          <p:cNvSpPr/>
          <p:nvPr/>
        </p:nvSpPr>
        <p:spPr>
          <a:xfrm>
            <a:off x="365760" y="157619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Defect management process &amp; triage rules</a:t>
            </a:r>
            <a:endParaRPr lang="en-US" sz="900" dirty="0"/>
          </a:p>
        </p:txBody>
      </p:sp>
      <p:sp>
        <p:nvSpPr>
          <p:cNvPr id="52" name="Shape 50"/>
          <p:cNvSpPr/>
          <p:nvPr/>
        </p:nvSpPr>
        <p:spPr>
          <a:xfrm>
            <a:off x="4474086" y="1621917"/>
            <a:ext cx="281603" cy="17145"/>
          </a:xfrm>
          <a:prstGeom prst="roundRect">
            <a:avLst>
              <a:gd name="adj" fmla="val 160000"/>
            </a:avLst>
          </a:prstGeom>
          <a:solidFill>
            <a:srgbClr val="64748B"/>
          </a:solidFill>
          <a:ln/>
        </p:spPr>
      </p:sp>
      <p:sp>
        <p:nvSpPr>
          <p:cNvPr id="53" name="Shape 51"/>
          <p:cNvSpPr/>
          <p:nvPr/>
        </p:nvSpPr>
        <p:spPr>
          <a:xfrm>
            <a:off x="4474086" y="1621917"/>
            <a:ext cx="281603" cy="17145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54" name="Text 52"/>
          <p:cNvSpPr/>
          <p:nvPr/>
        </p:nvSpPr>
        <p:spPr>
          <a:xfrm>
            <a:off x="365760" y="168478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Test plan and criteria approved</a:t>
            </a:r>
            <a:endParaRPr lang="en-US" sz="900" dirty="0"/>
          </a:p>
        </p:txBody>
      </p:sp>
      <p:sp>
        <p:nvSpPr>
          <p:cNvPr id="55" name="Shape 53"/>
          <p:cNvSpPr/>
          <p:nvPr/>
        </p:nvSpPr>
        <p:spPr>
          <a:xfrm>
            <a:off x="4814195" y="1675066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56" name="Text 54"/>
          <p:cNvSpPr/>
          <p:nvPr/>
        </p:nvSpPr>
        <p:spPr>
          <a:xfrm>
            <a:off x="365760" y="179336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Environment &amp; test data readiness</a:t>
            </a:r>
            <a:endParaRPr lang="en-US" sz="900" dirty="0"/>
          </a:p>
        </p:txBody>
      </p:sp>
      <p:sp>
        <p:nvSpPr>
          <p:cNvPr id="57" name="Shape 55"/>
          <p:cNvSpPr/>
          <p:nvPr/>
        </p:nvSpPr>
        <p:spPr>
          <a:xfrm>
            <a:off x="4544487" y="1820227"/>
            <a:ext cx="1408014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58" name="Text 56"/>
          <p:cNvSpPr/>
          <p:nvPr/>
        </p:nvSpPr>
        <p:spPr>
          <a:xfrm>
            <a:off x="365760" y="190195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Test environment build &amp; provisioning</a:t>
            </a:r>
            <a:endParaRPr lang="en-US" sz="900" dirty="0"/>
          </a:p>
        </p:txBody>
      </p:sp>
      <p:sp>
        <p:nvSpPr>
          <p:cNvPr id="59" name="Shape 57"/>
          <p:cNvSpPr/>
          <p:nvPr/>
        </p:nvSpPr>
        <p:spPr>
          <a:xfrm>
            <a:off x="4544487" y="1947672"/>
            <a:ext cx="880009" cy="17145"/>
          </a:xfrm>
          <a:prstGeom prst="roundRect">
            <a:avLst>
              <a:gd name="adj" fmla="val 160000"/>
            </a:avLst>
          </a:prstGeom>
          <a:solidFill>
            <a:srgbClr val="EA580C"/>
          </a:solidFill>
          <a:ln/>
        </p:spPr>
      </p:sp>
      <p:sp>
        <p:nvSpPr>
          <p:cNvPr id="60" name="Shape 58"/>
          <p:cNvSpPr/>
          <p:nvPr/>
        </p:nvSpPr>
        <p:spPr>
          <a:xfrm>
            <a:off x="4544487" y="1947672"/>
            <a:ext cx="880009" cy="17145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1" name="Text 59"/>
          <p:cNvSpPr/>
          <p:nvPr/>
        </p:nvSpPr>
        <p:spPr>
          <a:xfrm>
            <a:off x="365760" y="201053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Environment configuration &amp; integration stubs</a:t>
            </a:r>
            <a:endParaRPr lang="en-US" sz="900" dirty="0"/>
          </a:p>
        </p:txBody>
      </p:sp>
      <p:sp>
        <p:nvSpPr>
          <p:cNvPr id="62" name="Shape 60"/>
          <p:cNvSpPr/>
          <p:nvPr/>
        </p:nvSpPr>
        <p:spPr>
          <a:xfrm>
            <a:off x="5072492" y="2056257"/>
            <a:ext cx="633606" cy="17145"/>
          </a:xfrm>
          <a:prstGeom prst="roundRect">
            <a:avLst>
              <a:gd name="adj" fmla="val 160000"/>
            </a:avLst>
          </a:prstGeom>
          <a:solidFill>
            <a:srgbClr val="FB923C"/>
          </a:solidFill>
          <a:ln/>
        </p:spPr>
      </p:sp>
      <p:sp>
        <p:nvSpPr>
          <p:cNvPr id="63" name="Shape 61"/>
          <p:cNvSpPr/>
          <p:nvPr/>
        </p:nvSpPr>
        <p:spPr>
          <a:xfrm>
            <a:off x="5072492" y="2056257"/>
            <a:ext cx="506885" cy="17145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4" name="Text 62"/>
          <p:cNvSpPr/>
          <p:nvPr/>
        </p:nvSpPr>
        <p:spPr>
          <a:xfrm>
            <a:off x="365760" y="211912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Test data requirements defined</a:t>
            </a:r>
            <a:endParaRPr lang="en-US" sz="900" dirty="0"/>
          </a:p>
        </p:txBody>
      </p:sp>
      <p:sp>
        <p:nvSpPr>
          <p:cNvPr id="65" name="Shape 63"/>
          <p:cNvSpPr/>
          <p:nvPr/>
        </p:nvSpPr>
        <p:spPr>
          <a:xfrm>
            <a:off x="4826090" y="2164842"/>
            <a:ext cx="422404" cy="17145"/>
          </a:xfrm>
          <a:prstGeom prst="roundRect">
            <a:avLst>
              <a:gd name="adj" fmla="val 160000"/>
            </a:avLst>
          </a:prstGeom>
          <a:solidFill>
            <a:srgbClr val="EA580C"/>
          </a:solidFill>
          <a:ln/>
        </p:spPr>
      </p:sp>
      <p:sp>
        <p:nvSpPr>
          <p:cNvPr id="66" name="Shape 64"/>
          <p:cNvSpPr/>
          <p:nvPr/>
        </p:nvSpPr>
        <p:spPr>
          <a:xfrm>
            <a:off x="4826090" y="2164842"/>
            <a:ext cx="422404" cy="17145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7" name="Text 65"/>
          <p:cNvSpPr/>
          <p:nvPr/>
        </p:nvSpPr>
        <p:spPr>
          <a:xfrm>
            <a:off x="365760" y="222770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Test data extraction &amp; masking</a:t>
            </a:r>
            <a:endParaRPr lang="en-US" sz="900" dirty="0"/>
          </a:p>
        </p:txBody>
      </p:sp>
      <p:sp>
        <p:nvSpPr>
          <p:cNvPr id="68" name="Shape 66"/>
          <p:cNvSpPr/>
          <p:nvPr/>
        </p:nvSpPr>
        <p:spPr>
          <a:xfrm>
            <a:off x="5248494" y="2273427"/>
            <a:ext cx="633606" cy="17145"/>
          </a:xfrm>
          <a:prstGeom prst="roundRect">
            <a:avLst>
              <a:gd name="adj" fmla="val 160000"/>
            </a:avLst>
          </a:prstGeom>
          <a:solidFill>
            <a:srgbClr val="FB923C"/>
          </a:solidFill>
          <a:ln/>
        </p:spPr>
      </p:sp>
      <p:sp>
        <p:nvSpPr>
          <p:cNvPr id="69" name="Shape 67"/>
          <p:cNvSpPr/>
          <p:nvPr/>
        </p:nvSpPr>
        <p:spPr>
          <a:xfrm>
            <a:off x="5248494" y="2273427"/>
            <a:ext cx="316803" cy="17145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70" name="Text 68"/>
          <p:cNvSpPr/>
          <p:nvPr/>
        </p:nvSpPr>
        <p:spPr>
          <a:xfrm>
            <a:off x="365760" y="233629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Test accounts, roles &amp; access setup</a:t>
            </a:r>
            <a:endParaRPr lang="en-US" sz="900" dirty="0"/>
          </a:p>
        </p:txBody>
      </p:sp>
      <p:sp>
        <p:nvSpPr>
          <p:cNvPr id="71" name="Shape 69"/>
          <p:cNvSpPr/>
          <p:nvPr/>
        </p:nvSpPr>
        <p:spPr>
          <a:xfrm>
            <a:off x="5424496" y="2382012"/>
            <a:ext cx="352004" cy="17145"/>
          </a:xfrm>
          <a:prstGeom prst="roundRect">
            <a:avLst>
              <a:gd name="adj" fmla="val 160000"/>
            </a:avLst>
          </a:prstGeom>
          <a:solidFill>
            <a:srgbClr val="EA580C"/>
          </a:solidFill>
          <a:ln/>
        </p:spPr>
      </p:sp>
      <p:sp>
        <p:nvSpPr>
          <p:cNvPr id="72" name="Shape 70"/>
          <p:cNvSpPr/>
          <p:nvPr/>
        </p:nvSpPr>
        <p:spPr>
          <a:xfrm>
            <a:off x="5424496" y="2382012"/>
            <a:ext cx="105601" cy="17145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73" name="Text 71"/>
          <p:cNvSpPr/>
          <p:nvPr/>
        </p:nvSpPr>
        <p:spPr>
          <a:xfrm>
            <a:off x="365760" y="244487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Environment smoke test &amp; sign-off</a:t>
            </a:r>
            <a:endParaRPr lang="en-US" sz="900" dirty="0"/>
          </a:p>
        </p:txBody>
      </p:sp>
      <p:sp>
        <p:nvSpPr>
          <p:cNvPr id="74" name="Shape 72"/>
          <p:cNvSpPr/>
          <p:nvPr/>
        </p:nvSpPr>
        <p:spPr>
          <a:xfrm>
            <a:off x="5776499" y="2490597"/>
            <a:ext cx="176002" cy="17145"/>
          </a:xfrm>
          <a:prstGeom prst="roundRect">
            <a:avLst>
              <a:gd name="adj" fmla="val 160000"/>
            </a:avLst>
          </a:prstGeom>
          <a:solidFill>
            <a:srgbClr val="FB923C"/>
          </a:solidFill>
          <a:ln/>
        </p:spPr>
      </p:sp>
      <p:sp>
        <p:nvSpPr>
          <p:cNvPr id="75" name="Text 73"/>
          <p:cNvSpPr/>
          <p:nvPr/>
        </p:nvSpPr>
        <p:spPr>
          <a:xfrm>
            <a:off x="365760" y="255346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Environment entry criteria met</a:t>
            </a:r>
            <a:endParaRPr lang="en-US" sz="900" dirty="0"/>
          </a:p>
        </p:txBody>
      </p:sp>
      <p:sp>
        <p:nvSpPr>
          <p:cNvPr id="76" name="Shape 74"/>
          <p:cNvSpPr/>
          <p:nvPr/>
        </p:nvSpPr>
        <p:spPr>
          <a:xfrm>
            <a:off x="5870205" y="2543747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77" name="Text 75"/>
          <p:cNvSpPr/>
          <p:nvPr/>
        </p:nvSpPr>
        <p:spPr>
          <a:xfrm>
            <a:off x="365760" y="266204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Test design &amp; automation</a:t>
            </a:r>
            <a:endParaRPr lang="en-US" sz="900" dirty="0"/>
          </a:p>
        </p:txBody>
      </p:sp>
      <p:sp>
        <p:nvSpPr>
          <p:cNvPr id="78" name="Shape 76"/>
          <p:cNvSpPr/>
          <p:nvPr/>
        </p:nvSpPr>
        <p:spPr>
          <a:xfrm>
            <a:off x="4896491" y="2688908"/>
            <a:ext cx="1936019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79" name="Text 77"/>
          <p:cNvSpPr/>
          <p:nvPr/>
        </p:nvSpPr>
        <p:spPr>
          <a:xfrm>
            <a:off x="365760" y="277063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Test condition &amp; scenario design</a:t>
            </a:r>
            <a:endParaRPr lang="en-US" sz="900" dirty="0"/>
          </a:p>
        </p:txBody>
      </p:sp>
      <p:sp>
        <p:nvSpPr>
          <p:cNvPr id="80" name="Shape 78"/>
          <p:cNvSpPr/>
          <p:nvPr/>
        </p:nvSpPr>
        <p:spPr>
          <a:xfrm>
            <a:off x="4896491" y="2816352"/>
            <a:ext cx="880009" cy="17145"/>
          </a:xfrm>
          <a:prstGeom prst="roundRect">
            <a:avLst>
              <a:gd name="adj" fmla="val 160000"/>
            </a:avLst>
          </a:prstGeom>
          <a:solidFill>
            <a:srgbClr val="7C3AED"/>
          </a:solidFill>
          <a:ln/>
        </p:spPr>
      </p:sp>
      <p:sp>
        <p:nvSpPr>
          <p:cNvPr id="81" name="Shape 79"/>
          <p:cNvSpPr/>
          <p:nvPr/>
        </p:nvSpPr>
        <p:spPr>
          <a:xfrm>
            <a:off x="4896491" y="2816352"/>
            <a:ext cx="616006" cy="17145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2" name="Text 80"/>
          <p:cNvSpPr/>
          <p:nvPr/>
        </p:nvSpPr>
        <p:spPr>
          <a:xfrm>
            <a:off x="365760" y="287921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Test case authoring</a:t>
            </a:r>
            <a:endParaRPr lang="en-US" sz="900" dirty="0"/>
          </a:p>
        </p:txBody>
      </p:sp>
      <p:sp>
        <p:nvSpPr>
          <p:cNvPr id="83" name="Shape 81"/>
          <p:cNvSpPr/>
          <p:nvPr/>
        </p:nvSpPr>
        <p:spPr>
          <a:xfrm>
            <a:off x="5424496" y="2924937"/>
            <a:ext cx="1056011" cy="17145"/>
          </a:xfrm>
          <a:prstGeom prst="roundRect">
            <a:avLst>
              <a:gd name="adj" fmla="val 160000"/>
            </a:avLst>
          </a:prstGeom>
          <a:solidFill>
            <a:srgbClr val="A78BFA"/>
          </a:solidFill>
          <a:ln/>
        </p:spPr>
      </p:sp>
      <p:sp>
        <p:nvSpPr>
          <p:cNvPr id="84" name="Shape 82"/>
          <p:cNvSpPr/>
          <p:nvPr/>
        </p:nvSpPr>
        <p:spPr>
          <a:xfrm>
            <a:off x="5424496" y="2924937"/>
            <a:ext cx="422404" cy="17145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5" name="Text 83"/>
          <p:cNvSpPr/>
          <p:nvPr/>
        </p:nvSpPr>
        <p:spPr>
          <a:xfrm>
            <a:off x="365760" y="298780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Requirements traceability matrix</a:t>
            </a:r>
            <a:endParaRPr lang="en-US" sz="900" dirty="0"/>
          </a:p>
        </p:txBody>
      </p:sp>
      <p:sp>
        <p:nvSpPr>
          <p:cNvPr id="86" name="Shape 84"/>
          <p:cNvSpPr/>
          <p:nvPr/>
        </p:nvSpPr>
        <p:spPr>
          <a:xfrm>
            <a:off x="5600498" y="3033522"/>
            <a:ext cx="880009" cy="17145"/>
          </a:xfrm>
          <a:prstGeom prst="roundRect">
            <a:avLst>
              <a:gd name="adj" fmla="val 160000"/>
            </a:avLst>
          </a:prstGeom>
          <a:solidFill>
            <a:srgbClr val="7C3AED"/>
          </a:solidFill>
          <a:ln/>
        </p:spPr>
      </p:sp>
      <p:sp>
        <p:nvSpPr>
          <p:cNvPr id="87" name="Shape 85"/>
          <p:cNvSpPr/>
          <p:nvPr/>
        </p:nvSpPr>
        <p:spPr>
          <a:xfrm>
            <a:off x="5600498" y="3033522"/>
            <a:ext cx="176002" cy="17145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8" name="Text 86"/>
          <p:cNvSpPr/>
          <p:nvPr/>
        </p:nvSpPr>
        <p:spPr>
          <a:xfrm>
            <a:off x="365760" y="309638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Automation framework setup</a:t>
            </a:r>
            <a:endParaRPr lang="en-US" sz="900" dirty="0"/>
          </a:p>
        </p:txBody>
      </p:sp>
      <p:sp>
        <p:nvSpPr>
          <p:cNvPr id="89" name="Shape 87"/>
          <p:cNvSpPr/>
          <p:nvPr/>
        </p:nvSpPr>
        <p:spPr>
          <a:xfrm>
            <a:off x="5072492" y="3142107"/>
            <a:ext cx="1056011" cy="17145"/>
          </a:xfrm>
          <a:prstGeom prst="roundRect">
            <a:avLst>
              <a:gd name="adj" fmla="val 160000"/>
            </a:avLst>
          </a:prstGeom>
          <a:solidFill>
            <a:srgbClr val="A78BFA"/>
          </a:solidFill>
          <a:ln/>
        </p:spPr>
      </p:sp>
      <p:sp>
        <p:nvSpPr>
          <p:cNvPr id="90" name="Shape 88"/>
          <p:cNvSpPr/>
          <p:nvPr/>
        </p:nvSpPr>
        <p:spPr>
          <a:xfrm>
            <a:off x="5072492" y="3142107"/>
            <a:ext cx="528005" cy="17145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91" name="Text 89"/>
          <p:cNvSpPr/>
          <p:nvPr/>
        </p:nvSpPr>
        <p:spPr>
          <a:xfrm>
            <a:off x="365760" y="320497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Regression suite automation build</a:t>
            </a:r>
            <a:endParaRPr lang="en-US" sz="900" dirty="0"/>
          </a:p>
        </p:txBody>
      </p:sp>
      <p:sp>
        <p:nvSpPr>
          <p:cNvPr id="92" name="Shape 90"/>
          <p:cNvSpPr/>
          <p:nvPr/>
        </p:nvSpPr>
        <p:spPr>
          <a:xfrm>
            <a:off x="5952501" y="3250692"/>
            <a:ext cx="1584016" cy="17145"/>
          </a:xfrm>
          <a:prstGeom prst="roundRect">
            <a:avLst>
              <a:gd name="adj" fmla="val 160000"/>
            </a:avLst>
          </a:prstGeom>
          <a:solidFill>
            <a:srgbClr val="7C3AED"/>
          </a:solidFill>
          <a:ln/>
        </p:spPr>
      </p:sp>
      <p:sp>
        <p:nvSpPr>
          <p:cNvPr id="93" name="Shape 91"/>
          <p:cNvSpPr/>
          <p:nvPr/>
        </p:nvSpPr>
        <p:spPr>
          <a:xfrm>
            <a:off x="5952501" y="3250692"/>
            <a:ext cx="158402" cy="17145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94" name="Text 92"/>
          <p:cNvSpPr/>
          <p:nvPr/>
        </p:nvSpPr>
        <p:spPr>
          <a:xfrm>
            <a:off x="365760" y="331355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Performance test script development</a:t>
            </a:r>
            <a:endParaRPr lang="en-US" sz="900" dirty="0"/>
          </a:p>
        </p:txBody>
      </p:sp>
      <p:sp>
        <p:nvSpPr>
          <p:cNvPr id="95" name="Shape 93"/>
          <p:cNvSpPr/>
          <p:nvPr/>
        </p:nvSpPr>
        <p:spPr>
          <a:xfrm>
            <a:off x="6128503" y="3359277"/>
            <a:ext cx="1056011" cy="17145"/>
          </a:xfrm>
          <a:prstGeom prst="roundRect">
            <a:avLst>
              <a:gd name="adj" fmla="val 160000"/>
            </a:avLst>
          </a:prstGeom>
          <a:solidFill>
            <a:srgbClr val="A78BFA"/>
          </a:solidFill>
          <a:ln/>
        </p:spPr>
      </p:sp>
      <p:sp>
        <p:nvSpPr>
          <p:cNvPr id="96" name="Text 94"/>
          <p:cNvSpPr/>
          <p:nvPr/>
        </p:nvSpPr>
        <p:spPr>
          <a:xfrm>
            <a:off x="365760" y="342214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Test cases ready for execution</a:t>
            </a:r>
            <a:endParaRPr lang="en-US" sz="900" dirty="0"/>
          </a:p>
        </p:txBody>
      </p:sp>
      <p:sp>
        <p:nvSpPr>
          <p:cNvPr id="97" name="Shape 95"/>
          <p:cNvSpPr/>
          <p:nvPr/>
        </p:nvSpPr>
        <p:spPr>
          <a:xfrm>
            <a:off x="6750214" y="3412427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98" name="Text 96"/>
          <p:cNvSpPr/>
          <p:nvPr/>
        </p:nvSpPr>
        <p:spPr>
          <a:xfrm>
            <a:off x="365760" y="353072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Execution — unit, integration, system</a:t>
            </a:r>
            <a:endParaRPr lang="en-US" sz="900" dirty="0"/>
          </a:p>
        </p:txBody>
      </p:sp>
      <p:sp>
        <p:nvSpPr>
          <p:cNvPr id="99" name="Shape 97"/>
          <p:cNvSpPr/>
          <p:nvPr/>
        </p:nvSpPr>
        <p:spPr>
          <a:xfrm>
            <a:off x="5952501" y="3557588"/>
            <a:ext cx="3344034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00" name="Text 98"/>
          <p:cNvSpPr/>
          <p:nvPr/>
        </p:nvSpPr>
        <p:spPr>
          <a:xfrm>
            <a:off x="365760" y="363931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Unit &amp; component test execution</a:t>
            </a:r>
            <a:endParaRPr lang="en-US" sz="900" dirty="0"/>
          </a:p>
        </p:txBody>
      </p:sp>
      <p:sp>
        <p:nvSpPr>
          <p:cNvPr id="101" name="Shape 99"/>
          <p:cNvSpPr/>
          <p:nvPr/>
        </p:nvSpPr>
        <p:spPr>
          <a:xfrm>
            <a:off x="5952501" y="3685032"/>
            <a:ext cx="1232012" cy="17145"/>
          </a:xfrm>
          <a:prstGeom prst="roundRect">
            <a:avLst>
              <a:gd name="adj" fmla="val 160000"/>
            </a:avLst>
          </a:prstGeom>
          <a:solidFill>
            <a:srgbClr val="2563EB"/>
          </a:solidFill>
          <a:ln/>
        </p:spPr>
      </p:sp>
      <p:sp>
        <p:nvSpPr>
          <p:cNvPr id="102" name="Text 100"/>
          <p:cNvSpPr/>
          <p:nvPr/>
        </p:nvSpPr>
        <p:spPr>
          <a:xfrm>
            <a:off x="365760" y="374789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Integration &amp; interface testing</a:t>
            </a:r>
            <a:endParaRPr lang="en-US" sz="900" dirty="0"/>
          </a:p>
        </p:txBody>
      </p:sp>
      <p:sp>
        <p:nvSpPr>
          <p:cNvPr id="103" name="Shape 101"/>
          <p:cNvSpPr/>
          <p:nvPr/>
        </p:nvSpPr>
        <p:spPr>
          <a:xfrm>
            <a:off x="6656508" y="3793617"/>
            <a:ext cx="1584016" cy="17145"/>
          </a:xfrm>
          <a:prstGeom prst="roundRect">
            <a:avLst>
              <a:gd name="adj" fmla="val 160000"/>
            </a:avLst>
          </a:prstGeom>
          <a:solidFill>
            <a:srgbClr val="3B82F6"/>
          </a:solidFill>
          <a:ln/>
        </p:spPr>
      </p:sp>
      <p:sp>
        <p:nvSpPr>
          <p:cNvPr id="104" name="Text 102"/>
          <p:cNvSpPr/>
          <p:nvPr/>
        </p:nvSpPr>
        <p:spPr>
          <a:xfrm>
            <a:off x="365760" y="385648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System test execution wave 1</a:t>
            </a:r>
            <a:endParaRPr lang="en-US" sz="900" dirty="0"/>
          </a:p>
        </p:txBody>
      </p:sp>
      <p:sp>
        <p:nvSpPr>
          <p:cNvPr id="105" name="Shape 103"/>
          <p:cNvSpPr/>
          <p:nvPr/>
        </p:nvSpPr>
        <p:spPr>
          <a:xfrm>
            <a:off x="7360515" y="3902202"/>
            <a:ext cx="1056011" cy="17145"/>
          </a:xfrm>
          <a:prstGeom prst="roundRect">
            <a:avLst>
              <a:gd name="adj" fmla="val 160000"/>
            </a:avLst>
          </a:prstGeom>
          <a:solidFill>
            <a:srgbClr val="2563EB"/>
          </a:solidFill>
          <a:ln/>
        </p:spPr>
      </p:sp>
      <p:sp>
        <p:nvSpPr>
          <p:cNvPr id="106" name="Text 104"/>
          <p:cNvSpPr/>
          <p:nvPr/>
        </p:nvSpPr>
        <p:spPr>
          <a:xfrm>
            <a:off x="365760" y="396506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System test execution wave 2</a:t>
            </a:r>
            <a:endParaRPr lang="en-US" sz="900" dirty="0"/>
          </a:p>
        </p:txBody>
      </p:sp>
      <p:sp>
        <p:nvSpPr>
          <p:cNvPr id="107" name="Shape 105"/>
          <p:cNvSpPr/>
          <p:nvPr/>
        </p:nvSpPr>
        <p:spPr>
          <a:xfrm>
            <a:off x="8064522" y="4010787"/>
            <a:ext cx="1056011" cy="17145"/>
          </a:xfrm>
          <a:prstGeom prst="roundRect">
            <a:avLst>
              <a:gd name="adj" fmla="val 160000"/>
            </a:avLst>
          </a:prstGeom>
          <a:solidFill>
            <a:srgbClr val="3B82F6"/>
          </a:solidFill>
          <a:ln/>
        </p:spPr>
      </p:sp>
      <p:sp>
        <p:nvSpPr>
          <p:cNvPr id="108" name="Text 106"/>
          <p:cNvSpPr/>
          <p:nvPr/>
        </p:nvSpPr>
        <p:spPr>
          <a:xfrm>
            <a:off x="365760" y="407365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Security testing</a:t>
            </a:r>
            <a:endParaRPr lang="en-US" sz="900" dirty="0"/>
          </a:p>
        </p:txBody>
      </p:sp>
      <p:sp>
        <p:nvSpPr>
          <p:cNvPr id="109" name="Shape 107"/>
          <p:cNvSpPr/>
          <p:nvPr/>
        </p:nvSpPr>
        <p:spPr>
          <a:xfrm>
            <a:off x="7712519" y="4119372"/>
            <a:ext cx="880009" cy="17145"/>
          </a:xfrm>
          <a:prstGeom prst="roundRect">
            <a:avLst>
              <a:gd name="adj" fmla="val 160000"/>
            </a:avLst>
          </a:prstGeom>
          <a:solidFill>
            <a:srgbClr val="2563EB"/>
          </a:solidFill>
          <a:ln/>
        </p:spPr>
      </p:sp>
      <p:sp>
        <p:nvSpPr>
          <p:cNvPr id="110" name="Text 108"/>
          <p:cNvSpPr/>
          <p:nvPr/>
        </p:nvSpPr>
        <p:spPr>
          <a:xfrm>
            <a:off x="365760" y="418223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System test exit criteria met</a:t>
            </a:r>
            <a:endParaRPr lang="en-US" sz="900" dirty="0"/>
          </a:p>
        </p:txBody>
      </p:sp>
      <p:sp>
        <p:nvSpPr>
          <p:cNvPr id="111" name="Shape 109"/>
          <p:cNvSpPr/>
          <p:nvPr/>
        </p:nvSpPr>
        <p:spPr>
          <a:xfrm>
            <a:off x="9214239" y="4172522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12" name="Text 110"/>
          <p:cNvSpPr/>
          <p:nvPr/>
        </p:nvSpPr>
        <p:spPr>
          <a:xfrm>
            <a:off x="365760" y="429082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Defect triage, fix &amp; retest loop</a:t>
            </a:r>
            <a:endParaRPr lang="en-US" sz="900" dirty="0"/>
          </a:p>
        </p:txBody>
      </p:sp>
      <p:sp>
        <p:nvSpPr>
          <p:cNvPr id="113" name="Shape 111"/>
          <p:cNvSpPr/>
          <p:nvPr/>
        </p:nvSpPr>
        <p:spPr>
          <a:xfrm>
            <a:off x="6128503" y="4317683"/>
            <a:ext cx="4224042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14" name="Text 112"/>
          <p:cNvSpPr/>
          <p:nvPr/>
        </p:nvSpPr>
        <p:spPr>
          <a:xfrm>
            <a:off x="365760" y="439940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Daily defect triage &amp; severity assignment</a:t>
            </a:r>
            <a:endParaRPr lang="en-US" sz="900" dirty="0"/>
          </a:p>
        </p:txBody>
      </p:sp>
      <p:sp>
        <p:nvSpPr>
          <p:cNvPr id="115" name="Shape 113"/>
          <p:cNvSpPr/>
          <p:nvPr/>
        </p:nvSpPr>
        <p:spPr>
          <a:xfrm>
            <a:off x="6128503" y="4445127"/>
            <a:ext cx="4048041" cy="17145"/>
          </a:xfrm>
          <a:prstGeom prst="roundRect">
            <a:avLst>
              <a:gd name="adj" fmla="val 160000"/>
            </a:avLst>
          </a:prstGeom>
          <a:solidFill>
            <a:srgbClr val="DC2626"/>
          </a:solidFill>
          <a:ln/>
        </p:spPr>
      </p:sp>
      <p:sp>
        <p:nvSpPr>
          <p:cNvPr id="116" name="Text 114"/>
          <p:cNvSpPr/>
          <p:nvPr/>
        </p:nvSpPr>
        <p:spPr>
          <a:xfrm>
            <a:off x="365760" y="450799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Defect fix cycles</a:t>
            </a:r>
            <a:endParaRPr lang="en-US" sz="900" dirty="0"/>
          </a:p>
        </p:txBody>
      </p:sp>
      <p:sp>
        <p:nvSpPr>
          <p:cNvPr id="117" name="Shape 115"/>
          <p:cNvSpPr/>
          <p:nvPr/>
        </p:nvSpPr>
        <p:spPr>
          <a:xfrm>
            <a:off x="6480507" y="4553712"/>
            <a:ext cx="3696037" cy="17145"/>
          </a:xfrm>
          <a:prstGeom prst="roundRect">
            <a:avLst>
              <a:gd name="adj" fmla="val 160000"/>
            </a:avLst>
          </a:prstGeom>
          <a:solidFill>
            <a:srgbClr val="F87171"/>
          </a:solidFill>
          <a:ln/>
        </p:spPr>
      </p:sp>
      <p:sp>
        <p:nvSpPr>
          <p:cNvPr id="118" name="Text 116"/>
          <p:cNvSpPr/>
          <p:nvPr/>
        </p:nvSpPr>
        <p:spPr>
          <a:xfrm>
            <a:off x="365760" y="461657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Retest &amp; verification of fixes</a:t>
            </a:r>
            <a:endParaRPr lang="en-US" sz="900" dirty="0"/>
          </a:p>
        </p:txBody>
      </p:sp>
      <p:sp>
        <p:nvSpPr>
          <p:cNvPr id="119" name="Shape 117"/>
          <p:cNvSpPr/>
          <p:nvPr/>
        </p:nvSpPr>
        <p:spPr>
          <a:xfrm>
            <a:off x="6832510" y="4662297"/>
            <a:ext cx="3344034" cy="17145"/>
          </a:xfrm>
          <a:prstGeom prst="roundRect">
            <a:avLst>
              <a:gd name="adj" fmla="val 160000"/>
            </a:avLst>
          </a:prstGeom>
          <a:solidFill>
            <a:srgbClr val="DC2626"/>
          </a:solidFill>
          <a:ln/>
        </p:spPr>
      </p:sp>
      <p:sp>
        <p:nvSpPr>
          <p:cNvPr id="120" name="Text 118"/>
          <p:cNvSpPr/>
          <p:nvPr/>
        </p:nvSpPr>
        <p:spPr>
          <a:xfrm>
            <a:off x="365760" y="472516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Regression impact assessment per fix</a:t>
            </a:r>
            <a:endParaRPr lang="en-US" sz="900" dirty="0"/>
          </a:p>
        </p:txBody>
      </p:sp>
      <p:sp>
        <p:nvSpPr>
          <p:cNvPr id="121" name="Shape 119"/>
          <p:cNvSpPr/>
          <p:nvPr/>
        </p:nvSpPr>
        <p:spPr>
          <a:xfrm>
            <a:off x="7184514" y="4770882"/>
            <a:ext cx="2992030" cy="17145"/>
          </a:xfrm>
          <a:prstGeom prst="roundRect">
            <a:avLst>
              <a:gd name="adj" fmla="val 160000"/>
            </a:avLst>
          </a:prstGeom>
          <a:solidFill>
            <a:srgbClr val="F87171"/>
          </a:solidFill>
          <a:ln/>
        </p:spPr>
      </p:sp>
      <p:sp>
        <p:nvSpPr>
          <p:cNvPr id="122" name="Text 120"/>
          <p:cNvSpPr/>
          <p:nvPr/>
        </p:nvSpPr>
        <p:spPr>
          <a:xfrm>
            <a:off x="365760" y="483374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Deferred defect review &amp; disposition</a:t>
            </a:r>
            <a:endParaRPr lang="en-US" sz="900" dirty="0"/>
          </a:p>
        </p:txBody>
      </p:sp>
      <p:sp>
        <p:nvSpPr>
          <p:cNvPr id="123" name="Shape 121"/>
          <p:cNvSpPr/>
          <p:nvPr/>
        </p:nvSpPr>
        <p:spPr>
          <a:xfrm>
            <a:off x="9120533" y="4879467"/>
            <a:ext cx="704007" cy="17145"/>
          </a:xfrm>
          <a:prstGeom prst="roundRect">
            <a:avLst>
              <a:gd name="adj" fmla="val 160000"/>
            </a:avLst>
          </a:prstGeom>
          <a:solidFill>
            <a:srgbClr val="DC2626"/>
          </a:solidFill>
          <a:ln/>
        </p:spPr>
      </p:sp>
      <p:sp>
        <p:nvSpPr>
          <p:cNvPr id="124" name="Text 122"/>
          <p:cNvSpPr/>
          <p:nvPr/>
        </p:nvSpPr>
        <p:spPr>
          <a:xfrm>
            <a:off x="365760" y="494233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Defect discovery rate trend reporting</a:t>
            </a:r>
            <a:endParaRPr lang="en-US" sz="900" dirty="0"/>
          </a:p>
        </p:txBody>
      </p:sp>
      <p:sp>
        <p:nvSpPr>
          <p:cNvPr id="125" name="Shape 123"/>
          <p:cNvSpPr/>
          <p:nvPr/>
        </p:nvSpPr>
        <p:spPr>
          <a:xfrm>
            <a:off x="7008512" y="4988052"/>
            <a:ext cx="3168032" cy="17145"/>
          </a:xfrm>
          <a:prstGeom prst="roundRect">
            <a:avLst>
              <a:gd name="adj" fmla="val 160000"/>
            </a:avLst>
          </a:prstGeom>
          <a:solidFill>
            <a:srgbClr val="F87171"/>
          </a:solidFill>
          <a:ln/>
        </p:spPr>
      </p:sp>
      <p:sp>
        <p:nvSpPr>
          <p:cNvPr id="126" name="Text 124"/>
          <p:cNvSpPr/>
          <p:nvPr/>
        </p:nvSpPr>
        <p:spPr>
          <a:xfrm>
            <a:off x="365760" y="505091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Defect thresholds met</a:t>
            </a:r>
            <a:endParaRPr lang="en-US" sz="900" dirty="0"/>
          </a:p>
        </p:txBody>
      </p:sp>
      <p:sp>
        <p:nvSpPr>
          <p:cNvPr id="127" name="Shape 125"/>
          <p:cNvSpPr/>
          <p:nvPr/>
        </p:nvSpPr>
        <p:spPr>
          <a:xfrm>
            <a:off x="10270249" y="5041202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28" name="Text 126"/>
          <p:cNvSpPr/>
          <p:nvPr/>
        </p:nvSpPr>
        <p:spPr>
          <a:xfrm>
            <a:off x="365760" y="515950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UAT, regression &amp; release readiness</a:t>
            </a:r>
            <a:endParaRPr lang="en-US" sz="900" dirty="0"/>
          </a:p>
        </p:txBody>
      </p:sp>
      <p:sp>
        <p:nvSpPr>
          <p:cNvPr id="129" name="Shape 127"/>
          <p:cNvSpPr/>
          <p:nvPr/>
        </p:nvSpPr>
        <p:spPr>
          <a:xfrm>
            <a:off x="9120533" y="5186363"/>
            <a:ext cx="2640027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30" name="Text 128"/>
          <p:cNvSpPr/>
          <p:nvPr/>
        </p:nvSpPr>
        <p:spPr>
          <a:xfrm>
            <a:off x="365760" y="526808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UAT preparation &amp; business user onboarding</a:t>
            </a:r>
            <a:endParaRPr lang="en-US" sz="900" dirty="0"/>
          </a:p>
        </p:txBody>
      </p:sp>
      <p:sp>
        <p:nvSpPr>
          <p:cNvPr id="131" name="Shape 129"/>
          <p:cNvSpPr/>
          <p:nvPr/>
        </p:nvSpPr>
        <p:spPr>
          <a:xfrm>
            <a:off x="8944531" y="5313807"/>
            <a:ext cx="528005" cy="17145"/>
          </a:xfrm>
          <a:prstGeom prst="roundRect">
            <a:avLst>
              <a:gd name="adj" fmla="val 160000"/>
            </a:avLst>
          </a:prstGeom>
          <a:solidFill>
            <a:srgbClr val="15803D"/>
          </a:solidFill>
          <a:ln/>
        </p:spPr>
      </p:sp>
      <p:sp>
        <p:nvSpPr>
          <p:cNvPr id="132" name="Text 130"/>
          <p:cNvSpPr/>
          <p:nvPr/>
        </p:nvSpPr>
        <p:spPr>
          <a:xfrm>
            <a:off x="365760" y="537667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UAT execution</a:t>
            </a:r>
            <a:endParaRPr lang="en-US" sz="900" dirty="0"/>
          </a:p>
        </p:txBody>
      </p:sp>
      <p:sp>
        <p:nvSpPr>
          <p:cNvPr id="133" name="Shape 131"/>
          <p:cNvSpPr/>
          <p:nvPr/>
        </p:nvSpPr>
        <p:spPr>
          <a:xfrm>
            <a:off x="9472537" y="5422392"/>
            <a:ext cx="1056011" cy="17145"/>
          </a:xfrm>
          <a:prstGeom prst="roundRect">
            <a:avLst>
              <a:gd name="adj" fmla="val 160000"/>
            </a:avLst>
          </a:prstGeom>
          <a:solidFill>
            <a:srgbClr val="22C55E"/>
          </a:solidFill>
          <a:ln/>
        </p:spPr>
      </p:sp>
      <p:sp>
        <p:nvSpPr>
          <p:cNvPr id="134" name="Text 132"/>
          <p:cNvSpPr/>
          <p:nvPr/>
        </p:nvSpPr>
        <p:spPr>
          <a:xfrm>
            <a:off x="365760" y="548525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UAT defect resolution</a:t>
            </a:r>
            <a:endParaRPr lang="en-US" sz="900" dirty="0"/>
          </a:p>
        </p:txBody>
      </p:sp>
      <p:sp>
        <p:nvSpPr>
          <p:cNvPr id="135" name="Shape 133"/>
          <p:cNvSpPr/>
          <p:nvPr/>
        </p:nvSpPr>
        <p:spPr>
          <a:xfrm>
            <a:off x="10000542" y="5530977"/>
            <a:ext cx="774408" cy="17145"/>
          </a:xfrm>
          <a:prstGeom prst="roundRect">
            <a:avLst>
              <a:gd name="adj" fmla="val 160000"/>
            </a:avLst>
          </a:prstGeom>
          <a:solidFill>
            <a:srgbClr val="15803D"/>
          </a:solidFill>
          <a:ln/>
        </p:spPr>
      </p:sp>
      <p:sp>
        <p:nvSpPr>
          <p:cNvPr id="136" name="Text 134"/>
          <p:cNvSpPr/>
          <p:nvPr/>
        </p:nvSpPr>
        <p:spPr>
          <a:xfrm>
            <a:off x="365760" y="559384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Code freeze for regression</a:t>
            </a:r>
            <a:endParaRPr lang="en-US" sz="900" dirty="0"/>
          </a:p>
        </p:txBody>
      </p:sp>
      <p:sp>
        <p:nvSpPr>
          <p:cNvPr id="137" name="Shape 135"/>
          <p:cNvSpPr/>
          <p:nvPr/>
        </p:nvSpPr>
        <p:spPr>
          <a:xfrm>
            <a:off x="10528547" y="5639562"/>
            <a:ext cx="70401" cy="17145"/>
          </a:xfrm>
          <a:prstGeom prst="roundRect">
            <a:avLst>
              <a:gd name="adj" fmla="val 160000"/>
            </a:avLst>
          </a:prstGeom>
          <a:solidFill>
            <a:srgbClr val="22C55E"/>
          </a:solidFill>
          <a:ln/>
        </p:spPr>
      </p:sp>
      <p:sp>
        <p:nvSpPr>
          <p:cNvPr id="138" name="Text 136"/>
          <p:cNvSpPr/>
          <p:nvPr/>
        </p:nvSpPr>
        <p:spPr>
          <a:xfrm>
            <a:off x="365760" y="570242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Full regression run</a:t>
            </a:r>
            <a:endParaRPr lang="en-US" sz="900" dirty="0"/>
          </a:p>
        </p:txBody>
      </p:sp>
      <p:sp>
        <p:nvSpPr>
          <p:cNvPr id="139" name="Shape 137"/>
          <p:cNvSpPr/>
          <p:nvPr/>
        </p:nvSpPr>
        <p:spPr>
          <a:xfrm>
            <a:off x="10598948" y="5748147"/>
            <a:ext cx="633606" cy="17145"/>
          </a:xfrm>
          <a:prstGeom prst="roundRect">
            <a:avLst>
              <a:gd name="adj" fmla="val 160000"/>
            </a:avLst>
          </a:prstGeom>
          <a:solidFill>
            <a:srgbClr val="15803D"/>
          </a:solidFill>
          <a:ln/>
        </p:spPr>
      </p:sp>
      <p:sp>
        <p:nvSpPr>
          <p:cNvPr id="140" name="Text 138"/>
          <p:cNvSpPr/>
          <p:nvPr/>
        </p:nvSpPr>
        <p:spPr>
          <a:xfrm>
            <a:off x="365760" y="581101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Performance &amp; load test execution</a:t>
            </a:r>
            <a:endParaRPr lang="en-US" sz="900" dirty="0"/>
          </a:p>
        </p:txBody>
      </p:sp>
      <p:sp>
        <p:nvSpPr>
          <p:cNvPr id="141" name="Shape 139"/>
          <p:cNvSpPr/>
          <p:nvPr/>
        </p:nvSpPr>
        <p:spPr>
          <a:xfrm>
            <a:off x="10528547" y="5856732"/>
            <a:ext cx="704007" cy="17145"/>
          </a:xfrm>
          <a:prstGeom prst="roundRect">
            <a:avLst>
              <a:gd name="adj" fmla="val 160000"/>
            </a:avLst>
          </a:prstGeom>
          <a:solidFill>
            <a:srgbClr val="22C55E"/>
          </a:solidFill>
          <a:ln/>
        </p:spPr>
      </p:sp>
      <p:sp>
        <p:nvSpPr>
          <p:cNvPr id="142" name="Text 140"/>
          <p:cNvSpPr/>
          <p:nvPr/>
        </p:nvSpPr>
        <p:spPr>
          <a:xfrm>
            <a:off x="365760" y="591959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Release readiness review</a:t>
            </a:r>
            <a:endParaRPr lang="en-US" sz="900" dirty="0"/>
          </a:p>
        </p:txBody>
      </p:sp>
      <p:sp>
        <p:nvSpPr>
          <p:cNvPr id="143" name="Shape 141"/>
          <p:cNvSpPr/>
          <p:nvPr/>
        </p:nvSpPr>
        <p:spPr>
          <a:xfrm>
            <a:off x="11302955" y="5965317"/>
            <a:ext cx="176002" cy="17145"/>
          </a:xfrm>
          <a:prstGeom prst="roundRect">
            <a:avLst>
              <a:gd name="adj" fmla="val 160000"/>
            </a:avLst>
          </a:prstGeom>
          <a:solidFill>
            <a:srgbClr val="15803D"/>
          </a:solidFill>
          <a:ln/>
        </p:spPr>
      </p:sp>
      <p:sp>
        <p:nvSpPr>
          <p:cNvPr id="144" name="Text 142"/>
          <p:cNvSpPr/>
          <p:nvPr/>
        </p:nvSpPr>
        <p:spPr>
          <a:xfrm>
            <a:off x="365760" y="602818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Test closure report &amp; lessons learned</a:t>
            </a:r>
            <a:endParaRPr lang="en-US" sz="900" dirty="0"/>
          </a:p>
        </p:txBody>
      </p:sp>
      <p:sp>
        <p:nvSpPr>
          <p:cNvPr id="145" name="Shape 143"/>
          <p:cNvSpPr/>
          <p:nvPr/>
        </p:nvSpPr>
        <p:spPr>
          <a:xfrm>
            <a:off x="11408556" y="6073902"/>
            <a:ext cx="281603" cy="17145"/>
          </a:xfrm>
          <a:prstGeom prst="roundRect">
            <a:avLst>
              <a:gd name="adj" fmla="val 160000"/>
            </a:avLst>
          </a:prstGeom>
          <a:solidFill>
            <a:srgbClr val="22C55E"/>
          </a:solidFill>
          <a:ln/>
        </p:spPr>
      </p:sp>
      <p:sp>
        <p:nvSpPr>
          <p:cNvPr id="146" name="Text 144"/>
          <p:cNvSpPr/>
          <p:nvPr/>
        </p:nvSpPr>
        <p:spPr>
          <a:xfrm>
            <a:off x="365760" y="613676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Release sign-off</a:t>
            </a:r>
            <a:endParaRPr lang="en-US" sz="900" dirty="0"/>
          </a:p>
        </p:txBody>
      </p:sp>
      <p:sp>
        <p:nvSpPr>
          <p:cNvPr id="147" name="Shape 145"/>
          <p:cNvSpPr/>
          <p:nvPr/>
        </p:nvSpPr>
        <p:spPr>
          <a:xfrm>
            <a:off x="11678264" y="6127052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48" name="Text 146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3AE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3AE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3AE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3AE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3AE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3AE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3AE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criteria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strategy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scope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definition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Risk-based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prioritisation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Define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entry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criteria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phase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estimation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resource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Defect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triage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rules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criteria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approved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Environment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readiness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environment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build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provisioning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DevOps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Environment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configuration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integration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stubs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DevOps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requirements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defined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extraction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masking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accounts,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roles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access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setup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DevOps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Environment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smoke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sign-off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Environment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entry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criteria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automation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condition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scenario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analysts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authoring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analysts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Requirements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traceability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matrix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Automation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framework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setup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Automation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engineer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Regression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suite 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Automation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engineer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automation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build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Performance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script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development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Performance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engineer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cases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ready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execution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Execution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unit,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integration,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system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Unit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component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execution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Developers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Integration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interface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analysts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System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execution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analysts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System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execution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analysts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Security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Security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System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criteria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Defect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triage,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fix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retest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loop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Daily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defect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triage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severity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assignment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Triage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board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Defect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fix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cycles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Developers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Retest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verification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fixes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analysts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Regression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impact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assessment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fix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Deferred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defect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disposition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Defect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discovery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rate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trend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reporting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Defect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thresholds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UAT,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regression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release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readiness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UAT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preparation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business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user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onboarding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Business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analyst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UAT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execution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Business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users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UAT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defect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resolution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Developers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Code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freeze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regression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Release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Full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regression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run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Automation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engineer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Performance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load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 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Performance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engineer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execution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Release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readiness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Release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closure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report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lessons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learned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Release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sign-off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2026-07-24T04:16:59Z</dcterms:created>
  <dcterms:modified xsi:type="dcterms:W3CDTF">2026-07-24T04:16:59Z</dcterms:modified>
</cp:coreProperties>
</file>