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notesMasterIdLst>
    <p:notesMasterId r:id="rId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4785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2468880"/>
            <a:ext cx="10972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</a:rPr>
              <a:t>Rail Signalling Upgrade Plan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640080" y="356616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Free Gantt chart template · gantts.app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228600"/>
            <a:ext cx="11430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E293B"/>
                </a:solidFill>
              </a:rPr>
              <a:t>Rail Signalling Upgrade Plan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38404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4747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3</a:t>
            </a:r>
            <a:endParaRPr lang="en-US" sz="700" dirty="0"/>
          </a:p>
        </p:txBody>
      </p:sp>
      <p:sp>
        <p:nvSpPr>
          <p:cNvPr id="5" name="Shape 3"/>
          <p:cNvSpPr/>
          <p:nvPr/>
        </p:nvSpPr>
        <p:spPr>
          <a:xfrm>
            <a:off x="40233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36576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17</a:t>
            </a:r>
            <a:endParaRPr lang="en-US" sz="700" dirty="0"/>
          </a:p>
        </p:txBody>
      </p:sp>
      <p:sp>
        <p:nvSpPr>
          <p:cNvPr id="7" name="Shape 5"/>
          <p:cNvSpPr/>
          <p:nvPr/>
        </p:nvSpPr>
        <p:spPr>
          <a:xfrm>
            <a:off x="42062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8404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31</a:t>
            </a:r>
            <a:endParaRPr lang="en-US" sz="700" dirty="0"/>
          </a:p>
        </p:txBody>
      </p:sp>
      <p:sp>
        <p:nvSpPr>
          <p:cNvPr id="9" name="Shape 7"/>
          <p:cNvSpPr/>
          <p:nvPr/>
        </p:nvSpPr>
        <p:spPr>
          <a:xfrm>
            <a:off x="43891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0233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Sep 14</a:t>
            </a:r>
            <a:endParaRPr lang="en-US" sz="700" dirty="0"/>
          </a:p>
        </p:txBody>
      </p:sp>
      <p:sp>
        <p:nvSpPr>
          <p:cNvPr id="11" name="Shape 9"/>
          <p:cNvSpPr/>
          <p:nvPr/>
        </p:nvSpPr>
        <p:spPr>
          <a:xfrm>
            <a:off x="45720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2062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Sep 28</a:t>
            </a:r>
            <a:endParaRPr lang="en-US" sz="700" dirty="0"/>
          </a:p>
        </p:txBody>
      </p:sp>
      <p:sp>
        <p:nvSpPr>
          <p:cNvPr id="13" name="Shape 11"/>
          <p:cNvSpPr/>
          <p:nvPr/>
        </p:nvSpPr>
        <p:spPr>
          <a:xfrm>
            <a:off x="47548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3891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Oct 12</a:t>
            </a:r>
            <a:endParaRPr lang="en-US" sz="700" dirty="0"/>
          </a:p>
        </p:txBody>
      </p:sp>
      <p:sp>
        <p:nvSpPr>
          <p:cNvPr id="15" name="Shape 13"/>
          <p:cNvSpPr/>
          <p:nvPr/>
        </p:nvSpPr>
        <p:spPr>
          <a:xfrm>
            <a:off x="49377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5720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Oct 26</a:t>
            </a:r>
            <a:endParaRPr lang="en-US" sz="700" dirty="0"/>
          </a:p>
        </p:txBody>
      </p:sp>
      <p:sp>
        <p:nvSpPr>
          <p:cNvPr id="17" name="Shape 15"/>
          <p:cNvSpPr/>
          <p:nvPr/>
        </p:nvSpPr>
        <p:spPr>
          <a:xfrm>
            <a:off x="51206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7548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Nov 9</a:t>
            </a:r>
            <a:endParaRPr lang="en-US" sz="700" dirty="0"/>
          </a:p>
        </p:txBody>
      </p:sp>
      <p:sp>
        <p:nvSpPr>
          <p:cNvPr id="19" name="Shape 17"/>
          <p:cNvSpPr/>
          <p:nvPr/>
        </p:nvSpPr>
        <p:spPr>
          <a:xfrm>
            <a:off x="53035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9377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Nov 23</a:t>
            </a:r>
            <a:endParaRPr lang="en-US" sz="700" dirty="0"/>
          </a:p>
        </p:txBody>
      </p:sp>
      <p:sp>
        <p:nvSpPr>
          <p:cNvPr id="21" name="Shape 19"/>
          <p:cNvSpPr/>
          <p:nvPr/>
        </p:nvSpPr>
        <p:spPr>
          <a:xfrm>
            <a:off x="54864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1206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Dec 7</a:t>
            </a:r>
            <a:endParaRPr lang="en-US" sz="700" dirty="0"/>
          </a:p>
        </p:txBody>
      </p:sp>
      <p:sp>
        <p:nvSpPr>
          <p:cNvPr id="23" name="Shape 21"/>
          <p:cNvSpPr/>
          <p:nvPr/>
        </p:nvSpPr>
        <p:spPr>
          <a:xfrm>
            <a:off x="56692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53035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Dec 21</a:t>
            </a:r>
            <a:endParaRPr lang="en-US" sz="700" dirty="0"/>
          </a:p>
        </p:txBody>
      </p:sp>
      <p:sp>
        <p:nvSpPr>
          <p:cNvPr id="25" name="Shape 23"/>
          <p:cNvSpPr/>
          <p:nvPr/>
        </p:nvSpPr>
        <p:spPr>
          <a:xfrm>
            <a:off x="58521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4864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Jan 4</a:t>
            </a:r>
            <a:endParaRPr lang="en-US" sz="700" dirty="0"/>
          </a:p>
        </p:txBody>
      </p:sp>
      <p:sp>
        <p:nvSpPr>
          <p:cNvPr id="27" name="Shape 25"/>
          <p:cNvSpPr/>
          <p:nvPr/>
        </p:nvSpPr>
        <p:spPr>
          <a:xfrm>
            <a:off x="60350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56692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Jan 18</a:t>
            </a:r>
            <a:endParaRPr lang="en-US" sz="700" dirty="0"/>
          </a:p>
        </p:txBody>
      </p:sp>
      <p:sp>
        <p:nvSpPr>
          <p:cNvPr id="29" name="Shape 27"/>
          <p:cNvSpPr/>
          <p:nvPr/>
        </p:nvSpPr>
        <p:spPr>
          <a:xfrm>
            <a:off x="62179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8521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Feb 1</a:t>
            </a:r>
            <a:endParaRPr lang="en-US" sz="700" dirty="0"/>
          </a:p>
        </p:txBody>
      </p:sp>
      <p:sp>
        <p:nvSpPr>
          <p:cNvPr id="31" name="Shape 29"/>
          <p:cNvSpPr/>
          <p:nvPr/>
        </p:nvSpPr>
        <p:spPr>
          <a:xfrm>
            <a:off x="64008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0350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Feb 15</a:t>
            </a:r>
            <a:endParaRPr lang="en-US" sz="700" dirty="0"/>
          </a:p>
        </p:txBody>
      </p:sp>
      <p:sp>
        <p:nvSpPr>
          <p:cNvPr id="33" name="Shape 31"/>
          <p:cNvSpPr/>
          <p:nvPr/>
        </p:nvSpPr>
        <p:spPr>
          <a:xfrm>
            <a:off x="65836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2179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Mar 1</a:t>
            </a:r>
            <a:endParaRPr lang="en-US" sz="700" dirty="0"/>
          </a:p>
        </p:txBody>
      </p:sp>
      <p:sp>
        <p:nvSpPr>
          <p:cNvPr id="35" name="Shape 33"/>
          <p:cNvSpPr/>
          <p:nvPr/>
        </p:nvSpPr>
        <p:spPr>
          <a:xfrm>
            <a:off x="67665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4008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Mar 15</a:t>
            </a:r>
            <a:endParaRPr lang="en-US" sz="700" dirty="0"/>
          </a:p>
        </p:txBody>
      </p:sp>
      <p:sp>
        <p:nvSpPr>
          <p:cNvPr id="37" name="Shape 35"/>
          <p:cNvSpPr/>
          <p:nvPr/>
        </p:nvSpPr>
        <p:spPr>
          <a:xfrm>
            <a:off x="69494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5836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Mar 29</a:t>
            </a:r>
            <a:endParaRPr lang="en-US" sz="700" dirty="0"/>
          </a:p>
        </p:txBody>
      </p:sp>
      <p:sp>
        <p:nvSpPr>
          <p:cNvPr id="39" name="Shape 37"/>
          <p:cNvSpPr/>
          <p:nvPr/>
        </p:nvSpPr>
        <p:spPr>
          <a:xfrm>
            <a:off x="71323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67665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Apr 12</a:t>
            </a:r>
            <a:endParaRPr lang="en-US" sz="700" dirty="0"/>
          </a:p>
        </p:txBody>
      </p:sp>
      <p:sp>
        <p:nvSpPr>
          <p:cNvPr id="41" name="Shape 39"/>
          <p:cNvSpPr/>
          <p:nvPr/>
        </p:nvSpPr>
        <p:spPr>
          <a:xfrm>
            <a:off x="73152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69494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Apr 26</a:t>
            </a:r>
            <a:endParaRPr lang="en-US" sz="700" dirty="0"/>
          </a:p>
        </p:txBody>
      </p:sp>
      <p:sp>
        <p:nvSpPr>
          <p:cNvPr id="43" name="Shape 41"/>
          <p:cNvSpPr/>
          <p:nvPr/>
        </p:nvSpPr>
        <p:spPr>
          <a:xfrm>
            <a:off x="74980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1323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May 10</a:t>
            </a:r>
            <a:endParaRPr lang="en-US" sz="700" dirty="0"/>
          </a:p>
        </p:txBody>
      </p:sp>
      <p:sp>
        <p:nvSpPr>
          <p:cNvPr id="45" name="Shape 43"/>
          <p:cNvSpPr/>
          <p:nvPr/>
        </p:nvSpPr>
        <p:spPr>
          <a:xfrm>
            <a:off x="76809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73152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May 24</a:t>
            </a:r>
            <a:endParaRPr lang="en-US" sz="700" dirty="0"/>
          </a:p>
        </p:txBody>
      </p:sp>
      <p:sp>
        <p:nvSpPr>
          <p:cNvPr id="47" name="Shape 45"/>
          <p:cNvSpPr/>
          <p:nvPr/>
        </p:nvSpPr>
        <p:spPr>
          <a:xfrm>
            <a:off x="78638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74980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Jun 7</a:t>
            </a:r>
            <a:endParaRPr lang="en-US" sz="700" dirty="0"/>
          </a:p>
        </p:txBody>
      </p:sp>
      <p:sp>
        <p:nvSpPr>
          <p:cNvPr id="49" name="Shape 47"/>
          <p:cNvSpPr/>
          <p:nvPr/>
        </p:nvSpPr>
        <p:spPr>
          <a:xfrm>
            <a:off x="80467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76809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Jun 21</a:t>
            </a:r>
            <a:endParaRPr lang="en-US" sz="700" dirty="0"/>
          </a:p>
        </p:txBody>
      </p:sp>
      <p:sp>
        <p:nvSpPr>
          <p:cNvPr id="51" name="Shape 49"/>
          <p:cNvSpPr/>
          <p:nvPr/>
        </p:nvSpPr>
        <p:spPr>
          <a:xfrm>
            <a:off x="82296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78638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Jul 5</a:t>
            </a:r>
            <a:endParaRPr lang="en-US" sz="700" dirty="0"/>
          </a:p>
        </p:txBody>
      </p:sp>
      <p:sp>
        <p:nvSpPr>
          <p:cNvPr id="53" name="Shape 51"/>
          <p:cNvSpPr/>
          <p:nvPr/>
        </p:nvSpPr>
        <p:spPr>
          <a:xfrm>
            <a:off x="84124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80467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Jul 19</a:t>
            </a:r>
            <a:endParaRPr lang="en-US" sz="700" dirty="0"/>
          </a:p>
        </p:txBody>
      </p:sp>
      <p:sp>
        <p:nvSpPr>
          <p:cNvPr id="55" name="Shape 53"/>
          <p:cNvSpPr/>
          <p:nvPr/>
        </p:nvSpPr>
        <p:spPr>
          <a:xfrm>
            <a:off x="85953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82296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2</a:t>
            </a:r>
            <a:endParaRPr lang="en-US" sz="700" dirty="0"/>
          </a:p>
        </p:txBody>
      </p:sp>
      <p:sp>
        <p:nvSpPr>
          <p:cNvPr id="57" name="Shape 55"/>
          <p:cNvSpPr/>
          <p:nvPr/>
        </p:nvSpPr>
        <p:spPr>
          <a:xfrm>
            <a:off x="87782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84124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16</a:t>
            </a:r>
            <a:endParaRPr lang="en-US" sz="700" dirty="0"/>
          </a:p>
        </p:txBody>
      </p:sp>
      <p:sp>
        <p:nvSpPr>
          <p:cNvPr id="59" name="Shape 57"/>
          <p:cNvSpPr/>
          <p:nvPr/>
        </p:nvSpPr>
        <p:spPr>
          <a:xfrm>
            <a:off x="89611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0" name="Text 58"/>
          <p:cNvSpPr/>
          <p:nvPr/>
        </p:nvSpPr>
        <p:spPr>
          <a:xfrm>
            <a:off x="85953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Aug 30</a:t>
            </a:r>
            <a:endParaRPr lang="en-US" sz="700" dirty="0"/>
          </a:p>
        </p:txBody>
      </p:sp>
      <p:sp>
        <p:nvSpPr>
          <p:cNvPr id="61" name="Shape 59"/>
          <p:cNvSpPr/>
          <p:nvPr/>
        </p:nvSpPr>
        <p:spPr>
          <a:xfrm>
            <a:off x="91440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2" name="Text 60"/>
          <p:cNvSpPr/>
          <p:nvPr/>
        </p:nvSpPr>
        <p:spPr>
          <a:xfrm>
            <a:off x="87782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Sep 13</a:t>
            </a:r>
            <a:endParaRPr lang="en-US" sz="700" dirty="0"/>
          </a:p>
        </p:txBody>
      </p:sp>
      <p:sp>
        <p:nvSpPr>
          <p:cNvPr id="63" name="Shape 61"/>
          <p:cNvSpPr/>
          <p:nvPr/>
        </p:nvSpPr>
        <p:spPr>
          <a:xfrm>
            <a:off x="93268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4" name="Text 62"/>
          <p:cNvSpPr/>
          <p:nvPr/>
        </p:nvSpPr>
        <p:spPr>
          <a:xfrm>
            <a:off x="89611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Sep 27</a:t>
            </a:r>
            <a:endParaRPr lang="en-US" sz="700" dirty="0"/>
          </a:p>
        </p:txBody>
      </p:sp>
      <p:sp>
        <p:nvSpPr>
          <p:cNvPr id="65" name="Shape 63"/>
          <p:cNvSpPr/>
          <p:nvPr/>
        </p:nvSpPr>
        <p:spPr>
          <a:xfrm>
            <a:off x="95097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6" name="Text 64"/>
          <p:cNvSpPr/>
          <p:nvPr/>
        </p:nvSpPr>
        <p:spPr>
          <a:xfrm>
            <a:off x="91440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Oct 11</a:t>
            </a:r>
            <a:endParaRPr lang="en-US" sz="700" dirty="0"/>
          </a:p>
        </p:txBody>
      </p:sp>
      <p:sp>
        <p:nvSpPr>
          <p:cNvPr id="67" name="Shape 65"/>
          <p:cNvSpPr/>
          <p:nvPr/>
        </p:nvSpPr>
        <p:spPr>
          <a:xfrm>
            <a:off x="96926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68" name="Text 66"/>
          <p:cNvSpPr/>
          <p:nvPr/>
        </p:nvSpPr>
        <p:spPr>
          <a:xfrm>
            <a:off x="93268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Oct 25</a:t>
            </a:r>
            <a:endParaRPr lang="en-US" sz="700" dirty="0"/>
          </a:p>
        </p:txBody>
      </p:sp>
      <p:sp>
        <p:nvSpPr>
          <p:cNvPr id="69" name="Shape 67"/>
          <p:cNvSpPr/>
          <p:nvPr/>
        </p:nvSpPr>
        <p:spPr>
          <a:xfrm>
            <a:off x="98755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70" name="Text 68"/>
          <p:cNvSpPr/>
          <p:nvPr/>
        </p:nvSpPr>
        <p:spPr>
          <a:xfrm>
            <a:off x="95097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Nov 8</a:t>
            </a:r>
            <a:endParaRPr lang="en-US" sz="700" dirty="0"/>
          </a:p>
        </p:txBody>
      </p:sp>
      <p:sp>
        <p:nvSpPr>
          <p:cNvPr id="71" name="Shape 69"/>
          <p:cNvSpPr/>
          <p:nvPr/>
        </p:nvSpPr>
        <p:spPr>
          <a:xfrm>
            <a:off x="100584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72" name="Text 70"/>
          <p:cNvSpPr/>
          <p:nvPr/>
        </p:nvSpPr>
        <p:spPr>
          <a:xfrm>
            <a:off x="96926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Nov 22</a:t>
            </a:r>
            <a:endParaRPr lang="en-US" sz="700" dirty="0"/>
          </a:p>
        </p:txBody>
      </p:sp>
      <p:sp>
        <p:nvSpPr>
          <p:cNvPr id="73" name="Shape 71"/>
          <p:cNvSpPr/>
          <p:nvPr/>
        </p:nvSpPr>
        <p:spPr>
          <a:xfrm>
            <a:off x="102412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74" name="Text 72"/>
          <p:cNvSpPr/>
          <p:nvPr/>
        </p:nvSpPr>
        <p:spPr>
          <a:xfrm>
            <a:off x="98755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Dec 6</a:t>
            </a:r>
            <a:endParaRPr lang="en-US" sz="700" dirty="0"/>
          </a:p>
        </p:txBody>
      </p:sp>
      <p:sp>
        <p:nvSpPr>
          <p:cNvPr id="75" name="Shape 73"/>
          <p:cNvSpPr/>
          <p:nvPr/>
        </p:nvSpPr>
        <p:spPr>
          <a:xfrm>
            <a:off x="104241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76" name="Text 74"/>
          <p:cNvSpPr/>
          <p:nvPr/>
        </p:nvSpPr>
        <p:spPr>
          <a:xfrm>
            <a:off x="100584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Dec 20</a:t>
            </a:r>
            <a:endParaRPr lang="en-US" sz="700" dirty="0"/>
          </a:p>
        </p:txBody>
      </p:sp>
      <p:sp>
        <p:nvSpPr>
          <p:cNvPr id="77" name="Shape 75"/>
          <p:cNvSpPr/>
          <p:nvPr/>
        </p:nvSpPr>
        <p:spPr>
          <a:xfrm>
            <a:off x="106070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78" name="Text 76"/>
          <p:cNvSpPr/>
          <p:nvPr/>
        </p:nvSpPr>
        <p:spPr>
          <a:xfrm>
            <a:off x="102412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Jan 3</a:t>
            </a:r>
            <a:endParaRPr lang="en-US" sz="700" dirty="0"/>
          </a:p>
        </p:txBody>
      </p:sp>
      <p:sp>
        <p:nvSpPr>
          <p:cNvPr id="79" name="Shape 77"/>
          <p:cNvSpPr/>
          <p:nvPr/>
        </p:nvSpPr>
        <p:spPr>
          <a:xfrm>
            <a:off x="107899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0" name="Text 78"/>
          <p:cNvSpPr/>
          <p:nvPr/>
        </p:nvSpPr>
        <p:spPr>
          <a:xfrm>
            <a:off x="104241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Jan 17</a:t>
            </a:r>
            <a:endParaRPr lang="en-US" sz="700" dirty="0"/>
          </a:p>
        </p:txBody>
      </p:sp>
      <p:sp>
        <p:nvSpPr>
          <p:cNvPr id="81" name="Shape 79"/>
          <p:cNvSpPr/>
          <p:nvPr/>
        </p:nvSpPr>
        <p:spPr>
          <a:xfrm>
            <a:off x="1097280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2" name="Text 80"/>
          <p:cNvSpPr/>
          <p:nvPr/>
        </p:nvSpPr>
        <p:spPr>
          <a:xfrm>
            <a:off x="1060704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Jan 31</a:t>
            </a:r>
            <a:endParaRPr lang="en-US" sz="700" dirty="0"/>
          </a:p>
        </p:txBody>
      </p:sp>
      <p:sp>
        <p:nvSpPr>
          <p:cNvPr id="83" name="Shape 81"/>
          <p:cNvSpPr/>
          <p:nvPr/>
        </p:nvSpPr>
        <p:spPr>
          <a:xfrm>
            <a:off x="1115568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4" name="Text 82"/>
          <p:cNvSpPr/>
          <p:nvPr/>
        </p:nvSpPr>
        <p:spPr>
          <a:xfrm>
            <a:off x="1078992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Feb 14</a:t>
            </a:r>
            <a:endParaRPr lang="en-US" sz="700" dirty="0"/>
          </a:p>
        </p:txBody>
      </p:sp>
      <p:sp>
        <p:nvSpPr>
          <p:cNvPr id="85" name="Shape 83"/>
          <p:cNvSpPr/>
          <p:nvPr/>
        </p:nvSpPr>
        <p:spPr>
          <a:xfrm>
            <a:off x="1133856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6" name="Text 84"/>
          <p:cNvSpPr/>
          <p:nvPr/>
        </p:nvSpPr>
        <p:spPr>
          <a:xfrm>
            <a:off x="1097280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Feb 28</a:t>
            </a:r>
            <a:endParaRPr lang="en-US" sz="700" dirty="0"/>
          </a:p>
        </p:txBody>
      </p:sp>
      <p:sp>
        <p:nvSpPr>
          <p:cNvPr id="87" name="Shape 85"/>
          <p:cNvSpPr/>
          <p:nvPr/>
        </p:nvSpPr>
        <p:spPr>
          <a:xfrm>
            <a:off x="1152144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88" name="Text 86"/>
          <p:cNvSpPr/>
          <p:nvPr/>
        </p:nvSpPr>
        <p:spPr>
          <a:xfrm>
            <a:off x="1115568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Mar 13</a:t>
            </a:r>
            <a:endParaRPr lang="en-US" sz="700" dirty="0"/>
          </a:p>
        </p:txBody>
      </p:sp>
      <p:sp>
        <p:nvSpPr>
          <p:cNvPr id="89" name="Shape 87"/>
          <p:cNvSpPr/>
          <p:nvPr/>
        </p:nvSpPr>
        <p:spPr>
          <a:xfrm>
            <a:off x="11704320" y="1051560"/>
            <a:ext cx="0" cy="521208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</p:sp>
      <p:sp>
        <p:nvSpPr>
          <p:cNvPr id="90" name="Text 88"/>
          <p:cNvSpPr/>
          <p:nvPr/>
        </p:nvSpPr>
        <p:spPr>
          <a:xfrm>
            <a:off x="11338560" y="795528"/>
            <a:ext cx="7315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94A3B8"/>
                </a:solidFill>
              </a:rPr>
              <a:t>Mar 27</a:t>
            </a:r>
            <a:endParaRPr lang="en-US" sz="700" dirty="0"/>
          </a:p>
        </p:txBody>
      </p:sp>
      <p:sp>
        <p:nvSpPr>
          <p:cNvPr id="91" name="Text 89"/>
          <p:cNvSpPr/>
          <p:nvPr/>
        </p:nvSpPr>
        <p:spPr>
          <a:xfrm>
            <a:off x="365760" y="10332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Scheme design</a:t>
            </a:r>
            <a:endParaRPr lang="en-US" sz="900" dirty="0"/>
          </a:p>
        </p:txBody>
      </p:sp>
      <p:sp>
        <p:nvSpPr>
          <p:cNvPr id="92" name="Shape 90"/>
          <p:cNvSpPr/>
          <p:nvPr/>
        </p:nvSpPr>
        <p:spPr>
          <a:xfrm>
            <a:off x="3840480" y="1074420"/>
            <a:ext cx="2612571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93" name="Text 91"/>
          <p:cNvSpPr/>
          <p:nvPr/>
        </p:nvSpPr>
        <p:spPr>
          <a:xfrm>
            <a:off x="365760" y="11704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Feasibility &amp; option selection</a:t>
            </a:r>
            <a:endParaRPr lang="en-US" sz="900" dirty="0"/>
          </a:p>
        </p:txBody>
      </p:sp>
      <p:sp>
        <p:nvSpPr>
          <p:cNvPr id="94" name="Shape 92"/>
          <p:cNvSpPr/>
          <p:nvPr/>
        </p:nvSpPr>
        <p:spPr>
          <a:xfrm>
            <a:off x="3840480" y="1216152"/>
            <a:ext cx="718457" cy="45720"/>
          </a:xfrm>
          <a:prstGeom prst="roundRect">
            <a:avLst>
              <a:gd name="adj" fmla="val 60000"/>
            </a:avLst>
          </a:prstGeom>
          <a:solidFill>
            <a:srgbClr val="64748B"/>
          </a:solidFill>
          <a:ln/>
        </p:spPr>
      </p:sp>
      <p:sp>
        <p:nvSpPr>
          <p:cNvPr id="95" name="Shape 93"/>
          <p:cNvSpPr/>
          <p:nvPr/>
        </p:nvSpPr>
        <p:spPr>
          <a:xfrm>
            <a:off x="3840480" y="1216152"/>
            <a:ext cx="718457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96" name="Text 94"/>
          <p:cNvSpPr/>
          <p:nvPr/>
        </p:nvSpPr>
        <p:spPr>
          <a:xfrm>
            <a:off x="365760" y="13075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Signalling layout &amp; scheme plan</a:t>
            </a:r>
            <a:endParaRPr lang="en-US" sz="900" dirty="0"/>
          </a:p>
        </p:txBody>
      </p:sp>
      <p:sp>
        <p:nvSpPr>
          <p:cNvPr id="97" name="Shape 95"/>
          <p:cNvSpPr/>
          <p:nvPr/>
        </p:nvSpPr>
        <p:spPr>
          <a:xfrm>
            <a:off x="4428309" y="1353312"/>
            <a:ext cx="979714" cy="45720"/>
          </a:xfrm>
          <a:prstGeom prst="roundRect">
            <a:avLst>
              <a:gd name="adj" fmla="val 60000"/>
            </a:avLst>
          </a:prstGeom>
          <a:solidFill>
            <a:srgbClr val="94A3B8"/>
          </a:solidFill>
          <a:ln/>
        </p:spPr>
      </p:sp>
      <p:sp>
        <p:nvSpPr>
          <p:cNvPr id="98" name="Shape 96"/>
          <p:cNvSpPr/>
          <p:nvPr/>
        </p:nvSpPr>
        <p:spPr>
          <a:xfrm>
            <a:off x="4428309" y="1353312"/>
            <a:ext cx="979714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99" name="Text 97"/>
          <p:cNvSpPr/>
          <p:nvPr/>
        </p:nvSpPr>
        <p:spPr>
          <a:xfrm>
            <a:off x="365760" y="14447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Control tables &amp; interface design</a:t>
            </a:r>
            <a:endParaRPr lang="en-US" sz="900" dirty="0"/>
          </a:p>
        </p:txBody>
      </p:sp>
      <p:sp>
        <p:nvSpPr>
          <p:cNvPr id="100" name="Shape 98"/>
          <p:cNvSpPr/>
          <p:nvPr/>
        </p:nvSpPr>
        <p:spPr>
          <a:xfrm>
            <a:off x="5277394" y="1490472"/>
            <a:ext cx="914400" cy="45720"/>
          </a:xfrm>
          <a:prstGeom prst="roundRect">
            <a:avLst>
              <a:gd name="adj" fmla="val 60000"/>
            </a:avLst>
          </a:prstGeom>
          <a:solidFill>
            <a:srgbClr val="64748B"/>
          </a:solidFill>
          <a:ln/>
        </p:spPr>
      </p:sp>
      <p:sp>
        <p:nvSpPr>
          <p:cNvPr id="101" name="Shape 99"/>
          <p:cNvSpPr/>
          <p:nvPr/>
        </p:nvSpPr>
        <p:spPr>
          <a:xfrm>
            <a:off x="5277394" y="1490472"/>
            <a:ext cx="914400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02" name="Text 100"/>
          <p:cNvSpPr/>
          <p:nvPr/>
        </p:nvSpPr>
        <p:spPr>
          <a:xfrm>
            <a:off x="365760" y="15819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Design assurance &amp; review</a:t>
            </a:r>
            <a:endParaRPr lang="en-US" sz="900" dirty="0"/>
          </a:p>
        </p:txBody>
      </p:sp>
      <p:sp>
        <p:nvSpPr>
          <p:cNvPr id="103" name="Shape 101"/>
          <p:cNvSpPr/>
          <p:nvPr/>
        </p:nvSpPr>
        <p:spPr>
          <a:xfrm>
            <a:off x="5930537" y="1627632"/>
            <a:ext cx="522514" cy="45720"/>
          </a:xfrm>
          <a:prstGeom prst="roundRect">
            <a:avLst>
              <a:gd name="adj" fmla="val 60000"/>
            </a:avLst>
          </a:prstGeom>
          <a:solidFill>
            <a:srgbClr val="94A3B8"/>
          </a:solidFill>
          <a:ln/>
        </p:spPr>
      </p:sp>
      <p:sp>
        <p:nvSpPr>
          <p:cNvPr id="104" name="Shape 102"/>
          <p:cNvSpPr/>
          <p:nvPr/>
        </p:nvSpPr>
        <p:spPr>
          <a:xfrm>
            <a:off x="5930537" y="1627632"/>
            <a:ext cx="522514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05" name="Text 103"/>
          <p:cNvSpPr/>
          <p:nvPr/>
        </p:nvSpPr>
        <p:spPr>
          <a:xfrm>
            <a:off x="365760" y="17190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Design accepted</a:t>
            </a:r>
            <a:endParaRPr lang="en-US" sz="900" dirty="0"/>
          </a:p>
        </p:txBody>
      </p:sp>
      <p:sp>
        <p:nvSpPr>
          <p:cNvPr id="106" name="Shape 104"/>
          <p:cNvSpPr/>
          <p:nvPr/>
        </p:nvSpPr>
        <p:spPr>
          <a:xfrm>
            <a:off x="6370755" y="1723644"/>
            <a:ext cx="164592" cy="164592"/>
          </a:xfrm>
          <a:prstGeom prst="diamond">
            <a:avLst/>
          </a:prstGeom>
          <a:solidFill>
            <a:srgbClr val="10B981"/>
          </a:solidFill>
          <a:ln/>
        </p:spPr>
      </p:sp>
      <p:sp>
        <p:nvSpPr>
          <p:cNvPr id="107" name="Text 105"/>
          <p:cNvSpPr/>
          <p:nvPr/>
        </p:nvSpPr>
        <p:spPr>
          <a:xfrm>
            <a:off x="365760" y="18562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Data preparation &amp; FAT</a:t>
            </a:r>
            <a:endParaRPr lang="en-US" sz="900" dirty="0"/>
          </a:p>
        </p:txBody>
      </p:sp>
      <p:sp>
        <p:nvSpPr>
          <p:cNvPr id="108" name="Shape 106"/>
          <p:cNvSpPr/>
          <p:nvPr/>
        </p:nvSpPr>
        <p:spPr>
          <a:xfrm>
            <a:off x="6453051" y="1897380"/>
            <a:ext cx="2612571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109" name="Text 107"/>
          <p:cNvSpPr/>
          <p:nvPr/>
        </p:nvSpPr>
        <p:spPr>
          <a:xfrm>
            <a:off x="365760" y="19933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Interlocking data preparation</a:t>
            </a:r>
            <a:endParaRPr lang="en-US" sz="900" dirty="0"/>
          </a:p>
        </p:txBody>
      </p:sp>
      <p:sp>
        <p:nvSpPr>
          <p:cNvPr id="110" name="Shape 108"/>
          <p:cNvSpPr/>
          <p:nvPr/>
        </p:nvSpPr>
        <p:spPr>
          <a:xfrm>
            <a:off x="6453051" y="2039112"/>
            <a:ext cx="1110343" cy="45720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</p:sp>
      <p:sp>
        <p:nvSpPr>
          <p:cNvPr id="111" name="Shape 109"/>
          <p:cNvSpPr/>
          <p:nvPr/>
        </p:nvSpPr>
        <p:spPr>
          <a:xfrm>
            <a:off x="6453051" y="2039112"/>
            <a:ext cx="1110343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12" name="Text 110"/>
          <p:cNvSpPr/>
          <p:nvPr/>
        </p:nvSpPr>
        <p:spPr>
          <a:xfrm>
            <a:off x="365760" y="21305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Independent data checking</a:t>
            </a:r>
            <a:endParaRPr lang="en-US" sz="900" dirty="0"/>
          </a:p>
        </p:txBody>
      </p:sp>
      <p:sp>
        <p:nvSpPr>
          <p:cNvPr id="113" name="Shape 111"/>
          <p:cNvSpPr/>
          <p:nvPr/>
        </p:nvSpPr>
        <p:spPr>
          <a:xfrm>
            <a:off x="7302137" y="2176272"/>
            <a:ext cx="914400" cy="45720"/>
          </a:xfrm>
          <a:prstGeom prst="roundRect">
            <a:avLst>
              <a:gd name="adj" fmla="val 60000"/>
            </a:avLst>
          </a:prstGeom>
          <a:solidFill>
            <a:srgbClr val="3B82F6"/>
          </a:solidFill>
          <a:ln/>
        </p:spPr>
      </p:sp>
      <p:sp>
        <p:nvSpPr>
          <p:cNvPr id="114" name="Shape 112"/>
          <p:cNvSpPr/>
          <p:nvPr/>
        </p:nvSpPr>
        <p:spPr>
          <a:xfrm>
            <a:off x="7302137" y="2176272"/>
            <a:ext cx="731520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15" name="Text 113"/>
          <p:cNvSpPr/>
          <p:nvPr/>
        </p:nvSpPr>
        <p:spPr>
          <a:xfrm>
            <a:off x="365760" y="22677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Simulation &amp; offline proving</a:t>
            </a:r>
            <a:endParaRPr lang="en-US" sz="900" dirty="0"/>
          </a:p>
        </p:txBody>
      </p:sp>
      <p:sp>
        <p:nvSpPr>
          <p:cNvPr id="116" name="Shape 114"/>
          <p:cNvSpPr/>
          <p:nvPr/>
        </p:nvSpPr>
        <p:spPr>
          <a:xfrm>
            <a:off x="8020594" y="2313432"/>
            <a:ext cx="587829" cy="45720"/>
          </a:xfrm>
          <a:prstGeom prst="roundRect">
            <a:avLst>
              <a:gd name="adj" fmla="val 60000"/>
            </a:avLst>
          </a:prstGeom>
          <a:solidFill>
            <a:srgbClr val="2563EB"/>
          </a:solidFill>
          <a:ln/>
        </p:spPr>
      </p:sp>
      <p:sp>
        <p:nvSpPr>
          <p:cNvPr id="117" name="Shape 115"/>
          <p:cNvSpPr/>
          <p:nvPr/>
        </p:nvSpPr>
        <p:spPr>
          <a:xfrm>
            <a:off x="8020594" y="2313432"/>
            <a:ext cx="235131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18" name="Text 116"/>
          <p:cNvSpPr/>
          <p:nvPr/>
        </p:nvSpPr>
        <p:spPr>
          <a:xfrm>
            <a:off x="365760" y="24048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Factory acceptance testing</a:t>
            </a:r>
            <a:endParaRPr lang="en-US" sz="900" dirty="0"/>
          </a:p>
        </p:txBody>
      </p:sp>
      <p:sp>
        <p:nvSpPr>
          <p:cNvPr id="119" name="Shape 117"/>
          <p:cNvSpPr/>
          <p:nvPr/>
        </p:nvSpPr>
        <p:spPr>
          <a:xfrm>
            <a:off x="8477794" y="2450592"/>
            <a:ext cx="587829" cy="45720"/>
          </a:xfrm>
          <a:prstGeom prst="roundRect">
            <a:avLst>
              <a:gd name="adj" fmla="val 60000"/>
            </a:avLst>
          </a:prstGeom>
          <a:solidFill>
            <a:srgbClr val="3B82F6"/>
          </a:solidFill>
          <a:ln/>
        </p:spPr>
      </p:sp>
      <p:sp>
        <p:nvSpPr>
          <p:cNvPr id="120" name="Shape 118"/>
          <p:cNvSpPr/>
          <p:nvPr/>
        </p:nvSpPr>
        <p:spPr>
          <a:xfrm>
            <a:off x="8477794" y="2450592"/>
            <a:ext cx="117566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21" name="Text 119"/>
          <p:cNvSpPr/>
          <p:nvPr/>
        </p:nvSpPr>
        <p:spPr>
          <a:xfrm>
            <a:off x="365760" y="25420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FAT passed</a:t>
            </a:r>
            <a:endParaRPr lang="en-US" sz="900" dirty="0"/>
          </a:p>
        </p:txBody>
      </p:sp>
      <p:sp>
        <p:nvSpPr>
          <p:cNvPr id="122" name="Shape 120"/>
          <p:cNvSpPr/>
          <p:nvPr/>
        </p:nvSpPr>
        <p:spPr>
          <a:xfrm>
            <a:off x="8983327" y="2546604"/>
            <a:ext cx="164592" cy="164592"/>
          </a:xfrm>
          <a:prstGeom prst="diamond">
            <a:avLst/>
          </a:prstGeom>
          <a:solidFill>
            <a:srgbClr val="10B981"/>
          </a:solidFill>
          <a:ln/>
        </p:spPr>
      </p:sp>
      <p:sp>
        <p:nvSpPr>
          <p:cNvPr id="123" name="Text 121"/>
          <p:cNvSpPr/>
          <p:nvPr/>
        </p:nvSpPr>
        <p:spPr>
          <a:xfrm>
            <a:off x="365760" y="26791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Possession planning</a:t>
            </a:r>
            <a:endParaRPr lang="en-US" sz="900" dirty="0"/>
          </a:p>
        </p:txBody>
      </p:sp>
      <p:sp>
        <p:nvSpPr>
          <p:cNvPr id="124" name="Shape 122"/>
          <p:cNvSpPr/>
          <p:nvPr/>
        </p:nvSpPr>
        <p:spPr>
          <a:xfrm>
            <a:off x="4624251" y="2720340"/>
            <a:ext cx="3918857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125" name="Text 123"/>
          <p:cNvSpPr/>
          <p:nvPr/>
        </p:nvSpPr>
        <p:spPr>
          <a:xfrm>
            <a:off x="365760" y="28163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Possession strategy</a:t>
            </a:r>
            <a:endParaRPr lang="en-US" sz="900" dirty="0"/>
          </a:p>
        </p:txBody>
      </p:sp>
      <p:sp>
        <p:nvSpPr>
          <p:cNvPr id="126" name="Shape 124"/>
          <p:cNvSpPr/>
          <p:nvPr/>
        </p:nvSpPr>
        <p:spPr>
          <a:xfrm>
            <a:off x="4624251" y="2862072"/>
            <a:ext cx="653143" cy="45720"/>
          </a:xfrm>
          <a:prstGeom prst="roundRect">
            <a:avLst>
              <a:gd name="adj" fmla="val 60000"/>
            </a:avLst>
          </a:prstGeom>
          <a:solidFill>
            <a:srgbClr val="A855F7"/>
          </a:solidFill>
          <a:ln/>
        </p:spPr>
      </p:sp>
      <p:sp>
        <p:nvSpPr>
          <p:cNvPr id="127" name="Shape 125"/>
          <p:cNvSpPr/>
          <p:nvPr/>
        </p:nvSpPr>
        <p:spPr>
          <a:xfrm>
            <a:off x="4624251" y="2862072"/>
            <a:ext cx="653143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28" name="Text 126"/>
          <p:cNvSpPr/>
          <p:nvPr/>
        </p:nvSpPr>
        <p:spPr>
          <a:xfrm>
            <a:off x="365760" y="29535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Possession applications submitted</a:t>
            </a:r>
            <a:endParaRPr lang="en-US" sz="900" dirty="0"/>
          </a:p>
        </p:txBody>
      </p:sp>
      <p:sp>
        <p:nvSpPr>
          <p:cNvPr id="129" name="Shape 127"/>
          <p:cNvSpPr/>
          <p:nvPr/>
        </p:nvSpPr>
        <p:spPr>
          <a:xfrm>
            <a:off x="5195098" y="2958084"/>
            <a:ext cx="164592" cy="164592"/>
          </a:xfrm>
          <a:prstGeom prst="diamond">
            <a:avLst/>
          </a:prstGeom>
          <a:solidFill>
            <a:srgbClr val="EF4444"/>
          </a:solidFill>
          <a:ln/>
        </p:spPr>
      </p:sp>
      <p:sp>
        <p:nvSpPr>
          <p:cNvPr id="130" name="Text 128"/>
          <p:cNvSpPr/>
          <p:nvPr/>
        </p:nvSpPr>
        <p:spPr>
          <a:xfrm>
            <a:off x="365760" y="30906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Timetable &amp; diversionary planning</a:t>
            </a:r>
            <a:endParaRPr lang="en-US" sz="900" dirty="0"/>
          </a:p>
        </p:txBody>
      </p:sp>
      <p:sp>
        <p:nvSpPr>
          <p:cNvPr id="131" name="Shape 129"/>
          <p:cNvSpPr/>
          <p:nvPr/>
        </p:nvSpPr>
        <p:spPr>
          <a:xfrm>
            <a:off x="5277394" y="3136392"/>
            <a:ext cx="1698171" cy="45720"/>
          </a:xfrm>
          <a:prstGeom prst="roundRect">
            <a:avLst>
              <a:gd name="adj" fmla="val 60000"/>
            </a:avLst>
          </a:prstGeom>
          <a:solidFill>
            <a:srgbClr val="C084FC"/>
          </a:solidFill>
          <a:ln/>
        </p:spPr>
      </p:sp>
      <p:sp>
        <p:nvSpPr>
          <p:cNvPr id="132" name="Shape 130"/>
          <p:cNvSpPr/>
          <p:nvPr/>
        </p:nvSpPr>
        <p:spPr>
          <a:xfrm>
            <a:off x="5277394" y="3136392"/>
            <a:ext cx="1528354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33" name="Text 131"/>
          <p:cNvSpPr/>
          <p:nvPr/>
        </p:nvSpPr>
        <p:spPr>
          <a:xfrm>
            <a:off x="365760" y="32278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Bus replacement &amp; customer comms</a:t>
            </a:r>
            <a:endParaRPr lang="en-US" sz="900" dirty="0"/>
          </a:p>
        </p:txBody>
      </p:sp>
      <p:sp>
        <p:nvSpPr>
          <p:cNvPr id="134" name="Shape 132"/>
          <p:cNvSpPr/>
          <p:nvPr/>
        </p:nvSpPr>
        <p:spPr>
          <a:xfrm>
            <a:off x="6975566" y="3273552"/>
            <a:ext cx="1175657" cy="45720"/>
          </a:xfrm>
          <a:prstGeom prst="roundRect">
            <a:avLst>
              <a:gd name="adj" fmla="val 60000"/>
            </a:avLst>
          </a:prstGeom>
          <a:solidFill>
            <a:srgbClr val="A855F7"/>
          </a:solidFill>
          <a:ln/>
        </p:spPr>
      </p:sp>
      <p:sp>
        <p:nvSpPr>
          <p:cNvPr id="135" name="Shape 133"/>
          <p:cNvSpPr/>
          <p:nvPr/>
        </p:nvSpPr>
        <p:spPr>
          <a:xfrm>
            <a:off x="6975566" y="3273552"/>
            <a:ext cx="470263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36" name="Text 134"/>
          <p:cNvSpPr/>
          <p:nvPr/>
        </p:nvSpPr>
        <p:spPr>
          <a:xfrm>
            <a:off x="365760" y="33649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Possessions confirmed</a:t>
            </a:r>
            <a:endParaRPr lang="en-US" sz="900" dirty="0"/>
          </a:p>
        </p:txBody>
      </p:sp>
      <p:sp>
        <p:nvSpPr>
          <p:cNvPr id="137" name="Shape 135"/>
          <p:cNvSpPr/>
          <p:nvPr/>
        </p:nvSpPr>
        <p:spPr>
          <a:xfrm>
            <a:off x="8460813" y="3369564"/>
            <a:ext cx="164592" cy="164592"/>
          </a:xfrm>
          <a:prstGeom prst="diamond">
            <a:avLst/>
          </a:prstGeom>
          <a:solidFill>
            <a:srgbClr val="10B981"/>
          </a:solidFill>
          <a:ln/>
        </p:spPr>
      </p:sp>
      <p:sp>
        <p:nvSpPr>
          <p:cNvPr id="138" name="Text 136"/>
          <p:cNvSpPr/>
          <p:nvPr/>
        </p:nvSpPr>
        <p:spPr>
          <a:xfrm>
            <a:off x="365760" y="35021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Enabling &amp; installation</a:t>
            </a:r>
            <a:endParaRPr lang="en-US" sz="900" dirty="0"/>
          </a:p>
        </p:txBody>
      </p:sp>
      <p:sp>
        <p:nvSpPr>
          <p:cNvPr id="139" name="Shape 137"/>
          <p:cNvSpPr/>
          <p:nvPr/>
        </p:nvSpPr>
        <p:spPr>
          <a:xfrm>
            <a:off x="7759337" y="3543300"/>
            <a:ext cx="2481943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140" name="Text 138"/>
          <p:cNvSpPr/>
          <p:nvPr/>
        </p:nvSpPr>
        <p:spPr>
          <a:xfrm>
            <a:off x="365760" y="36393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Cable routes &amp; troughing</a:t>
            </a:r>
            <a:endParaRPr lang="en-US" sz="900" dirty="0"/>
          </a:p>
        </p:txBody>
      </p:sp>
      <p:sp>
        <p:nvSpPr>
          <p:cNvPr id="141" name="Shape 139"/>
          <p:cNvSpPr/>
          <p:nvPr/>
        </p:nvSpPr>
        <p:spPr>
          <a:xfrm>
            <a:off x="7759337" y="3685032"/>
            <a:ext cx="1175657" cy="45720"/>
          </a:xfrm>
          <a:prstGeom prst="roundRect">
            <a:avLst>
              <a:gd name="adj" fmla="val 60000"/>
            </a:avLst>
          </a:prstGeom>
          <a:solidFill>
            <a:srgbClr val="047857"/>
          </a:solidFill>
          <a:ln/>
        </p:spPr>
      </p:sp>
      <p:sp>
        <p:nvSpPr>
          <p:cNvPr id="142" name="Shape 140"/>
          <p:cNvSpPr/>
          <p:nvPr/>
        </p:nvSpPr>
        <p:spPr>
          <a:xfrm>
            <a:off x="7759337" y="3685032"/>
            <a:ext cx="529046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43" name="Text 141"/>
          <p:cNvSpPr/>
          <p:nvPr/>
        </p:nvSpPr>
        <p:spPr>
          <a:xfrm>
            <a:off x="365760" y="37764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Location cases &amp; lineside civils</a:t>
            </a:r>
            <a:endParaRPr lang="en-US" sz="900" dirty="0"/>
          </a:p>
        </p:txBody>
      </p:sp>
      <p:sp>
        <p:nvSpPr>
          <p:cNvPr id="144" name="Shape 142"/>
          <p:cNvSpPr/>
          <p:nvPr/>
        </p:nvSpPr>
        <p:spPr>
          <a:xfrm>
            <a:off x="8673737" y="3822192"/>
            <a:ext cx="914400" cy="45720"/>
          </a:xfrm>
          <a:prstGeom prst="roundRect">
            <a:avLst>
              <a:gd name="adj" fmla="val 60000"/>
            </a:avLst>
          </a:prstGeom>
          <a:solidFill>
            <a:srgbClr val="059669"/>
          </a:solidFill>
          <a:ln/>
        </p:spPr>
      </p:sp>
      <p:sp>
        <p:nvSpPr>
          <p:cNvPr id="145" name="Shape 143"/>
          <p:cNvSpPr/>
          <p:nvPr/>
        </p:nvSpPr>
        <p:spPr>
          <a:xfrm>
            <a:off x="8673737" y="3822192"/>
            <a:ext cx="91440" cy="45720"/>
          </a:xfrm>
          <a:prstGeom prst="rect">
            <a:avLst/>
          </a:prstGeom>
          <a:solidFill>
            <a:srgbClr val="000000">
              <a:alpha val="22000"/>
            </a:srgbClr>
          </a:solidFill>
          <a:ln/>
        </p:spPr>
      </p:sp>
      <p:sp>
        <p:nvSpPr>
          <p:cNvPr id="146" name="Text 144"/>
          <p:cNvSpPr/>
          <p:nvPr/>
        </p:nvSpPr>
        <p:spPr>
          <a:xfrm>
            <a:off x="365760" y="39136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Signal &amp; point machine install</a:t>
            </a:r>
            <a:endParaRPr lang="en-US" sz="900" dirty="0"/>
          </a:p>
        </p:txBody>
      </p:sp>
      <p:sp>
        <p:nvSpPr>
          <p:cNvPr id="147" name="Shape 145"/>
          <p:cNvSpPr/>
          <p:nvPr/>
        </p:nvSpPr>
        <p:spPr>
          <a:xfrm>
            <a:off x="9130937" y="3959352"/>
            <a:ext cx="783771" cy="45720"/>
          </a:xfrm>
          <a:prstGeom prst="roundRect">
            <a:avLst>
              <a:gd name="adj" fmla="val 60000"/>
            </a:avLst>
          </a:prstGeom>
          <a:solidFill>
            <a:srgbClr val="047857"/>
          </a:solidFill>
          <a:ln/>
        </p:spPr>
      </p:sp>
      <p:sp>
        <p:nvSpPr>
          <p:cNvPr id="148" name="Text 146"/>
          <p:cNvSpPr/>
          <p:nvPr/>
        </p:nvSpPr>
        <p:spPr>
          <a:xfrm>
            <a:off x="365760" y="40507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Pre-wiring &amp; offline assembly</a:t>
            </a:r>
            <a:endParaRPr lang="en-US" sz="900" dirty="0"/>
          </a:p>
        </p:txBody>
      </p:sp>
      <p:sp>
        <p:nvSpPr>
          <p:cNvPr id="149" name="Shape 147"/>
          <p:cNvSpPr/>
          <p:nvPr/>
        </p:nvSpPr>
        <p:spPr>
          <a:xfrm>
            <a:off x="9065623" y="4096512"/>
            <a:ext cx="718457" cy="45720"/>
          </a:xfrm>
          <a:prstGeom prst="roundRect">
            <a:avLst>
              <a:gd name="adj" fmla="val 60000"/>
            </a:avLst>
          </a:prstGeom>
          <a:solidFill>
            <a:srgbClr val="059669"/>
          </a:solidFill>
          <a:ln/>
        </p:spPr>
      </p:sp>
      <p:sp>
        <p:nvSpPr>
          <p:cNvPr id="150" name="Text 148"/>
          <p:cNvSpPr/>
          <p:nvPr/>
        </p:nvSpPr>
        <p:spPr>
          <a:xfrm>
            <a:off x="365760" y="41879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Possession 1: cutover wiring</a:t>
            </a:r>
            <a:endParaRPr lang="en-US" sz="900" dirty="0"/>
          </a:p>
        </p:txBody>
      </p:sp>
      <p:sp>
        <p:nvSpPr>
          <p:cNvPr id="151" name="Shape 149"/>
          <p:cNvSpPr/>
          <p:nvPr/>
        </p:nvSpPr>
        <p:spPr>
          <a:xfrm>
            <a:off x="9849394" y="4233672"/>
            <a:ext cx="54864" cy="45720"/>
          </a:xfrm>
          <a:prstGeom prst="roundRect">
            <a:avLst>
              <a:gd name="adj" fmla="val 60000"/>
            </a:avLst>
          </a:prstGeom>
          <a:solidFill>
            <a:srgbClr val="047857"/>
          </a:solidFill>
          <a:ln/>
        </p:spPr>
      </p:sp>
      <p:sp>
        <p:nvSpPr>
          <p:cNvPr id="152" name="Text 150"/>
          <p:cNvSpPr/>
          <p:nvPr/>
        </p:nvSpPr>
        <p:spPr>
          <a:xfrm>
            <a:off x="365760" y="43251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Possession 2: apparatus changeover</a:t>
            </a:r>
            <a:endParaRPr lang="en-US" sz="900" dirty="0"/>
          </a:p>
        </p:txBody>
      </p:sp>
      <p:sp>
        <p:nvSpPr>
          <p:cNvPr id="153" name="Shape 151"/>
          <p:cNvSpPr/>
          <p:nvPr/>
        </p:nvSpPr>
        <p:spPr>
          <a:xfrm>
            <a:off x="10110651" y="4370832"/>
            <a:ext cx="54864" cy="45720"/>
          </a:xfrm>
          <a:prstGeom prst="roundRect">
            <a:avLst>
              <a:gd name="adj" fmla="val 60000"/>
            </a:avLst>
          </a:prstGeom>
          <a:solidFill>
            <a:srgbClr val="059669"/>
          </a:solidFill>
          <a:ln/>
        </p:spPr>
      </p:sp>
      <p:sp>
        <p:nvSpPr>
          <p:cNvPr id="154" name="Text 152"/>
          <p:cNvSpPr/>
          <p:nvPr/>
        </p:nvSpPr>
        <p:spPr>
          <a:xfrm>
            <a:off x="365760" y="44622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Testing &amp; commissioning</a:t>
            </a:r>
            <a:endParaRPr lang="en-US" sz="900" dirty="0"/>
          </a:p>
        </p:txBody>
      </p:sp>
      <p:sp>
        <p:nvSpPr>
          <p:cNvPr id="155" name="Shape 153"/>
          <p:cNvSpPr/>
          <p:nvPr/>
        </p:nvSpPr>
        <p:spPr>
          <a:xfrm>
            <a:off x="9875520" y="4503420"/>
            <a:ext cx="1175657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156" name="Text 154"/>
          <p:cNvSpPr/>
          <p:nvPr/>
        </p:nvSpPr>
        <p:spPr>
          <a:xfrm>
            <a:off x="365760" y="45994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Wire count &amp; installation checks</a:t>
            </a:r>
            <a:endParaRPr lang="en-US" sz="900" dirty="0"/>
          </a:p>
        </p:txBody>
      </p:sp>
      <p:sp>
        <p:nvSpPr>
          <p:cNvPr id="157" name="Shape 155"/>
          <p:cNvSpPr/>
          <p:nvPr/>
        </p:nvSpPr>
        <p:spPr>
          <a:xfrm>
            <a:off x="9875520" y="4645152"/>
            <a:ext cx="326571" cy="45720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</p:sp>
      <p:sp>
        <p:nvSpPr>
          <p:cNvPr id="158" name="Text 156"/>
          <p:cNvSpPr/>
          <p:nvPr/>
        </p:nvSpPr>
        <p:spPr>
          <a:xfrm>
            <a:off x="365760" y="47365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Principles testing</a:t>
            </a:r>
            <a:endParaRPr lang="en-US" sz="900" dirty="0"/>
          </a:p>
        </p:txBody>
      </p:sp>
      <p:sp>
        <p:nvSpPr>
          <p:cNvPr id="159" name="Shape 157"/>
          <p:cNvSpPr/>
          <p:nvPr/>
        </p:nvSpPr>
        <p:spPr>
          <a:xfrm>
            <a:off x="10162903" y="4782312"/>
            <a:ext cx="391886" cy="45720"/>
          </a:xfrm>
          <a:prstGeom prst="roundRect">
            <a:avLst>
              <a:gd name="adj" fmla="val 60000"/>
            </a:avLst>
          </a:prstGeom>
          <a:solidFill>
            <a:srgbClr val="FBBF24"/>
          </a:solidFill>
          <a:ln/>
        </p:spPr>
      </p:sp>
      <p:sp>
        <p:nvSpPr>
          <p:cNvPr id="160" name="Text 158"/>
          <p:cNvSpPr/>
          <p:nvPr/>
        </p:nvSpPr>
        <p:spPr>
          <a:xfrm>
            <a:off x="365760" y="48737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Functional &amp; through testing</a:t>
            </a:r>
            <a:endParaRPr lang="en-US" sz="900" dirty="0"/>
          </a:p>
        </p:txBody>
      </p:sp>
      <p:sp>
        <p:nvSpPr>
          <p:cNvPr id="161" name="Shape 159"/>
          <p:cNvSpPr/>
          <p:nvPr/>
        </p:nvSpPr>
        <p:spPr>
          <a:xfrm>
            <a:off x="10528663" y="4919472"/>
            <a:ext cx="326571" cy="45720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</p:sp>
      <p:sp>
        <p:nvSpPr>
          <p:cNvPr id="162" name="Text 160"/>
          <p:cNvSpPr/>
          <p:nvPr/>
        </p:nvSpPr>
        <p:spPr>
          <a:xfrm>
            <a:off x="365760" y="50109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Driver route learning</a:t>
            </a:r>
            <a:endParaRPr lang="en-US" sz="900" dirty="0"/>
          </a:p>
        </p:txBody>
      </p:sp>
      <p:sp>
        <p:nvSpPr>
          <p:cNvPr id="163" name="Shape 161"/>
          <p:cNvSpPr/>
          <p:nvPr/>
        </p:nvSpPr>
        <p:spPr>
          <a:xfrm>
            <a:off x="10241280" y="5056632"/>
            <a:ext cx="587829" cy="45720"/>
          </a:xfrm>
          <a:prstGeom prst="roundRect">
            <a:avLst>
              <a:gd name="adj" fmla="val 60000"/>
            </a:avLst>
          </a:prstGeom>
          <a:solidFill>
            <a:srgbClr val="FBBF24"/>
          </a:solidFill>
          <a:ln/>
        </p:spPr>
      </p:sp>
      <p:sp>
        <p:nvSpPr>
          <p:cNvPr id="164" name="Text 162"/>
          <p:cNvSpPr/>
          <p:nvPr/>
        </p:nvSpPr>
        <p:spPr>
          <a:xfrm>
            <a:off x="365760" y="51480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Go / no-go for commissioning</a:t>
            </a:r>
            <a:endParaRPr lang="en-US" sz="900" dirty="0"/>
          </a:p>
        </p:txBody>
      </p:sp>
      <p:sp>
        <p:nvSpPr>
          <p:cNvPr id="165" name="Shape 163"/>
          <p:cNvSpPr/>
          <p:nvPr/>
        </p:nvSpPr>
        <p:spPr>
          <a:xfrm>
            <a:off x="10786001" y="5152644"/>
            <a:ext cx="164592" cy="164592"/>
          </a:xfrm>
          <a:prstGeom prst="diamond">
            <a:avLst/>
          </a:prstGeom>
          <a:solidFill>
            <a:srgbClr val="EF4444"/>
          </a:solidFill>
          <a:ln/>
        </p:spPr>
      </p:sp>
      <p:sp>
        <p:nvSpPr>
          <p:cNvPr id="166" name="Text 164"/>
          <p:cNvSpPr/>
          <p:nvPr/>
        </p:nvSpPr>
        <p:spPr>
          <a:xfrm>
            <a:off x="365760" y="52852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Commissioning possession</a:t>
            </a:r>
            <a:endParaRPr lang="en-US" sz="900" dirty="0"/>
          </a:p>
        </p:txBody>
      </p:sp>
      <p:sp>
        <p:nvSpPr>
          <p:cNvPr id="167" name="Shape 165"/>
          <p:cNvSpPr/>
          <p:nvPr/>
        </p:nvSpPr>
        <p:spPr>
          <a:xfrm>
            <a:off x="10959737" y="5330952"/>
            <a:ext cx="54864" cy="45720"/>
          </a:xfrm>
          <a:prstGeom prst="roundRect">
            <a:avLst>
              <a:gd name="adj" fmla="val 60000"/>
            </a:avLst>
          </a:prstGeom>
          <a:solidFill>
            <a:srgbClr val="F59E0B"/>
          </a:solidFill>
          <a:ln/>
        </p:spPr>
      </p:sp>
      <p:sp>
        <p:nvSpPr>
          <p:cNvPr id="168" name="Text 166"/>
          <p:cNvSpPr/>
          <p:nvPr/>
        </p:nvSpPr>
        <p:spPr>
          <a:xfrm>
            <a:off x="365760" y="54223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System commissioned</a:t>
            </a:r>
            <a:endParaRPr lang="en-US" sz="900" dirty="0"/>
          </a:p>
        </p:txBody>
      </p:sp>
      <p:sp>
        <p:nvSpPr>
          <p:cNvPr id="169" name="Shape 167"/>
          <p:cNvSpPr/>
          <p:nvPr/>
        </p:nvSpPr>
        <p:spPr>
          <a:xfrm>
            <a:off x="10916630" y="5426964"/>
            <a:ext cx="164592" cy="164592"/>
          </a:xfrm>
          <a:prstGeom prst="diamond">
            <a:avLst/>
          </a:prstGeom>
          <a:solidFill>
            <a:srgbClr val="10B981"/>
          </a:solidFill>
          <a:ln/>
        </p:spPr>
      </p:sp>
      <p:sp>
        <p:nvSpPr>
          <p:cNvPr id="170" name="Text 168"/>
          <p:cNvSpPr/>
          <p:nvPr/>
        </p:nvSpPr>
        <p:spPr>
          <a:xfrm>
            <a:off x="365760" y="555955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1E293B"/>
                </a:solidFill>
              </a:rPr>
              <a:t>Entry into service</a:t>
            </a:r>
            <a:endParaRPr lang="en-US" sz="900" dirty="0"/>
          </a:p>
        </p:txBody>
      </p:sp>
      <p:sp>
        <p:nvSpPr>
          <p:cNvPr id="171" name="Shape 169"/>
          <p:cNvSpPr/>
          <p:nvPr/>
        </p:nvSpPr>
        <p:spPr>
          <a:xfrm>
            <a:off x="10998926" y="5600700"/>
            <a:ext cx="783771" cy="91440"/>
          </a:xfrm>
          <a:prstGeom prst="rect">
            <a:avLst/>
          </a:prstGeom>
          <a:solidFill>
            <a:srgbClr val="475569"/>
          </a:solidFill>
          <a:ln/>
        </p:spPr>
      </p:sp>
      <p:sp>
        <p:nvSpPr>
          <p:cNvPr id="172" name="Text 170"/>
          <p:cNvSpPr/>
          <p:nvPr/>
        </p:nvSpPr>
        <p:spPr>
          <a:xfrm>
            <a:off x="365760" y="569671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Signal box handover &amp; fallback</a:t>
            </a:r>
            <a:endParaRPr lang="en-US" sz="900" dirty="0"/>
          </a:p>
        </p:txBody>
      </p:sp>
      <p:sp>
        <p:nvSpPr>
          <p:cNvPr id="173" name="Shape 171"/>
          <p:cNvSpPr/>
          <p:nvPr/>
        </p:nvSpPr>
        <p:spPr>
          <a:xfrm>
            <a:off x="10998926" y="5742432"/>
            <a:ext cx="182880" cy="45720"/>
          </a:xfrm>
          <a:prstGeom prst="roundRect">
            <a:avLst>
              <a:gd name="adj" fmla="val 60000"/>
            </a:avLst>
          </a:prstGeom>
          <a:solidFill>
            <a:srgbClr val="DC2626"/>
          </a:solidFill>
          <a:ln/>
        </p:spPr>
      </p:sp>
      <p:sp>
        <p:nvSpPr>
          <p:cNvPr id="174" name="Text 172"/>
          <p:cNvSpPr/>
          <p:nvPr/>
        </p:nvSpPr>
        <p:spPr>
          <a:xfrm>
            <a:off x="365760" y="583387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Fault-free running period</a:t>
            </a:r>
            <a:endParaRPr lang="en-US" sz="900" dirty="0"/>
          </a:p>
        </p:txBody>
      </p:sp>
      <p:sp>
        <p:nvSpPr>
          <p:cNvPr id="175" name="Shape 173"/>
          <p:cNvSpPr/>
          <p:nvPr/>
        </p:nvSpPr>
        <p:spPr>
          <a:xfrm>
            <a:off x="11025051" y="5879592"/>
            <a:ext cx="391886" cy="45720"/>
          </a:xfrm>
          <a:prstGeom prst="roundRect">
            <a:avLst>
              <a:gd name="adj" fmla="val 60000"/>
            </a:avLst>
          </a:prstGeom>
          <a:solidFill>
            <a:srgbClr val="EF4444"/>
          </a:solidFill>
          <a:ln/>
        </p:spPr>
      </p:sp>
      <p:sp>
        <p:nvSpPr>
          <p:cNvPr id="176" name="Text 174"/>
          <p:cNvSpPr/>
          <p:nvPr/>
        </p:nvSpPr>
        <p:spPr>
          <a:xfrm>
            <a:off x="365760" y="597103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1E293B"/>
                </a:solidFill>
              </a:rPr>
              <a:t>Safety case closure &amp; as-builts</a:t>
            </a:r>
            <a:endParaRPr lang="en-US" sz="900" dirty="0"/>
          </a:p>
        </p:txBody>
      </p:sp>
      <p:sp>
        <p:nvSpPr>
          <p:cNvPr id="177" name="Shape 175"/>
          <p:cNvSpPr/>
          <p:nvPr/>
        </p:nvSpPr>
        <p:spPr>
          <a:xfrm>
            <a:off x="11286309" y="6016752"/>
            <a:ext cx="496389" cy="45720"/>
          </a:xfrm>
          <a:prstGeom prst="roundRect">
            <a:avLst>
              <a:gd name="adj" fmla="val 60000"/>
            </a:avLst>
          </a:prstGeom>
          <a:solidFill>
            <a:srgbClr val="DC2626"/>
          </a:solidFill>
          <a:ln/>
        </p:spPr>
      </p:sp>
      <p:sp>
        <p:nvSpPr>
          <p:cNvPr id="178" name="Text 176"/>
          <p:cNvSpPr/>
          <p:nvPr/>
        </p:nvSpPr>
        <p:spPr>
          <a:xfrm>
            <a:off x="365760" y="6108192"/>
            <a:ext cx="32918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1E293B"/>
                </a:solidFill>
              </a:rPr>
              <a:t>◆ In service</a:t>
            </a:r>
            <a:endParaRPr lang="en-US" sz="900" dirty="0"/>
          </a:p>
        </p:txBody>
      </p:sp>
      <p:sp>
        <p:nvSpPr>
          <p:cNvPr id="179" name="Shape 177"/>
          <p:cNvSpPr/>
          <p:nvPr/>
        </p:nvSpPr>
        <p:spPr>
          <a:xfrm>
            <a:off x="11700401" y="6112764"/>
            <a:ext cx="164592" cy="164592"/>
          </a:xfrm>
          <a:prstGeom prst="diamond">
            <a:avLst/>
          </a:prstGeom>
          <a:solidFill>
            <a:srgbClr val="10B981"/>
          </a:solidFill>
          <a:ln/>
        </p:spPr>
      </p:sp>
      <p:sp>
        <p:nvSpPr>
          <p:cNvPr id="180" name="Text 178"/>
          <p:cNvSpPr/>
          <p:nvPr/>
        </p:nvSpPr>
        <p:spPr>
          <a:xfrm>
            <a:off x="365760" y="644652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94A3B8"/>
                </a:solidFill>
              </a:rPr>
              <a:t>Made free at gantts.app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22860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E293B"/>
                </a:solidFill>
              </a:rPr>
              <a:t>Task Schedule</a:t>
            </a:r>
            <a:endParaRPr lang="en-US" sz="22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65760" y="822960"/>
          <a:ext cx="11430000" cy="914400"/>
        </p:xfrm>
        <a:graphic>
          <a:graphicData uri="http://schemas.openxmlformats.org/drawingml/2006/table">
            <a:tbl>
              <a:tblPr/>
              <a:tblGrid>
                <a:gridCol w="1632857"/>
                <a:gridCol w="1632857"/>
                <a:gridCol w="1632857"/>
                <a:gridCol w="1632857"/>
                <a:gridCol w="1632857"/>
                <a:gridCol w="1632857"/>
                <a:gridCol w="1632857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#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Task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Owner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Start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End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Days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</a:rPr>
                        <a:t>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785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Scheme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2026-08-02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Feasibility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option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selection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Sponsor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2026-08-02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2026-09-25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55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Signalling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layout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scheme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plan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2026-09-16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1.3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Control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tables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interface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2026-11-20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2027-01-28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1.4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assurance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review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Assurance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2027-01-09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Design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accepted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Data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preparation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FAT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2027-09-05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Interlocking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data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preparation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Data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prep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2027-02-18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2027-05-13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Independent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data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checking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Checker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2027-04-24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2027-07-02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3.3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Simulation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offline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proving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team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2027-06-18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2027-08-01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3.4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Factory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acceptance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team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2027-07-23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2027-09-05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FAT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passed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2027-09-06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2027-09-06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planning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2026-10-01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2027-07-27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300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5.1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strategy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Planning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2026-10-01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2026-11-19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50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applications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submitted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2026-11-20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2026-11-20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Timetable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diversionary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planning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Planning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2026-11-20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2027-03-29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130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Bus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replacement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customer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comms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Operations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2027-03-30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2027-06-27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confirmed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2027-07-28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2027-07-28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Enabling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2027-05-29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2027-12-04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190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Cable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routes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troughing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Civils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2027-05-29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2027-08-26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45%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Location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cases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lineside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civils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Civils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2027-08-07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2027-10-15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70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65760" y="457200"/>
          <a:ext cx="11430000" cy="914400"/>
        </p:xfrm>
        <a:graphic>
          <a:graphicData uri="http://schemas.openxmlformats.org/drawingml/2006/table">
            <a:tbl>
              <a:tblPr/>
              <a:tblGrid>
                <a:gridCol w="1632857"/>
                <a:gridCol w="1632857"/>
                <a:gridCol w="1632857"/>
                <a:gridCol w="1632857"/>
                <a:gridCol w="1632857"/>
                <a:gridCol w="1632857"/>
                <a:gridCol w="1632857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Signal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point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machine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2027-09-11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2027-11-09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Pre-wiring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offline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assembly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2027-09-06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2027-10-30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55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1: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cutover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wiring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2027-11-05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2027-11-07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8.6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2: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apparatus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changeover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2027-11-25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2027-11-27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commissioning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2027-11-07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Wire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count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installation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checks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Tester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2027-11-07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2027-12-01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Principles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charge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2027-11-29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2027-12-28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9.3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Functional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through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Tester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charge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2027-12-27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2028-01-20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9.4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Driver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route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learning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Operations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2027-12-05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2028-01-18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45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Go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/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no-go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for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commissioning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2028-01-22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2028-01-22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10.1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Commissioning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possession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All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2028-01-29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2028-01-31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System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commissioned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Entry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into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service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2028-03-31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60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12.1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Signal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box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handover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fallback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Operations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2028-02-14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14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12.2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Fault-free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running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period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Maintenance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2028-02-03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2028-03-03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30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12.3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Safety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case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closure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&amp;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as-builts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Assurance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2028-02-23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2028-03-31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38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0%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13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In </a:t>
                      </a:r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service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2028-04-01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2028-04-01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E293B"/>
                          </a:solidFill>
                        </a:rPr>
                        <a:t>,</a:t>
                      </a:r>
                      <a:endParaRPr lang="en-US" sz="1000" dirty="0"/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Slide 1</vt:lpstr>
      <vt:lpstr>Slide 2</vt:lpstr>
      <vt:lpstr>Slide 3</vt:lpstr>
      <vt:lpstr>Slide 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2026-09-04T20:20:11Z</dcterms:created>
  <dcterms:modified xsi:type="dcterms:W3CDTF">2026-09-04T20:20:11Z</dcterms:modified>
</cp:coreProperties>
</file>