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91B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Recruitment &amp; Hiring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Recruitment &amp; Hiring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114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456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1823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165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8532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75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5241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584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719511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2935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8660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5002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85369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1712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920789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84213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98788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5130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105497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1839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112206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8549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365760" y="103327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Role definition &amp; approval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840480" y="1070991"/>
            <a:ext cx="100639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116357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case &amp; headcount request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840480" y="1209294"/>
            <a:ext cx="335464" cy="38862"/>
          </a:xfrm>
          <a:prstGeom prst="roundRect">
            <a:avLst>
              <a:gd name="adj" fmla="val 70588"/>
            </a:avLst>
          </a:prstGeom>
          <a:solidFill>
            <a:srgbClr val="64748B"/>
          </a:solidFill>
          <a:ln/>
        </p:spPr>
      </p:sp>
      <p:sp>
        <p:nvSpPr>
          <p:cNvPr id="31" name="Shape 29"/>
          <p:cNvSpPr/>
          <p:nvPr/>
        </p:nvSpPr>
        <p:spPr>
          <a:xfrm>
            <a:off x="3840480" y="1209294"/>
            <a:ext cx="335464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129387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Job description &amp; scorecard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080097" y="1339596"/>
            <a:ext cx="335464" cy="38862"/>
          </a:xfrm>
          <a:prstGeom prst="roundRect">
            <a:avLst>
              <a:gd name="adj" fmla="val 70588"/>
            </a:avLst>
          </a:prstGeom>
          <a:solidFill>
            <a:srgbClr val="94A3B8"/>
          </a:solidFill>
          <a:ln/>
        </p:spPr>
      </p:sp>
      <p:sp>
        <p:nvSpPr>
          <p:cNvPr id="34" name="Shape 32"/>
          <p:cNvSpPr/>
          <p:nvPr/>
        </p:nvSpPr>
        <p:spPr>
          <a:xfrm>
            <a:off x="4080097" y="1339596"/>
            <a:ext cx="335464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142417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Level &amp; salary banding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223867" y="1469898"/>
            <a:ext cx="287540" cy="38862"/>
          </a:xfrm>
          <a:prstGeom prst="roundRect">
            <a:avLst>
              <a:gd name="adj" fmla="val 70588"/>
            </a:avLst>
          </a:prstGeom>
          <a:solidFill>
            <a:srgbClr val="64748B"/>
          </a:solidFill>
          <a:ln/>
        </p:spPr>
      </p:sp>
      <p:sp>
        <p:nvSpPr>
          <p:cNvPr id="37" name="Shape 35"/>
          <p:cNvSpPr/>
          <p:nvPr/>
        </p:nvSpPr>
        <p:spPr>
          <a:xfrm>
            <a:off x="4223867" y="1469898"/>
            <a:ext cx="287540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155448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Headcount approval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511407" y="1600200"/>
            <a:ext cx="335464" cy="38862"/>
          </a:xfrm>
          <a:prstGeom prst="roundRect">
            <a:avLst>
              <a:gd name="adj" fmla="val 70588"/>
            </a:avLst>
          </a:prstGeom>
          <a:solidFill>
            <a:srgbClr val="94A3B8"/>
          </a:solidFill>
          <a:ln/>
        </p:spPr>
      </p:sp>
      <p:sp>
        <p:nvSpPr>
          <p:cNvPr id="40" name="Shape 38"/>
          <p:cNvSpPr/>
          <p:nvPr/>
        </p:nvSpPr>
        <p:spPr>
          <a:xfrm>
            <a:off x="4511407" y="1600200"/>
            <a:ext cx="335464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168478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Requisition approved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4764575" y="168592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181508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Sourcing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4846871" y="1852803"/>
            <a:ext cx="134185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194538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Job posting live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4764575" y="1946529"/>
            <a:ext cx="164592" cy="164592"/>
          </a:xfrm>
          <a:prstGeom prst="diamond">
            <a:avLst/>
          </a:prstGeom>
          <a:solidFill>
            <a:srgbClr val="0891B2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207568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Advertising &amp; job boards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846871" y="2121408"/>
            <a:ext cx="1198084" cy="38862"/>
          </a:xfrm>
          <a:prstGeom prst="roundRect">
            <a:avLst>
              <a:gd name="adj" fmla="val 70588"/>
            </a:avLst>
          </a:prstGeom>
          <a:solidFill>
            <a:srgbClr val="0891B2"/>
          </a:solidFill>
          <a:ln/>
        </p:spPr>
      </p:sp>
      <p:sp>
        <p:nvSpPr>
          <p:cNvPr id="49" name="Shape 47"/>
          <p:cNvSpPr/>
          <p:nvPr/>
        </p:nvSpPr>
        <p:spPr>
          <a:xfrm>
            <a:off x="4846871" y="2121408"/>
            <a:ext cx="1198084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220599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Referral push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4846871" y="2251710"/>
            <a:ext cx="670927" cy="38862"/>
          </a:xfrm>
          <a:prstGeom prst="roundRect">
            <a:avLst>
              <a:gd name="adj" fmla="val 70588"/>
            </a:avLst>
          </a:prstGeom>
          <a:solidFill>
            <a:srgbClr val="22D3EE"/>
          </a:solidFill>
          <a:ln/>
        </p:spPr>
      </p:sp>
      <p:sp>
        <p:nvSpPr>
          <p:cNvPr id="52" name="Shape 50"/>
          <p:cNvSpPr/>
          <p:nvPr/>
        </p:nvSpPr>
        <p:spPr>
          <a:xfrm>
            <a:off x="4846871" y="2251710"/>
            <a:ext cx="670927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33629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Direct sourcing &amp; outreach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4990641" y="2382012"/>
            <a:ext cx="1198084" cy="38862"/>
          </a:xfrm>
          <a:prstGeom prst="roundRect">
            <a:avLst>
              <a:gd name="adj" fmla="val 70588"/>
            </a:avLst>
          </a:prstGeom>
          <a:solidFill>
            <a:srgbClr val="0891B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90641" y="2382012"/>
            <a:ext cx="838659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246659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Agency briefing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4990641" y="2512314"/>
            <a:ext cx="239617" cy="38862"/>
          </a:xfrm>
          <a:prstGeom prst="roundRect">
            <a:avLst>
              <a:gd name="adj" fmla="val 70588"/>
            </a:avLst>
          </a:prstGeom>
          <a:solidFill>
            <a:srgbClr val="22D3EE"/>
          </a:solidFill>
          <a:ln/>
        </p:spPr>
      </p:sp>
      <p:sp>
        <p:nvSpPr>
          <p:cNvPr id="58" name="Shape 56"/>
          <p:cNvSpPr/>
          <p:nvPr/>
        </p:nvSpPr>
        <p:spPr>
          <a:xfrm>
            <a:off x="4990641" y="2512314"/>
            <a:ext cx="239617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259689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Screening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5278181" y="2634615"/>
            <a:ext cx="115016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272719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Application review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5278181" y="2772918"/>
            <a:ext cx="862621" cy="38862"/>
          </a:xfrm>
          <a:prstGeom prst="roundRect">
            <a:avLst>
              <a:gd name="adj" fmla="val 70588"/>
            </a:avLst>
          </a:prstGeom>
          <a:solidFill>
            <a:srgbClr val="2563EB"/>
          </a:solidFill>
          <a:ln/>
        </p:spPr>
      </p:sp>
      <p:sp>
        <p:nvSpPr>
          <p:cNvPr id="63" name="Shape 61"/>
          <p:cNvSpPr/>
          <p:nvPr/>
        </p:nvSpPr>
        <p:spPr>
          <a:xfrm>
            <a:off x="5278181" y="2772918"/>
            <a:ext cx="603835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285750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Recruiter screens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5469875" y="2903220"/>
            <a:ext cx="766774" cy="38862"/>
          </a:xfrm>
          <a:prstGeom prst="roundRect">
            <a:avLst>
              <a:gd name="adj" fmla="val 70588"/>
            </a:avLst>
          </a:prstGeom>
          <a:solidFill>
            <a:srgbClr val="3B82F6"/>
          </a:solidFill>
          <a:ln/>
        </p:spPr>
      </p:sp>
      <p:sp>
        <p:nvSpPr>
          <p:cNvPr id="66" name="Shape 64"/>
          <p:cNvSpPr/>
          <p:nvPr/>
        </p:nvSpPr>
        <p:spPr>
          <a:xfrm>
            <a:off x="5469875" y="2903220"/>
            <a:ext cx="383387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298780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Hiring manager screens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5853262" y="3033522"/>
            <a:ext cx="575080" cy="38862"/>
          </a:xfrm>
          <a:prstGeom prst="roundRect">
            <a:avLst>
              <a:gd name="adj" fmla="val 70588"/>
            </a:avLst>
          </a:prstGeom>
          <a:solidFill>
            <a:srgbClr val="2563EB"/>
          </a:solidFill>
          <a:ln/>
        </p:spPr>
      </p:sp>
      <p:sp>
        <p:nvSpPr>
          <p:cNvPr id="69" name="Shape 67"/>
          <p:cNvSpPr/>
          <p:nvPr/>
        </p:nvSpPr>
        <p:spPr>
          <a:xfrm>
            <a:off x="5853262" y="3033522"/>
            <a:ext cx="115016" cy="3886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311810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Shortlist agreed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6346046" y="311924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324840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Interview loop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6428342" y="3286125"/>
            <a:ext cx="124600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337870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Panel scheduling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6428342" y="3424428"/>
            <a:ext cx="335464" cy="38862"/>
          </a:xfrm>
          <a:prstGeom prst="roundRect">
            <a:avLst>
              <a:gd name="adj" fmla="val 70588"/>
            </a:avLst>
          </a:prstGeom>
          <a:solidFill>
            <a:srgbClr val="A855F7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350901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Structured interviews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6715882" y="3554730"/>
            <a:ext cx="670927" cy="38862"/>
          </a:xfrm>
          <a:prstGeom prst="roundRect">
            <a:avLst>
              <a:gd name="adj" fmla="val 70588"/>
            </a:avLst>
          </a:prstGeom>
          <a:solidFill>
            <a:srgbClr val="C084FC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363931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Technical or functional exercise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6955499" y="3685032"/>
            <a:ext cx="479234" cy="38862"/>
          </a:xfrm>
          <a:prstGeom prst="roundRect">
            <a:avLst>
              <a:gd name="adj" fmla="val 70588"/>
            </a:avLst>
          </a:prstGeom>
          <a:solidFill>
            <a:srgbClr val="A855F7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376961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Debrief sessions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7290963" y="3815334"/>
            <a:ext cx="383387" cy="38862"/>
          </a:xfrm>
          <a:prstGeom prst="roundRect">
            <a:avLst>
              <a:gd name="adj" fmla="val 70588"/>
            </a:avLst>
          </a:prstGeom>
          <a:solidFill>
            <a:srgbClr val="C084FC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389991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Assessment &amp; decision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7578503" y="3937635"/>
            <a:ext cx="9584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403021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panel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7578503" y="4075938"/>
            <a:ext cx="287540" cy="38862"/>
          </a:xfrm>
          <a:prstGeom prst="roundRect">
            <a:avLst>
              <a:gd name="adj" fmla="val 70588"/>
            </a:avLst>
          </a:prstGeom>
          <a:solidFill>
            <a:srgbClr val="0D9488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416052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Scorecard consolidation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7770197" y="4206240"/>
            <a:ext cx="239617" cy="38862"/>
          </a:xfrm>
          <a:prstGeom prst="roundRect">
            <a:avLst>
              <a:gd name="adj" fmla="val 70588"/>
            </a:avLst>
          </a:prstGeom>
          <a:solidFill>
            <a:srgbClr val="14B8A6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429082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References &amp; background checks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7866043" y="4336542"/>
            <a:ext cx="670927" cy="38862"/>
          </a:xfrm>
          <a:prstGeom prst="roundRect">
            <a:avLst>
              <a:gd name="adj" fmla="val 70588"/>
            </a:avLst>
          </a:prstGeom>
          <a:solidFill>
            <a:srgbClr val="0D9488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442112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Hiring decision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8167134" y="442226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455142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Offer &amp; negotiation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8249430" y="4589145"/>
            <a:ext cx="100639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468172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Compensation approval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8249430" y="4727448"/>
            <a:ext cx="239617" cy="38862"/>
          </a:xfrm>
          <a:prstGeom prst="roundRect">
            <a:avLst>
              <a:gd name="adj" fmla="val 70588"/>
            </a:avLst>
          </a:prstGeom>
          <a:solidFill>
            <a:srgbClr val="F59E0B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481203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Verbal offer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8489047" y="4857750"/>
            <a:ext cx="95847" cy="38862"/>
          </a:xfrm>
          <a:prstGeom prst="roundRect">
            <a:avLst>
              <a:gd name="adj" fmla="val 70588"/>
            </a:avLst>
          </a:prstGeom>
          <a:solidFill>
            <a:srgbClr val="FBBF24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494233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Contract issued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8584894" y="4988052"/>
            <a:ext cx="191693" cy="38862"/>
          </a:xfrm>
          <a:prstGeom prst="roundRect">
            <a:avLst>
              <a:gd name="adj" fmla="val 70588"/>
            </a:avLst>
          </a:prstGeom>
          <a:solidFill>
            <a:srgbClr val="F59E0B"/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507263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Negotiation &amp; counter-offer window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8680741" y="5118354"/>
            <a:ext cx="575080" cy="38862"/>
          </a:xfrm>
          <a:prstGeom prst="roundRect">
            <a:avLst>
              <a:gd name="adj" fmla="val 70588"/>
            </a:avLst>
          </a:prstGeom>
          <a:solidFill>
            <a:srgbClr val="FBBF24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520293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Offer accepted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9173525" y="520407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533323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Notice period &amp; pre-start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9255821" y="5370957"/>
            <a:ext cx="249201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546354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Candidate resignation &amp; notice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9255821" y="5509260"/>
            <a:ext cx="2156552" cy="38862"/>
          </a:xfrm>
          <a:prstGeom prst="roundRect">
            <a:avLst>
              <a:gd name="adj" fmla="val 70588"/>
            </a:avLst>
          </a:prstGeom>
          <a:solidFill>
            <a:srgbClr val="DC2626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5593842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Keep-warm contact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9495438" y="5639562"/>
            <a:ext cx="1916935" cy="38862"/>
          </a:xfrm>
          <a:prstGeom prst="roundRect">
            <a:avLst>
              <a:gd name="adj" fmla="val 70588"/>
            </a:avLst>
          </a:prstGeom>
          <a:solidFill>
            <a:srgbClr val="EF4444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5724144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Right to work &amp; compliance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9351668" y="5769864"/>
            <a:ext cx="958467" cy="38862"/>
          </a:xfrm>
          <a:prstGeom prst="roundRect">
            <a:avLst>
              <a:gd name="adj" fmla="val 70588"/>
            </a:avLst>
          </a:prstGeom>
          <a:solidFill>
            <a:srgbClr val="DC2626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5854446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Equipment &amp; access setup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10789369" y="5900166"/>
            <a:ext cx="718851" cy="38862"/>
          </a:xfrm>
          <a:prstGeom prst="roundRect">
            <a:avLst>
              <a:gd name="adj" fmla="val 70588"/>
            </a:avLst>
          </a:prstGeom>
          <a:solidFill>
            <a:srgbClr val="EF4444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5984748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First-week plan handover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11124833" y="6030468"/>
            <a:ext cx="479234" cy="38862"/>
          </a:xfrm>
          <a:prstGeom prst="roundRect">
            <a:avLst>
              <a:gd name="adj" fmla="val 70588"/>
            </a:avLst>
          </a:prstGeom>
          <a:solidFill>
            <a:srgbClr val="DC2626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6115050"/>
            <a:ext cx="3291840" cy="13030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Start date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11665541" y="611619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description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scorecard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banding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Headcount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Requisition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Advertising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Referral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outreach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briefing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Shortlist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loop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scheduling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interviews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exercise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Debrief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Panel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Scorecard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consolidation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References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Compensation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Verbal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counter-offer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Candidate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resignation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notice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Candidate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Keep-warm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First-week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